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63" r:id="rId11"/>
    <p:sldId id="268" r:id="rId12"/>
    <p:sldId id="267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3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05T08:59:45.57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369 1910,'13'1,"0"-2,0 1,-1-2,1 0,0 0,0-1,-1-1,0 0,0 0,0-1,16-10,104-70,23-14,-112 77,-28 15,0 0,0-1,-1-1,0-1,13-10,-3-1,1 2,33-19,-31 21,48-39,200-162,-126 106,-136 101,1 0,0 1,1 1,0 1,1 0,-1 1,1 1,1 0,27-6,-7 4,41-15,-45 12,56-10,85 0,293 3,-132 18,-305-2,0-2,-1-1,1-1,-1-2,0 0,32-16,47-13,181-36,-263 64,-1-1,-1-1,41-25,-42 23,0 0,1 1,48-16,-39 21,0 2,0 1,53 0,-43 3,58-8,20-14,-30 5,138-9,-17 0,-147 16,114-6,79 5,-47 1,-166 7,-1-2,0-2,46-14,-37 8,79-9,-120 21,0 0,0 0,0-1,-1-1,1 0,-1 0,0-1,0-1,16-10,-14 9,2 1,-1 0,1 1,0 0,0 2,0-1,25-1,-17 2,-1 0,37-13,201-54,-121 36,42 1,-53 12,-50-3,-61 17,0 1,1 1,32-5,-1 7,-31 2,0 0,19-4,-30 3,-1 0,1 0,-1 0,1-1,-1 0,0 0,-1 0,1-1,6-5,-12 9,1 0,-1-1,1 1,-1 0,1-1,-1 1,1 0,-1-1,0 1,1 0,-1-1,0 1,1-1,-1 1,0-1,1 1,-1-1,0 1,0-1,0 1,1-1,-1 0,0 1,0-1,0 0,-12-1,-27 9,39-7,-44 14,1 1,1 2,-49 28,40-19,-77 28,31-27,-2-3,-120 12,-113 25,130-4,-27 7,192-55,0 1,-57 25,26-10,0-4,-1-3,-84 11,59-17,0-5,-141-6,114-2,105 1,0 1,-1 1,1 1,0 0,0 1,1 1,-1 0,-27 14,24-12,0 0,0-1,-1-1,0-1,0-1,0 0,-22-1,-17 2,36 1,2 1,-1 1,1 1,0 1,0 0,1 2,-23 16,-93 49,113-65,-1-1,0-1,-1-1,-26 4,1-3,1 3,-85 31,-48 40,156-72,0-1,-40 9,-16 5,-289 94,344-111,-120 39,111-34,-1-2,0-1,-46 3,66-8,1 0,0 0,0 2,-19 9,-34 11,-7-3,40-10,-68 13,81-23,0 1,1 2,0 0,0 2,-31 14,34-14,0-1,0 0,0-1,-1-2,-25 4,28-5,-113 30,91-21,-1-2,-61 7,-47-10,-53 6,117 0,15-2,-89 3,79-13,0-3,1-3,-79-17,104 12,19 5,-60-20,84 22,0-1,1 0,0-1,0 1,1-2,-1 0,1 0,0 0,0-1,-10-12,13 12,0 0,0 1,-1-1,0 1,-1 0,0 0,1 1,-2 0,1 0,0 1,-1 0,0 0,-15-4,18 6,0 1,0-1,-1 0,1 0,1-1,-1 0,0 0,1 0,-7-5,10 6,-1 0,0 0,1 0,-1 0,1-1,0 1,0 0,0-1,0 1,0-1,0 1,1-1,-1 1,1-1,0 1,0-1,0 1,0-1,0 0,0 1,1-1,1-3,1-6,0 1,2-1,-1 1,1 0,1 0,0 1,1-1,0 2,0-1,1 1,15-14,-16 16,1 0,1 1,-1 0,1 1,0 0,0 0,1 1,-1 0,1 0,0 1,0 1,0-1,1 2,10-1,92 3,33-1,-52-11,0-4,150-44,-215 53,1 0,55-2,-65 7,0 0,0-1,0-1,-1-1,1 0,-1-2,0 0,29-14,-34 11,5-2,0 0,1 1,0 0,1 2,38-10,-27 9,0 0,-1-2,58-29,-14 5,-7 4,-51 21,-1 2,2 0,-1 1,1 1,0 1,1 0,-1 1,24-1,-12 2,1-2,-1-1,0-1,38-14,42-10,115-1,-154 25,128-29,94-21,-208 43,243-26,-296 35,0-1,0-1,-1-2,0-1,42-19,-58 21,0 0,24-17,-30 18,1 0,0 1,0 0,0 1,1 0,0 1,0 0,16-4,84-17,-79 16,1 1,0 2,39-3,227-13,-177 19,-87 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05T09:07:08.59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0 165,'628'0,"-536"4,158 29,10 2,601-24,-490-14,526 3,-836-4,0-2,84-19,35-4,47 14,77-10,17-2,1 25,-246 2,-12-3,118-21,25-2,-66 27,32-2,-156-1,1-2,-1 0,1-1,-1 0,0-2,21-10,-10 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05T09:07:15.77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0 241,'33'-2,"0"-2,-1-1,0-2,0-1,50-20,-39 13,87-18,-36 20,82-16,-159 23,0 0,-1 0,1-2,19-12,-25 13,1 0,0 1,0 0,1 1,0 0,0 1,0 1,0 0,21-2,359 6,-146 2,2709-3,-2952 0,37 3,-40-3,0 0,0 0,0 0,0 0,0 1,0-1,0 0,-1 0,1 1,0-1,0 1,0-1,-1 0,1 1,0 0,-1-1,1 1,0-1,-1 1,1 0,-1-1,1 1,-1 0,1 0,-1-1,1 1,-1 0,0 0,1 0,-1 0,0 0,0-1,0 1,0 0,0 0,0 0,0 0,0 0,0 1,-3 4,-1 1,0 0,0-1,-1 0,1 0,-1 0,-1 0,1-1,-11 8,13-11,-30 26,-2-2,-1-1,-1-2,-1-2,-1-1,-57 20,80-32,0 0,-24 15,29-15,-1-1,1 0,-2-1,1 0,-19 5,-36 7,0-4,0-2,-111 4,-116-3,162-2,-172-9,147-4,-410 2,499 4,1 2,0 4,-72 20,39-8,61-17,0-1,-79-3,75-2,-1 2,-48 7,-134 33,209-37,0 1,-23 9,24-8,-1 0,-31 6,-15-6,-124-4,0-1,95 11,-11 1,67-12,4-1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05T09:10:45.00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1,'1100'0,"-1008"5,102 18,-127-14,-35-3,0 2,-1 1,39 16,-47-15,1-1,0-1,0-1,1-1,0-2,43 3,-62-7,0 0,-1-1,1 1,-1 0,1 0,0 1,-1 0,1 0,-1 0,0 1,1-1,-1 1,0 1,0-1,0 1,6 4,-2 0,1-1,-1 0,1 0,0-1,1 0,-1-1,1 0,0-1,0 0,0 0,1-1,-1-1,0 0,1-1,17-1,18-1,-19 0,36 3,-55 0,-1 0,1 0,-1 1,1 1,-1-1,0 1,0 0,11 7,-1-1,1 0,-1-2,2 0,-1-1,1-1,34 5,-25-5,-18-2,0 1,0 0,-1 0,1 1,16 11,-17-10,1 0,-1 0,1-2,0 1,17 4,-9-7,-1 0,1-1,22-2,-30 0,0 1,0-1,0 2,1-1,-1 1,-1 1,1 0,0 1,0 0,-1 1,16 7,-14-4,-1 1,2-2,-1 0,1 0,-1-1,2-1,-1 0,0 0,1-2,-1 0,27 1,800-6,-812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05T08:59:50.53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1,'904'0,"-710"13,-12 1,-149-12,-1 2,0 1,0 2,42 14,31 8,175 25,-221-48,78-2,-75-3,63 8,166 7,-4-1,-212-4,395 58,-441-64,117 24,107 26,-141-34,-38-7,112 6,-143-14,0 1,0 2,-1 2,58 23,17 3,14-3,1-5,253 20,-361-46,-1 1,0 1,0 2,-1 0,29 13,24 8,38 6,1-6,128 15,26-14,-234-25,1 2,-1 2,53 18,-42-11,5-2,93 11,-75-14,-26-2,59 21,7 1,-73-23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05T08:59:53.56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1,'3'4,"-1"-1,1 1,0 0,0-1,0 0,1 0,-1 0,1 0,0 0,0-1,0 0,0 1,0-2,0 1,0 0,1-1,-1 0,1 0,6 1,12 1,-1-1,39-2,-36-1,771-1,-751 4,49 9,10 0,-71-10,-1 2,1 2,44 11,-37-6,2-2,-1-1,1-3,0-1,48-3,-43-1,61 0,-96 2,0 1,-1 0,0 0,1 1,-1 0,0 1,11 6,-4-1,1-1,1 0,-1-1,1-1,0-1,0 0,1-2,40 2,26-5,-57-2,0 2,-1 1,1 1,-1 2,38 9,-31-3,-1-1,1-2,49 3,98 18,-73-8,-52-9,41 4,-67-11,0 1,41 13,-41-9,67 8,-63-13,1 2,-1 1,0 2,52 20,-42-15,2-2,-1-2,79 7,-98-13,0 2,0 2,31 12,-31-10,1-1,48 9,-47-12,-1 0,51 21,-46-15,45 10,-45-16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05T09:00:42.60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05T09:01:35.85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 1,'-2'2,"0"-1,0 2,0-1,0 0,0 0,1 0,-1 1,1-1,-1 1,1-1,0 1,0 0,-1 5,2-7,0 1,1-1,-1 0,0 1,1-1,-1 0,1 1,-1-1,1 0,0 0,-1 0,1 1,0-1,0 0,0 0,0 0,0 0,0 0,0-1,0 1,1 0,-1 0,0-1,0 1,1-1,-1 1,0-1,1 1,1-1,14 5,-1-1,1-1,0 0,28 0,73-6,-49 0,632 2,-693 2,0 0,-1 0,1 1,-1 0,1 0,-1 1,0 0,0 0,0 1,7 4,-4-2,0-1,0 0,1 0,11 2,134 24,-90-20,76 22,-110-24,0-2,1-1,63 3,102-11,-70-1,51-10,-28 0,145 12,-154 2,-99-3,49-8,16-2,-86 11,4 1,0-2,0 0,0-2,0-1,30-10,-21 3,1 1,-1 2,1 1,1 2,-1 1,54 1,-84 4,0 1,0-1,0 0,0-1,0 1,0-1,0-1,-1 1,1-1,0 0,0 0,-1-1,1 1,9-8,1-6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05T09:01:38.34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0 139,'1566'0,"-1552"-1,1-1,-1 0,0-1,0 0,18-8,34-8,12 10,1 2,145 8,-83 3,-39-3,125-3,-213-1,0 1,0-2,0 0,-1-1,1 0,13-8,-9 5,39-13,-13 13,0 2,1 2,0 1,73 7,-19-2,594-2,-660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05T09:01:40.49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0 109,'10'-1,"1"0,-1 0,13-4,18-3,468-5,-335 15,1337-1,-1476-3,0 0,0-3,0-1,53-16,-32 9,1 1,0 3,68-1,177 9,-131 4,-26-4,5-2,203 24,-319-15,0 2,48 18,-47-14,0-1,39 6,-7-10,-36-5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05T09:05:00.82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1,'459'16,"-288"-5,40 5,114 11,74-17,-314-10,-46 3,-1 1,0 3,0 1,45 15,-37-10,106 37,-105-32,1-2,0-3,84 13,-107-24,-9-1,-1 1,0 0,0 1,22 7,-35-10,32 14,1-1,1-3,0-1,48 7,239-12,-226-8,0 5,144 20,-78 12,-82-15,1-3,142 7,-83-10,-1 0,-110-12,-2-1,0 2,0 0,-1 2,1 1,53 14,-48-6,171 54,-167-57,0-1,0-2,64 1,427-9,-493 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05T09:05:07.51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1 137,'27'-15,"2"1,-1 1,2 1,0 2,34-8,-2 1,-22 6,1 2,1 2,69-4,129 12,-98 3,128-6,240 4,-422 3,138 26,86 37,-243-51,272 67,107 24,10-27,-62-61,-230-17,312 1,-38-1,-328 5,114 23,83 7,-82-12,-20-2,-131-17,135 30,-121-21,154 8,-139-17,78 24,-24-2,-125-25,363 48,-325-44,0-3,109-7,-62 0,41 1,527 19,-619-8,88 24,-96-19,1-2,78 6,-42-11,152 33,91 48,-267-70,2-3,121 10,153-15,22-12,-356 1,-1-1,1 0,-1-1,0-1,0 0,0-1,0-1,-1 0,18-9,-8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6882-E244-4C9D-80BB-352D07F62C8B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5325B63-15B1-4F63-83AE-6ECBD4D638A4}" type="slidenum">
              <a:rPr lang="de-DE" smtClean="0"/>
              <a:t>‹Nr.›</a:t>
            </a:fld>
            <a:endParaRPr lang="de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18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6882-E244-4C9D-80BB-352D07F62C8B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B63-15B1-4F63-83AE-6ECBD4D638A4}" type="slidenum">
              <a:rPr lang="de-DE" smtClean="0"/>
              <a:t>‹Nr.›</a:t>
            </a:fld>
            <a:endParaRPr lang="de-DE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1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6882-E244-4C9D-80BB-352D07F62C8B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B63-15B1-4F63-83AE-6ECBD4D638A4}" type="slidenum">
              <a:rPr lang="de-DE" smtClean="0"/>
              <a:t>‹Nr.›</a:t>
            </a:fld>
            <a:endParaRPr lang="de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04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6882-E244-4C9D-80BB-352D07F62C8B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B63-15B1-4F63-83AE-6ECBD4D638A4}" type="slidenum">
              <a:rPr lang="de-DE" smtClean="0"/>
              <a:t>‹Nr.›</a:t>
            </a:fld>
            <a:endParaRPr lang="de-DE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388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6882-E244-4C9D-80BB-352D07F62C8B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B63-15B1-4F63-83AE-6ECBD4D638A4}" type="slidenum">
              <a:rPr lang="de-DE" smtClean="0"/>
              <a:t>‹Nr.›</a:t>
            </a:fld>
            <a:endParaRPr lang="de-D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074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6882-E244-4C9D-80BB-352D07F62C8B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B63-15B1-4F63-83AE-6ECBD4D638A4}" type="slidenum">
              <a:rPr lang="de-DE" smtClean="0"/>
              <a:t>‹Nr.›</a:t>
            </a:fld>
            <a:endParaRPr lang="de-DE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714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6882-E244-4C9D-80BB-352D07F62C8B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B63-15B1-4F63-83AE-6ECBD4D638A4}" type="slidenum">
              <a:rPr lang="de-DE" smtClean="0"/>
              <a:t>‹Nr.›</a:t>
            </a:fld>
            <a:endParaRPr lang="de-DE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52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6882-E244-4C9D-80BB-352D07F62C8B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B63-15B1-4F63-83AE-6ECBD4D638A4}" type="slidenum">
              <a:rPr lang="de-DE" smtClean="0"/>
              <a:t>‹Nr.›</a:t>
            </a:fld>
            <a:endParaRPr lang="de-DE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874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6882-E244-4C9D-80BB-352D07F62C8B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B63-15B1-4F63-83AE-6ECBD4D638A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21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16882-E244-4C9D-80BB-352D07F62C8B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B63-15B1-4F63-83AE-6ECBD4D638A4}" type="slidenum">
              <a:rPr lang="de-DE" smtClean="0"/>
              <a:t>‹Nr.›</a:t>
            </a:fld>
            <a:endParaRPr lang="de-DE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131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3A16882-E244-4C9D-80BB-352D07F62C8B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25B63-15B1-4F63-83AE-6ECBD4D638A4}" type="slidenum">
              <a:rPr lang="de-DE" smtClean="0"/>
              <a:t>‹Nr.›</a:t>
            </a:fld>
            <a:endParaRPr lang="de-D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09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16882-E244-4C9D-80BB-352D07F62C8B}" type="datetimeFigureOut">
              <a:rPr lang="de-DE" smtClean="0"/>
              <a:t>18.04.2024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5325B63-15B1-4F63-83AE-6ECBD4D638A4}" type="slidenum">
              <a:rPr lang="de-DE" smtClean="0"/>
              <a:t>‹Nr.›</a:t>
            </a:fld>
            <a:endParaRPr lang="de-DE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97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naturale.com/tapas-spagnole-5-cose-non-sapete-sul-conto/" TargetMode="External"/><Relationship Id="rId7" Type="http://schemas.openxmlformats.org/officeDocument/2006/relationships/hyperlink" Target="https://www.pexels.com/de-de/foto/akkord-akustisch-akustische-gitarre-bund-1751731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hyperlink" Target="https://pxhere.com/de/photo/749271" TargetMode="Externa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arlos63ccp.blogspot.com/2011/03/wanted-se-busca.html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orenzoalhabla.blogspot.com/2016/10/la-vida-de-un-estudiante.html" TargetMode="External"/><Relationship Id="rId5" Type="http://schemas.openxmlformats.org/officeDocument/2006/relationships/image" Target="../media/image37.jp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https://www.pexels.com/de-de/@apasaric?utm_content=attributionCopyText&amp;utm_medium=referral&amp;utm_source=pexels" TargetMode="External"/><Relationship Id="rId7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exels.com/de-de/foto/person-die-mit-hochhaus-gebaudehintergrund-surft-1874675/?utm_content=attributionCopyText&amp;utm_medium=referral&amp;utm_source=pexels" TargetMode="External"/><Relationship Id="rId5" Type="http://schemas.openxmlformats.org/officeDocument/2006/relationships/hyperlink" Target="https://www.pexels.com/de-de/@valdemaras-d-784301?utm_content=attributionCopyText&amp;utm_medium=referral&amp;utm_source=pexels" TargetMode="External"/><Relationship Id="rId10" Type="http://schemas.microsoft.com/office/2007/relationships/hdphoto" Target="../media/hdphoto1.wdp"/><Relationship Id="rId4" Type="http://schemas.openxmlformats.org/officeDocument/2006/relationships/hyperlink" Target="https://www.pexels.com/de-de/foto/luftaufnahme-der-stadt-1388030/?utm_content=attributionCopyText&amp;utm_medium=referral&amp;utm_source=pexels" TargetMode="Externa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de-de/@alexazabache?utm_content=attributionCopyText&amp;utm_medium=referral&amp;utm_source=pexels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hyperlink" Target="https://www.pexels.com/de-de/foto/braunes-lama-auf-grunem-grasfeld-nahe-berg-3879058/?utm_content=attributionCopyText&amp;utm_medium=referral&amp;utm_source=pexel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thnologue.com/guides/how-many-languages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ustomXml" Target="../ink/ink4.xml"/><Relationship Id="rId18" Type="http://schemas.openxmlformats.org/officeDocument/2006/relationships/customXml" Target="../ink/ink6.xml"/><Relationship Id="rId26" Type="http://schemas.openxmlformats.org/officeDocument/2006/relationships/customXml" Target="../ink/ink10.xml"/><Relationship Id="rId3" Type="http://schemas.openxmlformats.org/officeDocument/2006/relationships/image" Target="../media/image10.png"/><Relationship Id="rId21" Type="http://schemas.openxmlformats.org/officeDocument/2006/relationships/image" Target="../media/image21.png"/><Relationship Id="rId7" Type="http://schemas.openxmlformats.org/officeDocument/2006/relationships/customXml" Target="../ink/ink1.xml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3.png"/><Relationship Id="rId33" Type="http://schemas.openxmlformats.org/officeDocument/2006/relationships/hyperlink" Target="https://pixabay.com/de/erde-blauer-planet-erdkugel-planet-255075/" TargetMode="External"/><Relationship Id="rId2" Type="http://schemas.openxmlformats.org/officeDocument/2006/relationships/image" Target="../media/image9.png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customXml" Target="../ink/ink3.xml"/><Relationship Id="rId24" Type="http://schemas.openxmlformats.org/officeDocument/2006/relationships/customXml" Target="../ink/ink9.xml"/><Relationship Id="rId32" Type="http://schemas.openxmlformats.org/officeDocument/2006/relationships/image" Target="../media/image19.jp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23" Type="http://schemas.openxmlformats.org/officeDocument/2006/relationships/image" Target="../media/image22.png"/><Relationship Id="rId28" Type="http://schemas.openxmlformats.org/officeDocument/2006/relationships/customXml" Target="../ink/ink11.xml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31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customXml" Target="../ink/ink2.xml"/><Relationship Id="rId14" Type="http://schemas.openxmlformats.org/officeDocument/2006/relationships/image" Target="../media/image17.png"/><Relationship Id="rId22" Type="http://schemas.openxmlformats.org/officeDocument/2006/relationships/customXml" Target="../ink/ink8.xml"/><Relationship Id="rId27" Type="http://schemas.openxmlformats.org/officeDocument/2006/relationships/image" Target="../media/image24.png"/><Relationship Id="rId30" Type="http://schemas.openxmlformats.org/officeDocument/2006/relationships/customXml" Target="../ink/ink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vgsilh.com/de/image/662218.html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Baum, Himmel, Gras enthält.&#10;&#10;Automatisch generierte Beschreibung">
            <a:extLst>
              <a:ext uri="{FF2B5EF4-FFF2-40B4-BE49-F238E27FC236}">
                <a16:creationId xmlns:a16="http://schemas.microsoft.com/office/drawing/2014/main" id="{1894A1C7-A6AE-496F-8EA7-BB3106B81D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CAAE70F-D62C-471F-A43A-C23F73F8A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1695576"/>
            <a:ext cx="8652938" cy="2857191"/>
          </a:xfrm>
        </p:spPr>
        <p:txBody>
          <a:bodyPr anchor="ctr">
            <a:normAutofit/>
          </a:bodyPr>
          <a:lstStyle/>
          <a:p>
            <a:r>
              <a:rPr lang="de-DE" sz="8000"/>
              <a:t>Spanisch im WP II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F6207F1-8811-4749-BA06-C154A9C1D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>
            <a:normAutofit fontScale="92500" lnSpcReduction="10000"/>
          </a:bodyPr>
          <a:lstStyle/>
          <a:p>
            <a:r>
              <a:rPr lang="de-DE" dirty="0"/>
              <a:t>Informationsveranstaltung am 18.04.2024</a:t>
            </a:r>
          </a:p>
        </p:txBody>
      </p:sp>
    </p:spTree>
    <p:extLst>
      <p:ext uri="{BB962C8B-B14F-4D97-AF65-F5344CB8AC3E}">
        <p14:creationId xmlns:p14="http://schemas.microsoft.com/office/powerpoint/2010/main" val="2964588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5418AE-7C20-49CB-B76F-0EDB8672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Spanisch-unterricht im WP II</a:t>
            </a:r>
          </a:p>
        </p:txBody>
      </p:sp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A9733C43-6235-4C02-A24A-EAD63C65D4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0017224"/>
              </p:ext>
            </p:extLst>
          </p:nvPr>
        </p:nvGraphicFramePr>
        <p:xfrm>
          <a:off x="4756814" y="878982"/>
          <a:ext cx="6443220" cy="503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3932">
                  <a:extLst>
                    <a:ext uri="{9D8B030D-6E8A-4147-A177-3AD203B41FA5}">
                      <a16:colId xmlns:a16="http://schemas.microsoft.com/office/drawing/2014/main" val="3449337521"/>
                    </a:ext>
                  </a:extLst>
                </a:gridCol>
                <a:gridCol w="2989288">
                  <a:extLst>
                    <a:ext uri="{9D8B030D-6E8A-4147-A177-3AD203B41FA5}">
                      <a16:colId xmlns:a16="http://schemas.microsoft.com/office/drawing/2014/main" val="20238484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Spanisch im WP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Spanisch als neu einsetzender Oberstufenkurs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362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2 Schuljahre jeweils 4 Wochenstunden </a:t>
                      </a:r>
                      <a:r>
                        <a:rPr lang="de-D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(Sek. I) </a:t>
                      </a:r>
                      <a:r>
                        <a:rPr lang="de-DE" dirty="0"/>
                        <a:t>+ </a:t>
                      </a:r>
                      <a:br>
                        <a:rPr lang="de-DE" dirty="0"/>
                      </a:br>
                      <a:r>
                        <a:rPr lang="de-DE" dirty="0"/>
                        <a:t>3 Jahre jeweils 3 Wochenstunden </a:t>
                      </a:r>
                      <a:r>
                        <a:rPr lang="de-D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(Sek. II)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 Schuljahre jeweils 4 Wochenstunden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765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Spracherwerbsphase = 2 Jahre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Spracherwerbsphase = 1 Jahr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519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u="sng" dirty="0"/>
                        <a:t>Konsequenzen</a:t>
                      </a:r>
                      <a:r>
                        <a:rPr lang="de-DE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mehr Zeit für Übungs- und Anwendungsphasen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Zeit für Projekte: </a:t>
                      </a:r>
                      <a:br>
                        <a:rPr lang="de-DE" dirty="0"/>
                      </a:br>
                      <a:r>
                        <a:rPr lang="de-DE" dirty="0" err="1"/>
                        <a:t>ir</a:t>
                      </a:r>
                      <a:r>
                        <a:rPr lang="de-DE" dirty="0"/>
                        <a:t> de / </a:t>
                      </a:r>
                      <a:r>
                        <a:rPr lang="de-DE" dirty="0" err="1"/>
                        <a:t>preparar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tapas</a:t>
                      </a:r>
                      <a:br>
                        <a:rPr lang="de-DE" dirty="0"/>
                      </a:br>
                      <a:r>
                        <a:rPr lang="de-DE" dirty="0" err="1"/>
                        <a:t>canciones</a:t>
                      </a:r>
                      <a:r>
                        <a:rPr lang="de-DE" dirty="0"/>
                        <a:t> en </a:t>
                      </a:r>
                      <a:r>
                        <a:rPr lang="de-DE" dirty="0" err="1"/>
                        <a:t>español</a:t>
                      </a:r>
                      <a:br>
                        <a:rPr lang="de-DE" dirty="0"/>
                      </a:br>
                      <a:r>
                        <a:rPr lang="de-DE" dirty="0" err="1"/>
                        <a:t>juego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escénico</a:t>
                      </a:r>
                      <a:r>
                        <a:rPr lang="de-DE" dirty="0"/>
                        <a:t> (</a:t>
                      </a:r>
                      <a:r>
                        <a:rPr lang="de-DE" i="1" dirty="0"/>
                        <a:t>szenisches Spiel</a:t>
                      </a:r>
                      <a:r>
                        <a:rPr lang="de-DE" dirty="0"/>
                        <a:t>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Erreichung eines höheren Sprachniveaus </a:t>
                      </a:r>
                      <a:r>
                        <a:rPr lang="de-DE" sz="1200" dirty="0"/>
                        <a:t>(Niveaustufe B2 des </a:t>
                      </a:r>
                      <a:r>
                        <a:rPr lang="de-DE" sz="1200" dirty="0" err="1"/>
                        <a:t>GeR</a:t>
                      </a:r>
                      <a:r>
                        <a:rPr lang="de-DE" sz="1200" dirty="0"/>
                        <a:t>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u="sng" dirty="0"/>
                        <a:t>Konsequenzen</a:t>
                      </a:r>
                      <a:r>
                        <a:rPr lang="de-DE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höheres Tempo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dirty="0"/>
                        <a:t>mehr Eigen-verantwortlichkeit der Schülerinnen und Schüler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833619"/>
                  </a:ext>
                </a:extLst>
              </a:tr>
            </a:tbl>
          </a:graphicData>
        </a:graphic>
      </p:graphicFrame>
      <p:pic>
        <p:nvPicPr>
          <p:cNvPr id="5" name="Grafik 4" descr="Ein Bild, das Essen, Teller, Schüssel, mehrere enthält.&#10;&#10;Automatisch generierte Beschreibung">
            <a:extLst>
              <a:ext uri="{FF2B5EF4-FFF2-40B4-BE49-F238E27FC236}">
                <a16:creationId xmlns:a16="http://schemas.microsoft.com/office/drawing/2014/main" id="{8CFAA67B-1DC5-477F-8746-C290B5474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20374709">
            <a:off x="3718043" y="4198567"/>
            <a:ext cx="1172797" cy="87959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F5142E6-9B4A-4792-A817-244568588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058156" y="5223881"/>
            <a:ext cx="683473" cy="444201"/>
          </a:xfrm>
          <a:prstGeom prst="rect">
            <a:avLst/>
          </a:prstGeom>
        </p:spPr>
      </p:pic>
      <p:pic>
        <p:nvPicPr>
          <p:cNvPr id="9" name="Grafik 8" descr="Ein Bild, das Person, Musik, drinnen, Gitarre enthält.&#10;&#10;Automatisch generierte Beschreibung">
            <a:extLst>
              <a:ext uri="{FF2B5EF4-FFF2-40B4-BE49-F238E27FC236}">
                <a16:creationId xmlns:a16="http://schemas.microsoft.com/office/drawing/2014/main" id="{B0B69524-FC09-4A8C-B000-AE38B078E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35710" y="4603354"/>
            <a:ext cx="767531" cy="47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1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15418AE-7C20-49CB-B76F-0EDB8672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/>
              <a:t>Wird</a:t>
            </a:r>
            <a:r>
              <a:rPr lang="en-US" sz="2200" dirty="0"/>
              <a:t> </a:t>
            </a:r>
            <a:r>
              <a:rPr lang="en-US" sz="2200" dirty="0" err="1"/>
              <a:t>Spanisch</a:t>
            </a:r>
            <a:r>
              <a:rPr lang="en-US" sz="2200" dirty="0"/>
              <a:t> in der </a:t>
            </a:r>
            <a:r>
              <a:rPr lang="en-US" sz="2200" dirty="0" err="1"/>
              <a:t>Oberstufe</a:t>
            </a:r>
            <a:r>
              <a:rPr lang="en-US" sz="2200" dirty="0"/>
              <a:t> fort-</a:t>
            </a:r>
            <a:r>
              <a:rPr lang="en-US" sz="2200" dirty="0" err="1"/>
              <a:t>geführt</a:t>
            </a:r>
            <a:r>
              <a:rPr lang="en-US" sz="2200" dirty="0"/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0A45ED7-FF5B-8647-F1FB-54122E335B57}"/>
              </a:ext>
            </a:extLst>
          </p:cNvPr>
          <p:cNvSpPr txBox="1"/>
          <p:nvPr/>
        </p:nvSpPr>
        <p:spPr>
          <a:xfrm>
            <a:off x="1451581" y="2015732"/>
            <a:ext cx="3526523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err="1"/>
              <a:t>aktuelle</a:t>
            </a:r>
            <a:r>
              <a:rPr lang="en-US" dirty="0"/>
              <a:t> </a:t>
            </a:r>
            <a:r>
              <a:rPr lang="en-US" dirty="0" err="1"/>
              <a:t>Zahlen</a:t>
            </a:r>
            <a:r>
              <a:rPr lang="en-US" dirty="0"/>
              <a:t>: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err="1"/>
              <a:t>hohe</a:t>
            </a:r>
            <a:r>
              <a:rPr lang="en-US" dirty="0"/>
              <a:t> </a:t>
            </a:r>
            <a:r>
              <a:rPr lang="en-US" dirty="0" err="1"/>
              <a:t>Anwahlen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Fach</a:t>
            </a:r>
            <a:r>
              <a:rPr lang="en-US" dirty="0"/>
              <a:t> </a:t>
            </a:r>
            <a:r>
              <a:rPr lang="en-US" dirty="0" err="1"/>
              <a:t>Spanisch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WP II </a:t>
            </a:r>
            <a:r>
              <a:rPr lang="en-US" dirty="0" err="1"/>
              <a:t>Bereich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aktuell</a:t>
            </a:r>
            <a:r>
              <a:rPr lang="en-US" dirty="0"/>
              <a:t> 28 und 27 </a:t>
            </a:r>
            <a:r>
              <a:rPr lang="en-US" dirty="0" err="1"/>
              <a:t>SuS</a:t>
            </a:r>
            <a:r>
              <a:rPr lang="en-US" dirty="0"/>
              <a:t>)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err="1"/>
              <a:t>aktueller</a:t>
            </a:r>
            <a:r>
              <a:rPr lang="en-US" dirty="0"/>
              <a:t> WP II-</a:t>
            </a:r>
            <a:r>
              <a:rPr lang="en-US" dirty="0" err="1"/>
              <a:t>Kurs</a:t>
            </a:r>
            <a:r>
              <a:rPr lang="en-US" dirty="0"/>
              <a:t> der </a:t>
            </a:r>
            <a:r>
              <a:rPr lang="en-US" dirty="0" err="1"/>
              <a:t>Jgst</a:t>
            </a:r>
            <a:r>
              <a:rPr lang="en-US" dirty="0"/>
              <a:t>. 10: </a:t>
            </a:r>
            <a:br>
              <a:rPr lang="en-US" dirty="0"/>
            </a:br>
            <a:r>
              <a:rPr lang="en-US" dirty="0"/>
              <a:t>20 / 27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behalten</a:t>
            </a:r>
            <a:r>
              <a:rPr lang="en-US" dirty="0"/>
              <a:t> </a:t>
            </a:r>
            <a:r>
              <a:rPr lang="en-US" dirty="0" err="1"/>
              <a:t>Spanisch</a:t>
            </a:r>
            <a:r>
              <a:rPr lang="en-US" dirty="0"/>
              <a:t> in der </a:t>
            </a:r>
            <a:r>
              <a:rPr lang="en-US" dirty="0" err="1"/>
              <a:t>Oberstufe</a:t>
            </a:r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2A152F7-CBDB-78DF-54DA-0313E0679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1" t="38279" r="19144" b="21900"/>
          <a:stretch/>
        </p:blipFill>
        <p:spPr>
          <a:xfrm>
            <a:off x="6096001" y="1226728"/>
            <a:ext cx="4982984" cy="14250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A9E9F45C-A552-6236-F4EC-A28C8B9E21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83" t="44533" r="25918" b="25440"/>
          <a:stretch/>
        </p:blipFill>
        <p:spPr>
          <a:xfrm>
            <a:off x="6095849" y="3167432"/>
            <a:ext cx="4561840" cy="107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13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8E51B09-2B9E-4D82-A5F8-29F85CBE20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240118-40F3-4A1C-85DC-4E58525CB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269951F-7B8C-4336-BC68-9BA9843CE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7463259" y="583365"/>
            <a:chExt cx="4074533" cy="518192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FD48101-E230-4669-8C1B-39BAAB2BB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18FA112-D8F0-41D3-9171-B0A3110E2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9087EE4-E285-4C8E-AC5F-CAE7D1FDE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0359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15418AE-7C20-49CB-B76F-0EDB8672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43" y="804520"/>
            <a:ext cx="5550355" cy="1049235"/>
          </a:xfrm>
        </p:spPr>
        <p:txBody>
          <a:bodyPr>
            <a:normAutofit/>
          </a:bodyPr>
          <a:lstStyle/>
          <a:p>
            <a:r>
              <a:rPr lang="de-DE" dirty="0"/>
              <a:t>Spanisch-unterricht</a:t>
            </a:r>
            <a:br>
              <a:rPr lang="de-DE" dirty="0"/>
            </a:br>
            <a:r>
              <a:rPr lang="de-DE" dirty="0"/>
              <a:t>im WP II</a:t>
            </a: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8A7EB495-B989-42BA-A447-664DF105D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45" r="1195" b="-2"/>
          <a:stretch/>
        </p:blipFill>
        <p:spPr>
          <a:xfrm>
            <a:off x="1269953" y="1180183"/>
            <a:ext cx="2799103" cy="3866172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043B037-E8E9-4412-8D91-FB8609276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043" y="2015732"/>
            <a:ext cx="5550355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Diese Eigenschaften bringt eine Schülerin bzw. ein Schüler idealerweise mit:</a:t>
            </a:r>
          </a:p>
          <a:p>
            <a:r>
              <a:rPr lang="de-DE" dirty="0"/>
              <a:t>Offenheit gegenüber Neuem</a:t>
            </a:r>
          </a:p>
          <a:p>
            <a:r>
              <a:rPr lang="de-DE" dirty="0"/>
              <a:t>Lust auf Kommunikation</a:t>
            </a:r>
          </a:p>
          <a:p>
            <a:r>
              <a:rPr lang="de-DE" dirty="0"/>
              <a:t>Mut, auch Fehler zu machen </a:t>
            </a:r>
          </a:p>
          <a:p>
            <a:r>
              <a:rPr lang="de-DE" dirty="0"/>
              <a:t>Bereitschaft, Vokabeln und gramm. Strukturen zu lernen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D8AF6BD-5D32-4F8F-98B6-05F8A439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47013E4-D33D-425E-B32E-DE7D5CB5F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Ein Bild, das Silhouette enthält.&#10;&#10;Automatisch generierte Beschreibung">
            <a:extLst>
              <a:ext uri="{FF2B5EF4-FFF2-40B4-BE49-F238E27FC236}">
                <a16:creationId xmlns:a16="http://schemas.microsoft.com/office/drawing/2014/main" id="{AB08D078-6B05-4478-864F-5F1B233F21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773798" y="2008046"/>
            <a:ext cx="1683778" cy="210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6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52648BAA-6AF3-416A-8A8D-EA7E17459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030" y="1124637"/>
            <a:ext cx="3520367" cy="587135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¡</a:t>
            </a:r>
            <a:r>
              <a:rPr lang="en-US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Os</a:t>
            </a:r>
            <a:r>
              <a:rPr lang="en-US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esperamos</a:t>
            </a:r>
            <a:r>
              <a:rPr lang="en-US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Inhaltsplatzhalter 8" descr="Ein Bild, das draußen, Himmel, Person, stehend enthält.&#10;&#10;Automatisch generierte Beschreibung">
            <a:extLst>
              <a:ext uri="{FF2B5EF4-FFF2-40B4-BE49-F238E27FC236}">
                <a16:creationId xmlns:a16="http://schemas.microsoft.com/office/drawing/2014/main" id="{64A1210B-95C5-44FE-8480-FA485868B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7" r="-2" b="-2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1EFB14A-A4B3-4342-889C-7843B8F8082C}"/>
              </a:ext>
            </a:extLst>
          </p:cNvPr>
          <p:cNvSpPr txBox="1"/>
          <p:nvPr/>
        </p:nvSpPr>
        <p:spPr>
          <a:xfrm>
            <a:off x="7218029" y="2015732"/>
            <a:ext cx="3520368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err="1"/>
              <a:t>Wir</a:t>
            </a:r>
            <a:r>
              <a:rPr lang="en-US" dirty="0"/>
              <a:t>, die </a:t>
            </a:r>
            <a:r>
              <a:rPr lang="en-US" dirty="0" err="1"/>
              <a:t>Fachschaft</a:t>
            </a:r>
            <a:r>
              <a:rPr lang="en-US" dirty="0"/>
              <a:t> </a:t>
            </a:r>
            <a:r>
              <a:rPr lang="en-US" dirty="0" err="1"/>
              <a:t>Spanisch</a:t>
            </a:r>
            <a:r>
              <a:rPr lang="en-US" dirty="0"/>
              <a:t>, das </a:t>
            </a:r>
            <a:r>
              <a:rPr lang="en-US" dirty="0" err="1"/>
              <a:t>sind</a:t>
            </a:r>
            <a:r>
              <a:rPr lang="en-US" dirty="0"/>
              <a:t>: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Franziska </a:t>
            </a:r>
            <a:r>
              <a:rPr lang="en-US" dirty="0" err="1"/>
              <a:t>Mormann</a:t>
            </a:r>
            <a:endParaRPr lang="en-US" dirty="0"/>
          </a:p>
          <a:p>
            <a:pPr marL="3429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err="1"/>
              <a:t>Mareike</a:t>
            </a:r>
            <a:r>
              <a:rPr lang="en-US" dirty="0"/>
              <a:t> </a:t>
            </a:r>
            <a:r>
              <a:rPr lang="en-US" dirty="0" err="1"/>
              <a:t>Surmann</a:t>
            </a:r>
            <a:endParaRPr lang="en-US" dirty="0"/>
          </a:p>
          <a:p>
            <a:pPr marL="3429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Benedikt Borgmeier</a:t>
            </a:r>
          </a:p>
          <a:p>
            <a:pPr marL="3429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Martin Ewers</a:t>
            </a:r>
          </a:p>
          <a:p>
            <a:pPr marL="342900"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Florian </a:t>
            </a:r>
            <a:r>
              <a:rPr lang="en-US" dirty="0" err="1"/>
              <a:t>Prasun</a:t>
            </a:r>
            <a:endParaRPr lang="en-US" dirty="0"/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029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A99A59-89E2-4C74-A6B0-A1C80E962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/>
              <a:t>Primeras</a:t>
            </a:r>
            <a:r>
              <a:rPr lang="de-DE" dirty="0"/>
              <a:t> </a:t>
            </a:r>
            <a:r>
              <a:rPr lang="de-DE" dirty="0" err="1"/>
              <a:t>ideas</a:t>
            </a:r>
            <a:endParaRPr lang="de-DE" dirty="0"/>
          </a:p>
        </p:txBody>
      </p:sp>
      <p:pic>
        <p:nvPicPr>
          <p:cNvPr id="7" name="Inhaltsplatzhalter 6" descr="Ein Bild, das Himmel, draußen, Stadt, Hintergrund enthält.&#10;&#10;Automatisch generierte Beschreibung">
            <a:extLst>
              <a:ext uri="{FF2B5EF4-FFF2-40B4-BE49-F238E27FC236}">
                <a16:creationId xmlns:a16="http://schemas.microsoft.com/office/drawing/2014/main" id="{ABAE64F9-6A8E-4064-9B51-1F7166CD9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2014615"/>
            <a:ext cx="5966489" cy="3977659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D47CD38-E94F-45BB-8CDE-97379A869AF0}"/>
              </a:ext>
            </a:extLst>
          </p:cNvPr>
          <p:cNvSpPr txBox="1"/>
          <p:nvPr/>
        </p:nvSpPr>
        <p:spPr>
          <a:xfrm>
            <a:off x="2849894" y="5922303"/>
            <a:ext cx="6096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solidFill>
                  <a:schemeClr val="bg2"/>
                </a:solidFill>
              </a:rPr>
              <a:t>Foto </a:t>
            </a:r>
            <a:r>
              <a:rPr lang="de-DE" sz="800" dirty="0">
                <a:solidFill>
                  <a:schemeClr val="bg2"/>
                </a:solidFill>
              </a:rPr>
              <a:t>von</a:t>
            </a:r>
            <a:r>
              <a:rPr lang="de-DE" sz="900" dirty="0">
                <a:solidFill>
                  <a:schemeClr val="bg2"/>
                </a:solidFill>
              </a:rPr>
              <a:t> </a:t>
            </a:r>
            <a:r>
              <a:rPr lang="de-DE" sz="900" b="1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Aleksandar </a:t>
            </a:r>
            <a:r>
              <a:rPr lang="de-DE" sz="900" b="1" dirty="0" err="1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Pasaric</a:t>
            </a:r>
            <a:r>
              <a:rPr lang="de-DE" sz="900" dirty="0">
                <a:solidFill>
                  <a:schemeClr val="bg2"/>
                </a:solidFill>
              </a:rPr>
              <a:t> von </a:t>
            </a:r>
            <a:r>
              <a:rPr lang="de-DE" sz="900" b="1" dirty="0" err="1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de-DE" sz="900" dirty="0">
              <a:solidFill>
                <a:schemeClr val="bg2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4E5F0D1-0547-431D-898C-17FB76E4A635}"/>
              </a:ext>
            </a:extLst>
          </p:cNvPr>
          <p:cNvSpPr txBox="1"/>
          <p:nvPr/>
        </p:nvSpPr>
        <p:spPr>
          <a:xfrm rot="20175228">
            <a:off x="2618647" y="2379884"/>
            <a:ext cx="148461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Barcelona</a:t>
            </a: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797BE5B-165B-46DB-B643-DB7729AEC861}"/>
              </a:ext>
            </a:extLst>
          </p:cNvPr>
          <p:cNvSpPr txBox="1"/>
          <p:nvPr/>
        </p:nvSpPr>
        <p:spPr>
          <a:xfrm rot="472658">
            <a:off x="6722155" y="1978809"/>
            <a:ext cx="148705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dirty="0" err="1"/>
              <a:t>el</a:t>
            </a:r>
            <a:r>
              <a:rPr lang="de-DE" sz="2400" dirty="0"/>
              <a:t> </a:t>
            </a:r>
            <a:r>
              <a:rPr lang="de-DE" sz="2400" dirty="0" err="1"/>
              <a:t>turismo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7CEB7EC-20FB-43FA-94A0-6B00960ECF92}"/>
              </a:ext>
            </a:extLst>
          </p:cNvPr>
          <p:cNvSpPr txBox="1"/>
          <p:nvPr/>
        </p:nvSpPr>
        <p:spPr>
          <a:xfrm>
            <a:off x="10319516" y="5586924"/>
            <a:ext cx="21190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>
                <a:solidFill>
                  <a:schemeClr val="bg2"/>
                </a:solidFill>
              </a:rPr>
              <a:t>Foto von </a:t>
            </a:r>
            <a:r>
              <a:rPr lang="de-DE" sz="800" b="1" dirty="0" err="1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Valdemaras</a:t>
            </a:r>
            <a:r>
              <a:rPr lang="de-DE" sz="800" b="1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D.</a:t>
            </a:r>
            <a:br>
              <a:rPr lang="de-DE" sz="800" b="1" dirty="0">
                <a:solidFill>
                  <a:schemeClr val="bg2"/>
                </a:solidFill>
              </a:rPr>
            </a:br>
            <a:r>
              <a:rPr lang="de-DE" sz="800" dirty="0">
                <a:solidFill>
                  <a:schemeClr val="bg2"/>
                </a:solidFill>
              </a:rPr>
              <a:t> von </a:t>
            </a:r>
            <a:r>
              <a:rPr lang="de-DE" sz="800" b="1" dirty="0" err="1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de-DE" sz="800" dirty="0">
              <a:solidFill>
                <a:schemeClr val="bg2"/>
              </a:solidFill>
            </a:endParaRPr>
          </a:p>
        </p:txBody>
      </p:sp>
      <p:pic>
        <p:nvPicPr>
          <p:cNvPr id="19" name="Grafik 18" descr="Ein Bild, das draußen, Himmel, Wasser, Welle enthält.&#10;&#10;Automatisch generierte Beschreibung">
            <a:extLst>
              <a:ext uri="{FF2B5EF4-FFF2-40B4-BE49-F238E27FC236}">
                <a16:creationId xmlns:a16="http://schemas.microsoft.com/office/drawing/2014/main" id="{24903C4C-B647-46D3-91D3-C2A9BBC750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212" y="3226654"/>
            <a:ext cx="2413000" cy="2413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DDCA617A-2662-4F16-8368-409A61BE2015}"/>
              </a:ext>
            </a:extLst>
          </p:cNvPr>
          <p:cNvSpPr txBox="1"/>
          <p:nvPr/>
        </p:nvSpPr>
        <p:spPr>
          <a:xfrm rot="832361">
            <a:off x="8796986" y="5161469"/>
            <a:ext cx="148705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Sol y </a:t>
            </a:r>
            <a:r>
              <a:rPr lang="de-DE" sz="2400" dirty="0" err="1"/>
              <a:t>playa</a:t>
            </a:r>
            <a:endParaRPr lang="de-DE" dirty="0"/>
          </a:p>
        </p:txBody>
      </p:sp>
      <p:pic>
        <p:nvPicPr>
          <p:cNvPr id="21" name="Grafik 20" descr="Ein Bild, das Text, ClipArt, Vektorgrafiken enthält.&#10;&#10;Automatisch generierte Beschreibung">
            <a:extLst>
              <a:ext uri="{FF2B5EF4-FFF2-40B4-BE49-F238E27FC236}">
                <a16:creationId xmlns:a16="http://schemas.microsoft.com/office/drawing/2014/main" id="{E92A34D1-8E24-4127-A6B9-DB99D66EA0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8294">
            <a:off x="8907135" y="1937481"/>
            <a:ext cx="1190625" cy="1302088"/>
          </a:xfrm>
          <a:prstGeom prst="rect">
            <a:avLst/>
          </a:prstGeom>
        </p:spPr>
      </p:pic>
      <p:pic>
        <p:nvPicPr>
          <p:cNvPr id="23" name="Grafik 2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32268761-9174-4ECE-805B-A51C0CA997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8" y="2100510"/>
            <a:ext cx="2521105" cy="1440086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0F6EC11F-C833-4254-8CB7-17A30B4BEE66}"/>
              </a:ext>
            </a:extLst>
          </p:cNvPr>
          <p:cNvSpPr txBox="1"/>
          <p:nvPr/>
        </p:nvSpPr>
        <p:spPr>
          <a:xfrm>
            <a:off x="148472" y="1943390"/>
            <a:ext cx="25211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 err="1"/>
              <a:t>España</a:t>
            </a:r>
            <a:endParaRPr lang="de-DE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A dos </a:t>
            </a:r>
            <a:r>
              <a:rPr lang="de-DE" dirty="0" err="1"/>
              <a:t>horas</a:t>
            </a:r>
            <a:r>
              <a:rPr lang="de-DE" dirty="0"/>
              <a:t> en </a:t>
            </a:r>
            <a:r>
              <a:rPr lang="de-DE" dirty="0" err="1"/>
              <a:t>avión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8.000 </a:t>
            </a:r>
            <a:r>
              <a:rPr lang="de-DE" dirty="0" err="1"/>
              <a:t>kilómetros</a:t>
            </a:r>
            <a:r>
              <a:rPr lang="de-DE" dirty="0"/>
              <a:t> de </a:t>
            </a:r>
            <a:r>
              <a:rPr lang="de-DE" dirty="0" err="1"/>
              <a:t>costa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47 </a:t>
            </a:r>
            <a:r>
              <a:rPr lang="de-DE" dirty="0" err="1"/>
              <a:t>millones</a:t>
            </a:r>
            <a:r>
              <a:rPr lang="de-DE" dirty="0"/>
              <a:t> de </a:t>
            </a:r>
            <a:r>
              <a:rPr lang="de-DE" dirty="0" err="1"/>
              <a:t>españolas</a:t>
            </a:r>
            <a:r>
              <a:rPr lang="de-DE" dirty="0"/>
              <a:t> y </a:t>
            </a:r>
            <a:r>
              <a:rPr lang="de-DE" dirty="0" err="1"/>
              <a:t>españoles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707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A99A59-89E2-4C74-A6B0-A1C80E962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err="1"/>
              <a:t>Primeras</a:t>
            </a:r>
            <a:r>
              <a:rPr lang="de-DE" dirty="0"/>
              <a:t> </a:t>
            </a:r>
            <a:r>
              <a:rPr lang="de-DE" dirty="0" err="1"/>
              <a:t>ideas</a:t>
            </a:r>
            <a:endParaRPr lang="de-DE" dirty="0"/>
          </a:p>
        </p:txBody>
      </p:sp>
      <p:pic>
        <p:nvPicPr>
          <p:cNvPr id="8" name="Inhaltsplatzhalter 7" descr="Ein Bild, das Berg, draußen, Säugetier, stehend enthält.&#10;&#10;Automatisch generierte Beschreibung">
            <a:extLst>
              <a:ext uri="{FF2B5EF4-FFF2-40B4-BE49-F238E27FC236}">
                <a16:creationId xmlns:a16="http://schemas.microsoft.com/office/drawing/2014/main" id="{9E8A8E5C-BD17-4539-9803-4B5E58410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465" y="1975467"/>
            <a:ext cx="5174457" cy="3449638"/>
          </a:xfr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E2B84BD-E6DD-487B-BDFD-A50A954FC38C}"/>
              </a:ext>
            </a:extLst>
          </p:cNvPr>
          <p:cNvSpPr txBox="1"/>
          <p:nvPr/>
        </p:nvSpPr>
        <p:spPr>
          <a:xfrm>
            <a:off x="4834164" y="5392301"/>
            <a:ext cx="6220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2"/>
                </a:solidFill>
              </a:rPr>
              <a:t>Foto von </a:t>
            </a:r>
            <a:r>
              <a:rPr lang="de-DE" sz="1000" b="1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</a:t>
            </a:r>
            <a:r>
              <a:rPr lang="de-DE" sz="1000" b="1" dirty="0">
                <a:solidFill>
                  <a:srgbClr val="FA2B5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sz="1000" b="1" dirty="0" err="1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Azabache</a:t>
            </a:r>
            <a:r>
              <a:rPr lang="de-DE" sz="1000" dirty="0">
                <a:solidFill>
                  <a:schemeClr val="bg2"/>
                </a:solidFill>
              </a:rPr>
              <a:t> von </a:t>
            </a:r>
            <a:r>
              <a:rPr lang="de-DE" sz="1000" b="1" dirty="0" err="1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lang="de-DE" sz="1000" dirty="0">
              <a:solidFill>
                <a:schemeClr val="bg2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DCA617A-2662-4F16-8368-409A61BE2015}"/>
              </a:ext>
            </a:extLst>
          </p:cNvPr>
          <p:cNvSpPr txBox="1"/>
          <p:nvPr/>
        </p:nvSpPr>
        <p:spPr>
          <a:xfrm rot="832361">
            <a:off x="6029424" y="2338800"/>
            <a:ext cx="2524122" cy="461665"/>
          </a:xfrm>
          <a:prstGeom prst="rect">
            <a:avLst/>
          </a:prstGeom>
          <a:solidFill>
            <a:srgbClr val="F4F3DA"/>
          </a:solidFill>
        </p:spPr>
        <p:txBody>
          <a:bodyPr wrap="square" rtlCol="0">
            <a:spAutoFit/>
          </a:bodyPr>
          <a:lstStyle/>
          <a:p>
            <a:r>
              <a:rPr lang="de-DE" sz="2400" dirty="0" err="1"/>
              <a:t>Culturas</a:t>
            </a:r>
            <a:r>
              <a:rPr lang="de-DE" sz="2400" dirty="0"/>
              <a:t> </a:t>
            </a:r>
            <a:r>
              <a:rPr lang="de-DE" sz="2400" dirty="0" err="1"/>
              <a:t>indígenas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43E3A9F-963A-4088-9457-79D0370E0E20}"/>
              </a:ext>
            </a:extLst>
          </p:cNvPr>
          <p:cNvSpPr txBox="1"/>
          <p:nvPr/>
        </p:nvSpPr>
        <p:spPr>
          <a:xfrm rot="832361">
            <a:off x="2628590" y="4924154"/>
            <a:ext cx="1142835" cy="369332"/>
          </a:xfrm>
          <a:prstGeom prst="rect">
            <a:avLst/>
          </a:prstGeom>
          <a:solidFill>
            <a:srgbClr val="F4F3DA"/>
          </a:solidFill>
        </p:spPr>
        <p:txBody>
          <a:bodyPr wrap="square" rtlCol="0">
            <a:spAutoFit/>
          </a:bodyPr>
          <a:lstStyle/>
          <a:p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llama</a:t>
            </a:r>
            <a:endParaRPr lang="de-DE" sz="14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02BE243-4D46-4B4E-A641-68E946C12174}"/>
              </a:ext>
            </a:extLst>
          </p:cNvPr>
          <p:cNvSpPr txBox="1"/>
          <p:nvPr/>
        </p:nvSpPr>
        <p:spPr>
          <a:xfrm rot="21008384">
            <a:off x="1693386" y="2091036"/>
            <a:ext cx="2811062" cy="461665"/>
          </a:xfrm>
          <a:prstGeom prst="rect">
            <a:avLst/>
          </a:prstGeom>
          <a:solidFill>
            <a:srgbClr val="F4F3DA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Machu Picchu, Perú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A0C137A-32AC-47BE-8EB5-4C4A2C2A9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326" y="2712083"/>
            <a:ext cx="2713022" cy="271302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460D5A9B-F0A4-4EB9-B486-A9178ADC6500}"/>
              </a:ext>
            </a:extLst>
          </p:cNvPr>
          <p:cNvSpPr txBox="1"/>
          <p:nvPr/>
        </p:nvSpPr>
        <p:spPr>
          <a:xfrm>
            <a:off x="9316227" y="1922848"/>
            <a:ext cx="32973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 err="1"/>
              <a:t>Hispanoamérica</a:t>
            </a:r>
            <a:endParaRPr lang="de-DE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19 </a:t>
            </a:r>
            <a:r>
              <a:rPr lang="de-DE" dirty="0" err="1"/>
              <a:t>países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414 </a:t>
            </a:r>
            <a:r>
              <a:rPr lang="de-DE" dirty="0" err="1"/>
              <a:t>millones</a:t>
            </a:r>
            <a:r>
              <a:rPr lang="de-DE" dirty="0"/>
              <a:t> de </a:t>
            </a:r>
            <a:r>
              <a:rPr lang="de-DE" dirty="0" err="1"/>
              <a:t>habitantes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desde</a:t>
            </a:r>
            <a:r>
              <a:rPr lang="de-DE" dirty="0"/>
              <a:t> México en </a:t>
            </a:r>
            <a:r>
              <a:rPr lang="de-DE" dirty="0" err="1"/>
              <a:t>el</a:t>
            </a:r>
            <a:r>
              <a:rPr lang="de-DE" dirty="0"/>
              <a:t> </a:t>
            </a:r>
            <a:r>
              <a:rPr lang="de-DE" dirty="0" err="1"/>
              <a:t>norte</a:t>
            </a:r>
            <a:r>
              <a:rPr lang="de-DE" dirty="0"/>
              <a:t> </a:t>
            </a:r>
            <a:r>
              <a:rPr lang="de-DE" dirty="0" err="1"/>
              <a:t>hasta</a:t>
            </a:r>
            <a:r>
              <a:rPr lang="de-DE" dirty="0"/>
              <a:t> Chile en </a:t>
            </a:r>
            <a:r>
              <a:rPr lang="de-DE" dirty="0" err="1"/>
              <a:t>el</a:t>
            </a:r>
            <a:r>
              <a:rPr lang="de-DE" dirty="0"/>
              <a:t> </a:t>
            </a:r>
            <a:r>
              <a:rPr lang="de-DE" dirty="0" err="1"/>
              <a:t>sur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845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A99A59-89E2-4C74-A6B0-A1C80E962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El </a:t>
            </a:r>
            <a:r>
              <a:rPr lang="de-DE" dirty="0" err="1"/>
              <a:t>Español</a:t>
            </a:r>
            <a:r>
              <a:rPr lang="de-DE" dirty="0"/>
              <a:t> – </a:t>
            </a:r>
            <a:r>
              <a:rPr lang="de-DE" dirty="0" err="1"/>
              <a:t>una</a:t>
            </a:r>
            <a:r>
              <a:rPr lang="de-DE" dirty="0"/>
              <a:t> </a:t>
            </a:r>
            <a:r>
              <a:rPr lang="de-DE" dirty="0" err="1"/>
              <a:t>lengua</a:t>
            </a:r>
            <a:r>
              <a:rPr lang="de-DE" dirty="0"/>
              <a:t> </a:t>
            </a:r>
            <a:r>
              <a:rPr lang="de-DE" dirty="0" err="1"/>
              <a:t>mundial</a:t>
            </a:r>
            <a:endParaRPr lang="de-DE" dirty="0"/>
          </a:p>
        </p:txBody>
      </p:sp>
      <p:graphicFrame>
        <p:nvGraphicFramePr>
          <p:cNvPr id="7" name="Tabelle 8">
            <a:extLst>
              <a:ext uri="{FF2B5EF4-FFF2-40B4-BE49-F238E27FC236}">
                <a16:creationId xmlns:a16="http://schemas.microsoft.com/office/drawing/2014/main" id="{CDDE11E1-551C-465C-8CAF-DF9FE0E9CB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9537227"/>
              </p:ext>
            </p:extLst>
          </p:nvPr>
        </p:nvGraphicFramePr>
        <p:xfrm>
          <a:off x="1450975" y="2016125"/>
          <a:ext cx="960437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1458">
                  <a:extLst>
                    <a:ext uri="{9D8B030D-6E8A-4147-A177-3AD203B41FA5}">
                      <a16:colId xmlns:a16="http://schemas.microsoft.com/office/drawing/2014/main" val="1263125006"/>
                    </a:ext>
                  </a:extLst>
                </a:gridCol>
                <a:gridCol w="3201458">
                  <a:extLst>
                    <a:ext uri="{9D8B030D-6E8A-4147-A177-3AD203B41FA5}">
                      <a16:colId xmlns:a16="http://schemas.microsoft.com/office/drawing/2014/main" val="857643916"/>
                    </a:ext>
                  </a:extLst>
                </a:gridCol>
                <a:gridCol w="3201458">
                  <a:extLst>
                    <a:ext uri="{9D8B030D-6E8A-4147-A177-3AD203B41FA5}">
                      <a16:colId xmlns:a16="http://schemas.microsoft.com/office/drawing/2014/main" val="14078626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Lengua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Hablantes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nativos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Hablantes</a:t>
                      </a:r>
                      <a:r>
                        <a:rPr lang="de-DE" dirty="0"/>
                        <a:t> (en total)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8755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1. </a:t>
                      </a:r>
                      <a:r>
                        <a:rPr lang="de-DE" dirty="0" err="1"/>
                        <a:t>Inglés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370 </a:t>
                      </a:r>
                      <a:r>
                        <a:rPr lang="de-DE" dirty="0" err="1"/>
                        <a:t>millones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1.268 </a:t>
                      </a:r>
                      <a:r>
                        <a:rPr lang="de-DE" dirty="0" err="1"/>
                        <a:t>millones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108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II. </a:t>
                      </a:r>
                      <a:r>
                        <a:rPr lang="de-DE" dirty="0" err="1"/>
                        <a:t>Chino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921 </a:t>
                      </a:r>
                      <a:r>
                        <a:rPr lang="de-DE" dirty="0" err="1"/>
                        <a:t>millones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1.117 </a:t>
                      </a:r>
                      <a:r>
                        <a:rPr lang="de-DE" dirty="0" err="1"/>
                        <a:t>millones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903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III. Hindi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342 </a:t>
                      </a:r>
                      <a:r>
                        <a:rPr lang="de-DE" dirty="0" err="1"/>
                        <a:t>millones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637 </a:t>
                      </a:r>
                      <a:r>
                        <a:rPr lang="de-DE" dirty="0" err="1"/>
                        <a:t>millones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144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IV. </a:t>
                      </a:r>
                      <a:r>
                        <a:rPr lang="de-DE" dirty="0" err="1"/>
                        <a:t>Español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463 </a:t>
                      </a:r>
                      <a:r>
                        <a:rPr lang="de-DE" dirty="0" err="1"/>
                        <a:t>millones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538 </a:t>
                      </a:r>
                      <a:r>
                        <a:rPr lang="de-DE" dirty="0" err="1"/>
                        <a:t>millones</a:t>
                      </a:r>
                      <a:r>
                        <a:rPr lang="de-DE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2016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V. </a:t>
                      </a:r>
                      <a:r>
                        <a:rPr lang="de-DE" dirty="0" err="1"/>
                        <a:t>Francés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77 </a:t>
                      </a:r>
                      <a:r>
                        <a:rPr lang="de-DE" dirty="0" err="1"/>
                        <a:t>millones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300 </a:t>
                      </a:r>
                      <a:r>
                        <a:rPr lang="de-DE" dirty="0" err="1"/>
                        <a:t>millones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40975"/>
                  </a:ext>
                </a:extLst>
              </a:tr>
            </a:tbl>
          </a:graphicData>
        </a:graphic>
      </p:graphicFrame>
      <p:sp>
        <p:nvSpPr>
          <p:cNvPr id="9" name="Sonne 8">
            <a:extLst>
              <a:ext uri="{FF2B5EF4-FFF2-40B4-BE49-F238E27FC236}">
                <a16:creationId xmlns:a16="http://schemas.microsoft.com/office/drawing/2014/main" id="{897EECA3-0F1D-41DC-A870-280BB8418555}"/>
              </a:ext>
            </a:extLst>
          </p:cNvPr>
          <p:cNvSpPr/>
          <p:nvPr/>
        </p:nvSpPr>
        <p:spPr>
          <a:xfrm>
            <a:off x="2780145" y="3377248"/>
            <a:ext cx="794328" cy="6350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DB5AAF6-71C1-460B-80FB-F0906C714B29}"/>
              </a:ext>
            </a:extLst>
          </p:cNvPr>
          <p:cNvSpPr txBox="1"/>
          <p:nvPr/>
        </p:nvSpPr>
        <p:spPr>
          <a:xfrm>
            <a:off x="7056582" y="4272731"/>
            <a:ext cx="4922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/>
              <a:t>Fuente: </a:t>
            </a:r>
            <a:r>
              <a:rPr lang="de-DE" sz="1050" dirty="0">
                <a:hlinkClick r:id="rId2"/>
              </a:rPr>
              <a:t>https://www.ethnologue.com/guides/how-many-languages</a:t>
            </a:r>
            <a:r>
              <a:rPr lang="de-DE" sz="1050" dirty="0"/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213283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fik 36">
            <a:extLst>
              <a:ext uri="{FF2B5EF4-FFF2-40B4-BE49-F238E27FC236}">
                <a16:creationId xmlns:a16="http://schemas.microsoft.com/office/drawing/2014/main" id="{98CED5AD-49AB-42E7-BF08-A3DAF5F8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12" t="46635" r="44264" b="38064"/>
          <a:stretch/>
        </p:blipFill>
        <p:spPr>
          <a:xfrm rot="403460">
            <a:off x="8056305" y="2217606"/>
            <a:ext cx="4579282" cy="111264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667EDE0-01C7-4147-A3B7-DAE878FC95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53" t="35547" r="25435" b="37474"/>
          <a:stretch/>
        </p:blipFill>
        <p:spPr>
          <a:xfrm>
            <a:off x="1732544" y="4273969"/>
            <a:ext cx="6109672" cy="1850212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766A1056-7799-44EE-B580-0D7B89E1DE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94" t="20718" r="23681" b="54694"/>
          <a:stretch/>
        </p:blipFill>
        <p:spPr>
          <a:xfrm rot="314121">
            <a:off x="-313114" y="1853191"/>
            <a:ext cx="6428287" cy="168624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DA99A59-89E2-4C74-A6B0-A1C80E962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651" y="776501"/>
            <a:ext cx="9603275" cy="1049235"/>
          </a:xfrm>
        </p:spPr>
        <p:txBody>
          <a:bodyPr/>
          <a:lstStyle/>
          <a:p>
            <a:pPr algn="ctr"/>
            <a:r>
              <a:rPr lang="de-DE" dirty="0"/>
              <a:t>El </a:t>
            </a:r>
            <a:r>
              <a:rPr lang="de-DE" dirty="0" err="1"/>
              <a:t>Español</a:t>
            </a:r>
            <a:r>
              <a:rPr lang="de-DE" dirty="0"/>
              <a:t> – </a:t>
            </a:r>
            <a:r>
              <a:rPr lang="de-DE" dirty="0" err="1"/>
              <a:t>una</a:t>
            </a:r>
            <a:r>
              <a:rPr lang="de-DE" dirty="0"/>
              <a:t> </a:t>
            </a:r>
            <a:r>
              <a:rPr lang="de-DE" dirty="0" err="1"/>
              <a:t>lengua</a:t>
            </a:r>
            <a:r>
              <a:rPr lang="de-DE" dirty="0"/>
              <a:t> </a:t>
            </a:r>
            <a:r>
              <a:rPr lang="de-DE" dirty="0" err="1"/>
              <a:t>mundial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FD21F19-BEAE-4FB4-9670-E107D93D38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91" t="35972" r="26640" b="46667"/>
          <a:stretch/>
        </p:blipFill>
        <p:spPr>
          <a:xfrm rot="20648268">
            <a:off x="942975" y="3344338"/>
            <a:ext cx="6153150" cy="119062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95525E6-B02E-49CC-8D43-15141B5AC8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250" t="36835" r="26328" b="21942"/>
          <a:stretch/>
        </p:blipFill>
        <p:spPr>
          <a:xfrm rot="371559">
            <a:off x="6390017" y="2515553"/>
            <a:ext cx="3343275" cy="28270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B1ED3DA0-B4DD-4C3C-9FC9-0DF8EE8E9E1B}"/>
                  </a:ext>
                </a:extLst>
              </p14:cNvPr>
              <p14:cNvContentPartPr/>
              <p14:nvPr/>
            </p14:nvContentPartPr>
            <p14:xfrm>
              <a:off x="3372300" y="3750900"/>
              <a:ext cx="2690280" cy="68796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B1ED3DA0-B4DD-4C3C-9FC9-0DF8EE8E9E1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00660" y="3607260"/>
                <a:ext cx="2833920" cy="9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Freihand 12">
                <a:extLst>
                  <a:ext uri="{FF2B5EF4-FFF2-40B4-BE49-F238E27FC236}">
                    <a16:creationId xmlns:a16="http://schemas.microsoft.com/office/drawing/2014/main" id="{45004792-638C-4B8A-9E60-BFB7D3F86BB4}"/>
                  </a:ext>
                </a:extLst>
              </p14:cNvPr>
              <p14:cNvContentPartPr/>
              <p14:nvPr/>
            </p14:nvContentPartPr>
            <p14:xfrm>
              <a:off x="6962220" y="4000020"/>
              <a:ext cx="2509560" cy="370440"/>
            </p14:xfrm>
          </p:contentPart>
        </mc:Choice>
        <mc:Fallback xmlns="">
          <p:pic>
            <p:nvPicPr>
              <p:cNvPr id="13" name="Freihand 12">
                <a:extLst>
                  <a:ext uri="{FF2B5EF4-FFF2-40B4-BE49-F238E27FC236}">
                    <a16:creationId xmlns:a16="http://schemas.microsoft.com/office/drawing/2014/main" id="{45004792-638C-4B8A-9E60-BFB7D3F86BB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90220" y="3856380"/>
                <a:ext cx="2653200" cy="65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5D02C77B-3308-4B91-ABB5-9B2D0117E903}"/>
                  </a:ext>
                </a:extLst>
              </p14:cNvPr>
              <p14:cNvContentPartPr/>
              <p14:nvPr/>
            </p14:nvContentPartPr>
            <p14:xfrm>
              <a:off x="7210260" y="4162020"/>
              <a:ext cx="1610640" cy="2372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5D02C77B-3308-4B91-ABB5-9B2D0117E90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38260" y="4018380"/>
                <a:ext cx="1754280" cy="52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29DB2129-FD27-4861-B16F-55AB7693C460}"/>
                  </a:ext>
                </a:extLst>
              </p14:cNvPr>
              <p14:cNvContentPartPr/>
              <p14:nvPr/>
            </p14:nvContentPartPr>
            <p14:xfrm>
              <a:off x="10420020" y="5095500"/>
              <a:ext cx="360" cy="36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29DB2129-FD27-4861-B16F-55AB7693C46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348020" y="4951500"/>
                <a:ext cx="144000" cy="28800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Grafik 16">
            <a:extLst>
              <a:ext uri="{FF2B5EF4-FFF2-40B4-BE49-F238E27FC236}">
                <a16:creationId xmlns:a16="http://schemas.microsoft.com/office/drawing/2014/main" id="{8CB06B3A-5581-44A4-8579-44B8D6100E6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9225" t="55084" r="13516" b="32233"/>
          <a:stretch/>
        </p:blipFill>
        <p:spPr>
          <a:xfrm>
            <a:off x="8562089" y="4694466"/>
            <a:ext cx="3187314" cy="13174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193635BA-7196-4D27-8B12-1C9CC9C8C236}"/>
                  </a:ext>
                </a:extLst>
              </p14:cNvPr>
              <p14:cNvContentPartPr/>
              <p14:nvPr/>
            </p14:nvContentPartPr>
            <p14:xfrm>
              <a:off x="10002420" y="5305020"/>
              <a:ext cx="1332000" cy="8784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193635BA-7196-4D27-8B12-1C9CC9C8C23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930420" y="5161380"/>
                <a:ext cx="1475640" cy="37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Freihand 18">
                <a:extLst>
                  <a:ext uri="{FF2B5EF4-FFF2-40B4-BE49-F238E27FC236}">
                    <a16:creationId xmlns:a16="http://schemas.microsoft.com/office/drawing/2014/main" id="{E99459F6-3F66-49A6-B374-DE0B9F25A4AB}"/>
                  </a:ext>
                </a:extLst>
              </p14:cNvPr>
              <p14:cNvContentPartPr/>
              <p14:nvPr/>
            </p14:nvContentPartPr>
            <p14:xfrm>
              <a:off x="9076860" y="5426700"/>
              <a:ext cx="1401480" cy="50400"/>
            </p14:xfrm>
          </p:contentPart>
        </mc:Choice>
        <mc:Fallback xmlns="">
          <p:pic>
            <p:nvPicPr>
              <p:cNvPr id="19" name="Freihand 18">
                <a:extLst>
                  <a:ext uri="{FF2B5EF4-FFF2-40B4-BE49-F238E27FC236}">
                    <a16:creationId xmlns:a16="http://schemas.microsoft.com/office/drawing/2014/main" id="{E99459F6-3F66-49A6-B374-DE0B9F25A4A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004860" y="5282700"/>
                <a:ext cx="1545120" cy="33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Freihand 19">
                <a:extLst>
                  <a:ext uri="{FF2B5EF4-FFF2-40B4-BE49-F238E27FC236}">
                    <a16:creationId xmlns:a16="http://schemas.microsoft.com/office/drawing/2014/main" id="{4D11184B-F890-4282-8FAF-4F5B482642C1}"/>
                  </a:ext>
                </a:extLst>
              </p14:cNvPr>
              <p14:cNvContentPartPr/>
              <p14:nvPr/>
            </p14:nvContentPartPr>
            <p14:xfrm>
              <a:off x="9076860" y="5570700"/>
              <a:ext cx="1557360" cy="39960"/>
            </p14:xfrm>
          </p:contentPart>
        </mc:Choice>
        <mc:Fallback xmlns="">
          <p:pic>
            <p:nvPicPr>
              <p:cNvPr id="20" name="Freihand 19">
                <a:extLst>
                  <a:ext uri="{FF2B5EF4-FFF2-40B4-BE49-F238E27FC236}">
                    <a16:creationId xmlns:a16="http://schemas.microsoft.com/office/drawing/2014/main" id="{4D11184B-F890-4282-8FAF-4F5B482642C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004860" y="5426700"/>
                <a:ext cx="1701000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Freihand 27">
                <a:extLst>
                  <a:ext uri="{FF2B5EF4-FFF2-40B4-BE49-F238E27FC236}">
                    <a16:creationId xmlns:a16="http://schemas.microsoft.com/office/drawing/2014/main" id="{8A7E7348-78E3-4E73-ABAB-23AC60687D1E}"/>
                  </a:ext>
                </a:extLst>
              </p14:cNvPr>
              <p14:cNvContentPartPr/>
              <p14:nvPr/>
            </p14:nvContentPartPr>
            <p14:xfrm>
              <a:off x="1818930" y="2437830"/>
              <a:ext cx="2001960" cy="220680"/>
            </p14:xfrm>
          </p:contentPart>
        </mc:Choice>
        <mc:Fallback xmlns="">
          <p:pic>
            <p:nvPicPr>
              <p:cNvPr id="28" name="Freihand 27">
                <a:extLst>
                  <a:ext uri="{FF2B5EF4-FFF2-40B4-BE49-F238E27FC236}">
                    <a16:creationId xmlns:a16="http://schemas.microsoft.com/office/drawing/2014/main" id="{8A7E7348-78E3-4E73-ABAB-23AC60687D1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747290" y="2294190"/>
                <a:ext cx="2145600" cy="50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CB597B5A-8B9C-4B43-A793-C5E2A3B8AEB2}"/>
                  </a:ext>
                </a:extLst>
              </p14:cNvPr>
              <p14:cNvContentPartPr/>
              <p14:nvPr/>
            </p14:nvContentPartPr>
            <p14:xfrm>
              <a:off x="809130" y="2550870"/>
              <a:ext cx="4095000" cy="39240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CB597B5A-8B9C-4B43-A793-C5E2A3B8AEB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37490" y="2406870"/>
                <a:ext cx="4238640" cy="68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632917B0-5610-4604-A1CA-FD255759BDD4}"/>
                  </a:ext>
                </a:extLst>
              </p14:cNvPr>
              <p14:cNvContentPartPr/>
              <p14:nvPr/>
            </p14:nvContentPartPr>
            <p14:xfrm>
              <a:off x="2295210" y="5541030"/>
              <a:ext cx="2157840" cy="8928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632917B0-5610-4604-A1CA-FD255759BDD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23210" y="5397390"/>
                <a:ext cx="230148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4" name="Freihand 33">
                <a:extLst>
                  <a:ext uri="{FF2B5EF4-FFF2-40B4-BE49-F238E27FC236}">
                    <a16:creationId xmlns:a16="http://schemas.microsoft.com/office/drawing/2014/main" id="{8C817360-0BDA-44A1-9CD9-874A7B82C01B}"/>
                  </a:ext>
                </a:extLst>
              </p14:cNvPr>
              <p14:cNvContentPartPr/>
              <p14:nvPr/>
            </p14:nvContentPartPr>
            <p14:xfrm>
              <a:off x="2295210" y="5894550"/>
              <a:ext cx="1655640" cy="240120"/>
            </p14:xfrm>
          </p:contentPart>
        </mc:Choice>
        <mc:Fallback xmlns="">
          <p:pic>
            <p:nvPicPr>
              <p:cNvPr id="34" name="Freihand 33">
                <a:extLst>
                  <a:ext uri="{FF2B5EF4-FFF2-40B4-BE49-F238E27FC236}">
                    <a16:creationId xmlns:a16="http://schemas.microsoft.com/office/drawing/2014/main" id="{8C817360-0BDA-44A1-9CD9-874A7B82C01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223210" y="5750550"/>
                <a:ext cx="1799280" cy="52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8" name="Freihand 37">
                <a:extLst>
                  <a:ext uri="{FF2B5EF4-FFF2-40B4-BE49-F238E27FC236}">
                    <a16:creationId xmlns:a16="http://schemas.microsoft.com/office/drawing/2014/main" id="{B6ED7CCB-139A-4A09-B96E-06470AA5E403}"/>
                  </a:ext>
                </a:extLst>
              </p14:cNvPr>
              <p14:cNvContentPartPr/>
              <p14:nvPr/>
            </p14:nvContentPartPr>
            <p14:xfrm>
              <a:off x="8629410" y="2304630"/>
              <a:ext cx="1437120" cy="163440"/>
            </p14:xfrm>
          </p:contentPart>
        </mc:Choice>
        <mc:Fallback xmlns="">
          <p:pic>
            <p:nvPicPr>
              <p:cNvPr id="38" name="Freihand 37">
                <a:extLst>
                  <a:ext uri="{FF2B5EF4-FFF2-40B4-BE49-F238E27FC236}">
                    <a16:creationId xmlns:a16="http://schemas.microsoft.com/office/drawing/2014/main" id="{B6ED7CCB-139A-4A09-B96E-06470AA5E40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557410" y="2160990"/>
                <a:ext cx="1580760" cy="4510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16F1FD9-63A8-4D30-BBBF-E24789FB0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802" y="2036378"/>
            <a:ext cx="6555334" cy="1761940"/>
          </a:xfrm>
          <a:solidFill>
            <a:schemeClr val="bg2"/>
          </a:solidFill>
        </p:spPr>
        <p:txBody>
          <a:bodyPr/>
          <a:lstStyle/>
          <a:p>
            <a:r>
              <a:rPr lang="de-DE" sz="2400" dirty="0"/>
              <a:t>¡Es </a:t>
            </a:r>
            <a:r>
              <a:rPr lang="de-DE" sz="2400" dirty="0" err="1"/>
              <a:t>importante</a:t>
            </a:r>
            <a:r>
              <a:rPr lang="de-DE" sz="2400" dirty="0"/>
              <a:t> </a:t>
            </a:r>
            <a:r>
              <a:rPr lang="de-DE" sz="2400" dirty="0" err="1"/>
              <a:t>hablar</a:t>
            </a:r>
            <a:r>
              <a:rPr lang="de-DE" sz="2400" dirty="0"/>
              <a:t> </a:t>
            </a:r>
            <a:r>
              <a:rPr lang="de-DE" sz="2400" dirty="0" err="1"/>
              <a:t>muchas</a:t>
            </a:r>
            <a:r>
              <a:rPr lang="de-DE" sz="2400" dirty="0"/>
              <a:t> </a:t>
            </a:r>
            <a:r>
              <a:rPr lang="de-DE" sz="2400" dirty="0" err="1"/>
              <a:t>lenguas</a:t>
            </a:r>
            <a:r>
              <a:rPr lang="de-DE" sz="2400" dirty="0"/>
              <a:t>…</a:t>
            </a:r>
          </a:p>
          <a:p>
            <a:r>
              <a:rPr lang="de-DE" sz="2400" dirty="0"/>
              <a:t>… </a:t>
            </a:r>
            <a:r>
              <a:rPr lang="de-DE" sz="2400" dirty="0" err="1"/>
              <a:t>conocer</a:t>
            </a:r>
            <a:r>
              <a:rPr lang="de-DE" sz="2400" dirty="0"/>
              <a:t> </a:t>
            </a:r>
            <a:r>
              <a:rPr lang="de-DE" sz="2400" dirty="0" err="1"/>
              <a:t>muchas</a:t>
            </a:r>
            <a:r>
              <a:rPr lang="de-DE" sz="2400" dirty="0"/>
              <a:t> </a:t>
            </a:r>
            <a:r>
              <a:rPr lang="de-DE" sz="2400" dirty="0" err="1"/>
              <a:t>culturas</a:t>
            </a:r>
            <a:r>
              <a:rPr lang="de-DE" sz="2400" dirty="0"/>
              <a:t>…,</a:t>
            </a:r>
          </a:p>
          <a:p>
            <a:r>
              <a:rPr lang="de-DE" sz="2400" dirty="0"/>
              <a:t>… </a:t>
            </a:r>
            <a:r>
              <a:rPr lang="de-DE" sz="2400" dirty="0" err="1"/>
              <a:t>interactuar</a:t>
            </a:r>
            <a:r>
              <a:rPr lang="de-DE" sz="2400" dirty="0"/>
              <a:t> </a:t>
            </a:r>
            <a:r>
              <a:rPr lang="de-DE" sz="2400" dirty="0" err="1"/>
              <a:t>con</a:t>
            </a:r>
            <a:r>
              <a:rPr lang="de-DE" sz="2400" dirty="0"/>
              <a:t> personas de </a:t>
            </a:r>
            <a:r>
              <a:rPr lang="de-DE" sz="2400" dirty="0" err="1"/>
              <a:t>todo</a:t>
            </a:r>
            <a:r>
              <a:rPr lang="de-DE" sz="2400" dirty="0"/>
              <a:t> </a:t>
            </a:r>
            <a:r>
              <a:rPr lang="de-DE" sz="2400" dirty="0" err="1"/>
              <a:t>el</a:t>
            </a:r>
            <a:r>
              <a:rPr lang="de-DE" sz="2400" dirty="0"/>
              <a:t> </a:t>
            </a:r>
            <a:r>
              <a:rPr lang="de-DE" sz="2400" dirty="0" err="1"/>
              <a:t>mundo</a:t>
            </a:r>
            <a:r>
              <a:rPr lang="de-DE" sz="2400" dirty="0"/>
              <a:t>!</a:t>
            </a:r>
          </a:p>
          <a:p>
            <a:endParaRPr lang="de-DE" dirty="0"/>
          </a:p>
        </p:txBody>
      </p:sp>
      <p:pic>
        <p:nvPicPr>
          <p:cNvPr id="41" name="Grafik 40" descr="Ein Bild, das Helm enthält.&#10;&#10;Automatisch generierte Beschreibung">
            <a:extLst>
              <a:ext uri="{FF2B5EF4-FFF2-40B4-BE49-F238E27FC236}">
                <a16:creationId xmlns:a16="http://schemas.microsoft.com/office/drawing/2014/main" id="{292B6DA3-EE91-4200-9C82-395C8B78B5B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3"/>
              </a:ext>
            </a:extLst>
          </a:blip>
          <a:stretch>
            <a:fillRect/>
          </a:stretch>
        </p:blipFill>
        <p:spPr>
          <a:xfrm rot="21139904">
            <a:off x="7660612" y="2758207"/>
            <a:ext cx="4826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4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EED2B910-B28F-4A54-B17C-8B7E5893A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C545F118-1DF8-46A9-8A77-B3D9422CE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8775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9EFF0964-A99C-4B31-B85D-223FAE015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457" y="804519"/>
            <a:ext cx="5550357" cy="1049235"/>
          </a:xfrm>
        </p:spPr>
        <p:txBody>
          <a:bodyPr>
            <a:normAutofit/>
          </a:bodyPr>
          <a:lstStyle/>
          <a:p>
            <a:r>
              <a:rPr lang="de-DE" dirty="0"/>
              <a:t>Temas</a:t>
            </a: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7CAB7D27-148D-4082-B160-72FAD580D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5234FA-9C00-492E-8DB9-2C5894756B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57" t="27031" r="39021" b="18406"/>
          <a:stretch/>
        </p:blipFill>
        <p:spPr>
          <a:xfrm>
            <a:off x="1795987" y="481108"/>
            <a:ext cx="1747340" cy="249181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725C73D-140E-420B-AF0D-E95AB1981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50" t="18963" r="70500" b="41630"/>
          <a:stretch/>
        </p:blipFill>
        <p:spPr>
          <a:xfrm>
            <a:off x="1727789" y="3137516"/>
            <a:ext cx="1883735" cy="249287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BA7723-25D4-4F44-BE0C-697287B30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6457" y="2015732"/>
            <a:ext cx="5550357" cy="3450613"/>
          </a:xfrm>
        </p:spPr>
        <p:txBody>
          <a:bodyPr>
            <a:normAutofit/>
          </a:bodyPr>
          <a:lstStyle/>
          <a:p>
            <a:r>
              <a:rPr lang="de-DE" dirty="0"/>
              <a:t>La </a:t>
            </a:r>
            <a:r>
              <a:rPr lang="de-DE" dirty="0" err="1"/>
              <a:t>escuela</a:t>
            </a:r>
            <a:endParaRPr lang="de-DE" dirty="0"/>
          </a:p>
          <a:p>
            <a:r>
              <a:rPr lang="de-DE" dirty="0"/>
              <a:t>La </a:t>
            </a:r>
            <a:r>
              <a:rPr lang="de-DE" dirty="0" err="1"/>
              <a:t>familia</a:t>
            </a:r>
            <a:endParaRPr lang="de-DE" dirty="0"/>
          </a:p>
          <a:p>
            <a:r>
              <a:rPr lang="de-DE" dirty="0" err="1"/>
              <a:t>Vivir</a:t>
            </a:r>
            <a:r>
              <a:rPr lang="de-DE" dirty="0"/>
              <a:t> en Madrid</a:t>
            </a:r>
          </a:p>
          <a:p>
            <a:r>
              <a:rPr lang="de-DE" dirty="0"/>
              <a:t>Música (</a:t>
            </a:r>
            <a:r>
              <a:rPr lang="de-DE" dirty="0" err="1"/>
              <a:t>por</a:t>
            </a:r>
            <a:r>
              <a:rPr lang="de-DE" dirty="0"/>
              <a:t> </a:t>
            </a:r>
            <a:r>
              <a:rPr lang="de-DE" dirty="0" err="1"/>
              <a:t>ejemplo</a:t>
            </a:r>
            <a:r>
              <a:rPr lang="de-DE" dirty="0"/>
              <a:t> de Álvaro Soler)</a:t>
            </a:r>
          </a:p>
          <a:p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viaje</a:t>
            </a:r>
            <a:r>
              <a:rPr lang="de-DE" dirty="0"/>
              <a:t> a México </a:t>
            </a:r>
          </a:p>
          <a:p>
            <a:r>
              <a:rPr lang="de-DE" dirty="0" err="1"/>
              <a:t>Ecología</a:t>
            </a:r>
            <a:r>
              <a:rPr lang="de-DE" dirty="0"/>
              <a:t> en Mallorca</a:t>
            </a:r>
          </a:p>
          <a:p>
            <a:r>
              <a:rPr lang="de-DE" dirty="0"/>
              <a:t>…</a:t>
            </a:r>
          </a:p>
        </p:txBody>
      </p:sp>
      <p:pic>
        <p:nvPicPr>
          <p:cNvPr id="25" name="Picture 17">
            <a:extLst>
              <a:ext uri="{FF2B5EF4-FFF2-40B4-BE49-F238E27FC236}">
                <a16:creationId xmlns:a16="http://schemas.microsoft.com/office/drawing/2014/main" id="{CD88FC76-F691-462A-BCF9-0BA4F5DE6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19">
            <a:extLst>
              <a:ext uri="{FF2B5EF4-FFF2-40B4-BE49-F238E27FC236}">
                <a16:creationId xmlns:a16="http://schemas.microsoft.com/office/drawing/2014/main" id="{33204A7E-B7E9-42D0-9DC4-B82FDC8C4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88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5418AE-7C20-49CB-B76F-0EDB8672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Spanisch-unterricht im WP II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5" name="Inhaltsplatzhalter 2">
            <a:extLst>
              <a:ext uri="{FF2B5EF4-FFF2-40B4-BE49-F238E27FC236}">
                <a16:creationId xmlns:a16="http://schemas.microsoft.com/office/drawing/2014/main" id="{6A2722B3-429E-4A04-8164-DDAF59C3B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594" y="1240077"/>
            <a:ext cx="6034827" cy="4916465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u="sng" dirty="0"/>
              <a:t>Wichtig zu wissen:</a:t>
            </a:r>
          </a:p>
          <a:p>
            <a:pPr>
              <a:lnSpc>
                <a:spcPct val="110000"/>
              </a:lnSpc>
            </a:pPr>
            <a:r>
              <a:rPr lang="de-DE" b="1" dirty="0"/>
              <a:t>vier Wochenstunden </a:t>
            </a:r>
            <a:r>
              <a:rPr lang="de-DE" dirty="0"/>
              <a:t>für Fremdsprachen in WP II (statt drei in den anderen Kursen)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à"/>
            </a:pP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dafür in der Oberstufe: 3-stündige Grundkurse statt 4-stündigen GK(neu)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à"/>
            </a:pP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behutsamere Progression als in Kursen des neu einsetzenden Spanischunterrichts</a:t>
            </a:r>
          </a:p>
          <a:p>
            <a:pPr>
              <a:lnSpc>
                <a:spcPct val="110000"/>
              </a:lnSpc>
            </a:pPr>
            <a:r>
              <a:rPr lang="de-DE" b="1" dirty="0"/>
              <a:t>Leitziel</a:t>
            </a:r>
            <a:r>
              <a:rPr lang="de-DE" dirty="0"/>
              <a:t> des Spanischunterrichts: „</a:t>
            </a:r>
            <a:r>
              <a:rPr lang="de-DE" b="1" dirty="0"/>
              <a:t>Interkulturelle Handlungsfähigkeit</a:t>
            </a:r>
            <a:r>
              <a:rPr lang="de-DE" dirty="0"/>
              <a:t>“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 Betonung der Kompetenz „Sprechen“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à"/>
            </a:pP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1 x pro Schuljahr: Kommunikationsprüfung ersetzt Kursarbeit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à"/>
            </a:pP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 Austausche angedacht (v. a. mit Concepción, Chile)</a:t>
            </a:r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A6E8C89-E821-4F1E-98CA-711D17DEC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978999" y="2065681"/>
            <a:ext cx="2726635" cy="272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0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5418AE-7C20-49CB-B76F-0EDB8672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Spanisch-unterricht im WP II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5" name="Inhaltsplatzhalter 2">
            <a:extLst>
              <a:ext uri="{FF2B5EF4-FFF2-40B4-BE49-F238E27FC236}">
                <a16:creationId xmlns:a16="http://schemas.microsoft.com/office/drawing/2014/main" id="{6A2722B3-429E-4A04-8164-DDAF59C3B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594" y="1240077"/>
            <a:ext cx="6034827" cy="4916465"/>
          </a:xfrm>
        </p:spPr>
        <p:txBody>
          <a:bodyPr anchor="t"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u="sng" dirty="0"/>
              <a:t>Wie sieht Spanischunterricht aus?:</a:t>
            </a:r>
          </a:p>
          <a:p>
            <a:pPr>
              <a:lnSpc>
                <a:spcPct val="110000"/>
              </a:lnSpc>
            </a:pPr>
            <a:r>
              <a:rPr lang="de-DE" dirty="0"/>
              <a:t>viele </a:t>
            </a:r>
            <a:r>
              <a:rPr lang="de-DE" b="1" dirty="0"/>
              <a:t>Partnerübungen</a:t>
            </a:r>
          </a:p>
          <a:p>
            <a:pPr>
              <a:lnSpc>
                <a:spcPct val="110000"/>
              </a:lnSpc>
            </a:pPr>
            <a:r>
              <a:rPr lang="de-DE" dirty="0"/>
              <a:t>Übungs- und Anwendungsaufgaben zu </a:t>
            </a:r>
            <a:r>
              <a:rPr lang="de-DE" b="1" dirty="0"/>
              <a:t>alltagsnahen Themen (</a:t>
            </a:r>
            <a:r>
              <a:rPr lang="de-DE" dirty="0"/>
              <a:t>z. B. Kleidungswahl, Freizeitgestaltung, Reisen, …)</a:t>
            </a:r>
          </a:p>
          <a:p>
            <a:pPr>
              <a:lnSpc>
                <a:spcPct val="110000"/>
              </a:lnSpc>
            </a:pPr>
            <a:r>
              <a:rPr lang="de-DE" dirty="0"/>
              <a:t>Grammatik und Wortschatz im </a:t>
            </a:r>
            <a:r>
              <a:rPr lang="de-DE" b="1" dirty="0"/>
              <a:t>kommunikativen Rahmen</a:t>
            </a:r>
          </a:p>
          <a:p>
            <a:pPr>
              <a:lnSpc>
                <a:spcPct val="110000"/>
              </a:lnSpc>
            </a:pPr>
            <a:r>
              <a:rPr lang="de-DE" b="1" dirty="0"/>
              <a:t>Punto final </a:t>
            </a:r>
            <a:r>
              <a:rPr lang="de-DE" dirty="0"/>
              <a:t>rundet eine Unterrichtseinheit ab </a:t>
            </a:r>
            <a:br>
              <a:rPr lang="de-DE" dirty="0"/>
            </a:br>
            <a:r>
              <a:rPr lang="de-DE" dirty="0"/>
              <a:t>(Beispiel:  Video-Blog über Kamen)</a:t>
            </a:r>
          </a:p>
          <a:p>
            <a:pPr>
              <a:lnSpc>
                <a:spcPct val="110000"/>
              </a:lnSpc>
            </a:pPr>
            <a:r>
              <a:rPr lang="de-DE" dirty="0"/>
              <a:t>Lehrwerk bietet viele Möglichkeiten zum </a:t>
            </a:r>
            <a:r>
              <a:rPr lang="de-DE" b="1" dirty="0"/>
              <a:t>Wiederholen und Selbsttesten</a:t>
            </a:r>
          </a:p>
          <a:p>
            <a:pPr>
              <a:lnSpc>
                <a:spcPct val="110000"/>
              </a:lnSpc>
            </a:pPr>
            <a:r>
              <a:rPr lang="de-DE" dirty="0"/>
              <a:t>Arbeit an </a:t>
            </a:r>
            <a:r>
              <a:rPr lang="de-DE" b="1" dirty="0"/>
              <a:t>authentischen Materialien </a:t>
            </a:r>
            <a:r>
              <a:rPr lang="de-DE" dirty="0"/>
              <a:t>(Werbefilme, Lieder/Musikvideos, virtuelle Museumsführungen etc.)</a:t>
            </a:r>
          </a:p>
          <a:p>
            <a:pPr>
              <a:lnSpc>
                <a:spcPct val="110000"/>
              </a:lnSpc>
            </a:pPr>
            <a:endParaRPr lang="de-DE" dirty="0"/>
          </a:p>
          <a:p>
            <a:pPr>
              <a:lnSpc>
                <a:spcPct val="1100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854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63C748C-967B-4A7B-A90F-3EDD0F485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0143637-4934-44E4-B909-BAF1E7B2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406212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5418AE-7C20-49CB-B76F-0EDB8672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683" y="1240076"/>
            <a:ext cx="2727813" cy="4584527"/>
          </a:xfrm>
        </p:spPr>
        <p:txBody>
          <a:bodyPr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Spanisch-unterricht im WP II</a:t>
            </a:r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5" name="Inhaltsplatzhalter 2">
            <a:extLst>
              <a:ext uri="{FF2B5EF4-FFF2-40B4-BE49-F238E27FC236}">
                <a16:creationId xmlns:a16="http://schemas.microsoft.com/office/drawing/2014/main" id="{6A2722B3-429E-4A04-8164-DDAF59C3B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594" y="1240077"/>
            <a:ext cx="6034827" cy="4916465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u="sng" dirty="0"/>
              <a:t>Leistungsüberprüfungen &amp; Bewertung: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de-DE" dirty="0"/>
              <a:t>3 Klausuren pro Schuljahr (Textproduktion + Lese- oder Hörverstehen oder Sprachmittlung + Grammatik/Wortschatz)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de-DE" dirty="0"/>
              <a:t>eine Kommunikationsprüfung (ca. 10-15-minütige Prüfung in 2er/3er-Gruppen)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de-DE" dirty="0"/>
              <a:t>Sonstige Mitarbeit: 50%</a:t>
            </a:r>
            <a:br>
              <a:rPr lang="de-DE" dirty="0"/>
            </a:br>
            <a:r>
              <a:rPr lang="de-DE" dirty="0"/>
              <a:t>Bereiche: </a:t>
            </a:r>
            <a:br>
              <a:rPr lang="de-DE" dirty="0"/>
            </a:br>
            <a:r>
              <a:rPr lang="de-DE" dirty="0"/>
              <a:t>- </a:t>
            </a:r>
            <a:r>
              <a:rPr lang="de-DE" dirty="0" err="1"/>
              <a:t>mündl</a:t>
            </a:r>
            <a:r>
              <a:rPr lang="de-DE" dirty="0"/>
              <a:t>. Beiträge im Unterricht</a:t>
            </a:r>
            <a:br>
              <a:rPr lang="de-DE" dirty="0"/>
            </a:br>
            <a:r>
              <a:rPr lang="de-DE" dirty="0"/>
              <a:t>- konstruktive Arbeit in Partner-/ Gruppenarbeit</a:t>
            </a:r>
            <a:br>
              <a:rPr lang="de-DE" dirty="0"/>
            </a:br>
            <a:r>
              <a:rPr lang="de-DE" dirty="0"/>
              <a:t>- Vokabeltests</a:t>
            </a:r>
            <a:br>
              <a:rPr lang="de-DE" dirty="0"/>
            </a:br>
            <a:r>
              <a:rPr lang="de-DE" dirty="0"/>
              <a:t>- </a:t>
            </a:r>
            <a:r>
              <a:rPr lang="de-DE" i="1" dirty="0" err="1"/>
              <a:t>charlas</a:t>
            </a:r>
            <a:r>
              <a:rPr lang="de-DE" i="1" dirty="0"/>
              <a:t> de </a:t>
            </a:r>
            <a:r>
              <a:rPr lang="de-DE" i="1" dirty="0" err="1"/>
              <a:t>un</a:t>
            </a:r>
            <a:r>
              <a:rPr lang="de-DE" i="1" dirty="0"/>
              <a:t> </a:t>
            </a:r>
            <a:r>
              <a:rPr lang="de-DE" i="1" dirty="0" err="1"/>
              <a:t>minuto</a:t>
            </a:r>
            <a:r>
              <a:rPr lang="de-DE" i="1" dirty="0"/>
              <a:t> </a:t>
            </a:r>
            <a:r>
              <a:rPr lang="de-DE" dirty="0"/>
              <a:t>etc.</a:t>
            </a:r>
            <a:br>
              <a:rPr lang="de-DE" dirty="0"/>
            </a:br>
            <a:endParaRPr lang="de-DE" dirty="0"/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endParaRPr lang="de-DE" dirty="0"/>
          </a:p>
          <a:p>
            <a:pPr>
              <a:lnSpc>
                <a:spcPct val="1100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903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talog">
  <a:themeElements>
    <a:clrScheme name="Katalog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Katalog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talog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623</Words>
  <Application>Microsoft Office PowerPoint</Application>
  <PresentationFormat>Breitbild</PresentationFormat>
  <Paragraphs>108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Gill Sans MT</vt:lpstr>
      <vt:lpstr>Wingdings</vt:lpstr>
      <vt:lpstr>Katalog</vt:lpstr>
      <vt:lpstr>Spanisch im WP II</vt:lpstr>
      <vt:lpstr>Primeras ideas</vt:lpstr>
      <vt:lpstr>Primeras ideas</vt:lpstr>
      <vt:lpstr>El Español – una lengua mundial</vt:lpstr>
      <vt:lpstr>El Español – una lengua mundial</vt:lpstr>
      <vt:lpstr>Temas</vt:lpstr>
      <vt:lpstr>Spanisch-unterricht im WP II</vt:lpstr>
      <vt:lpstr>Spanisch-unterricht im WP II</vt:lpstr>
      <vt:lpstr>Spanisch-unterricht im WP II</vt:lpstr>
      <vt:lpstr>Spanisch-unterricht im WP II</vt:lpstr>
      <vt:lpstr>Wird Spanisch in der Oberstufe fort-geführt?</vt:lpstr>
      <vt:lpstr>Spanisch-unterricht im WP II</vt:lpstr>
      <vt:lpstr>¡Os esperamos!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Spanisch im WP II</dc:title>
  <dc:creator>Benedikt Borgmeier</dc:creator>
  <cp:lastModifiedBy>Annette Dumpe-Fischer</cp:lastModifiedBy>
  <cp:revision>20</cp:revision>
  <dcterms:created xsi:type="dcterms:W3CDTF">2022-04-05T07:26:54Z</dcterms:created>
  <dcterms:modified xsi:type="dcterms:W3CDTF">2024-04-18T16:07:20Z</dcterms:modified>
</cp:coreProperties>
</file>