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8" r:id="rId2"/>
  </p:sldMasterIdLst>
  <p:notesMasterIdLst>
    <p:notesMasterId r:id="rId21"/>
  </p:notesMasterIdLst>
  <p:sldIdLst>
    <p:sldId id="256" r:id="rId3"/>
    <p:sldId id="284" r:id="rId4"/>
    <p:sldId id="282" r:id="rId5"/>
    <p:sldId id="285" r:id="rId6"/>
    <p:sldId id="300" r:id="rId7"/>
    <p:sldId id="301" r:id="rId8"/>
    <p:sldId id="305" r:id="rId9"/>
    <p:sldId id="297" r:id="rId10"/>
    <p:sldId id="288" r:id="rId11"/>
    <p:sldId id="299" r:id="rId12"/>
    <p:sldId id="287" r:id="rId13"/>
    <p:sldId id="303" r:id="rId14"/>
    <p:sldId id="306" r:id="rId15"/>
    <p:sldId id="290" r:id="rId16"/>
    <p:sldId id="295" r:id="rId17"/>
    <p:sldId id="307" r:id="rId18"/>
    <p:sldId id="293" r:id="rId19"/>
    <p:sldId id="294" r:id="rId20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13" autoAdjust="0"/>
  </p:normalViewPr>
  <p:slideViewPr>
    <p:cSldViewPr>
      <p:cViewPr varScale="1">
        <p:scale>
          <a:sx n="96" d="100"/>
          <a:sy n="96" d="100"/>
        </p:scale>
        <p:origin x="90" y="7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48" y="29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0663" y="812800"/>
            <a:ext cx="7107237" cy="399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de-DE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de-D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de-DE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9EE1E37-809A-41E5-8365-10042F46DE1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1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21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10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15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11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45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12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58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13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76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14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14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15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750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16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84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17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45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18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2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68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3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58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4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5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57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6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09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7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8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47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33716-81A5-4531-B14B-928853735683}" type="slidenum">
              <a:rPr lang="de-DE"/>
              <a:pPr/>
              <a:t>9</a:t>
            </a:fld>
            <a:endParaRPr lang="de-DE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0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762126"/>
            <a:ext cx="8569325" cy="1214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8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B28A4-B318-4EE4-B917-A890FC533C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89CB5-BDA1-4A17-921D-B18315FA248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215900"/>
            <a:ext cx="2266950" cy="55340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15900"/>
            <a:ext cx="6650038" cy="55340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F2D6BE-BCEE-4D3F-A83C-54D44744197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1" y="0"/>
            <a:ext cx="10080624" cy="424624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774789"/>
            <a:ext cx="8904552" cy="13836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6047" y="1512147"/>
            <a:ext cx="8904552" cy="1239960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EF8B-66E0-49C4-8EB0-4EF3C3AFA10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0" y="4240372"/>
            <a:ext cx="10080625" cy="3780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128533"/>
            <a:ext cx="9072563" cy="103582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780C-B23F-411A-9017-3F877A7C42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10080625" cy="21518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151898"/>
            <a:ext cx="10080625" cy="3780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611" y="98290"/>
            <a:ext cx="8833988" cy="1353371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6531" y="1512147"/>
            <a:ext cx="8844068" cy="567055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5324-6EF5-4ACF-93FD-5DC5013A6F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466782"/>
            <a:ext cx="4452276" cy="3823211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466782"/>
            <a:ext cx="4452276" cy="3823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EA5E-25AE-4ACE-9D4C-94B711F80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404811"/>
            <a:ext cx="4454027" cy="59149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025383"/>
            <a:ext cx="4454027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404811"/>
            <a:ext cx="4455776" cy="59149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025383"/>
            <a:ext cx="4455776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FA85-C12F-4612-8E1F-D3CFC83805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27AF-A079-471B-82AC-8D305DFDCB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44AD-F35F-4749-A569-9F2C599DEB3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029" y="126012"/>
            <a:ext cx="2782253" cy="80899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8654" y="1441313"/>
            <a:ext cx="6527096" cy="37695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5030" y="1430468"/>
            <a:ext cx="2721769" cy="37803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E712-14C8-4CC5-AC69-1628405BAD7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invGray">
          <a:xfrm>
            <a:off x="3148252" y="0"/>
            <a:ext cx="50403" cy="120215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3148252" y="0"/>
            <a:ext cx="50403" cy="120215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08CDD2-8A69-4051-AC74-FD0AA2346D8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451" y="128533"/>
            <a:ext cx="2783803" cy="80899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01244" y="1227716"/>
            <a:ext cx="6887321" cy="444283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1451" y="1428978"/>
            <a:ext cx="2721769" cy="37803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81451" y="967774"/>
            <a:ext cx="2782253" cy="166336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148252" y="0"/>
            <a:ext cx="50403" cy="56705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3148252" y="0"/>
            <a:ext cx="50403" cy="56705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46768" y="967774"/>
            <a:ext cx="5725795" cy="16633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193530" y="967774"/>
            <a:ext cx="809034" cy="166336"/>
          </a:xfrm>
        </p:spPr>
        <p:txBody>
          <a:bodyPr/>
          <a:lstStyle/>
          <a:p>
            <a:fld id="{DED84FF1-7F59-4E05-BAEC-D87CA8DD20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AD2E-0E7D-4D6E-8E23-BD62BBE5DB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7274851" y="0"/>
            <a:ext cx="50403" cy="56705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7328614" y="0"/>
            <a:ext cx="2772173" cy="567055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76464" y="227087"/>
            <a:ext cx="2100130" cy="4838344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252025"/>
            <a:ext cx="6636411" cy="483834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11075" y="5273214"/>
            <a:ext cx="4229369" cy="30190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CE1-959C-41DB-A1B6-70771E0296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03238" y="6994526"/>
            <a:ext cx="2338388" cy="5111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448051" y="6994526"/>
            <a:ext cx="3186113" cy="5111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227888" y="6994526"/>
            <a:ext cx="2338388" cy="511175"/>
          </a:xfrm>
        </p:spPr>
        <p:txBody>
          <a:bodyPr/>
          <a:lstStyle>
            <a:lvl1pPr>
              <a:defRPr/>
            </a:lvl1pPr>
          </a:lstStyle>
          <a:p>
            <a:fld id="{2A5D9EFB-C526-4104-A625-7481DCA3B78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8D8A57-9575-4901-83AC-0EF8D9349C5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368426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368426"/>
            <a:ext cx="44592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485859-D801-4462-9D8E-1EF9AFEF7C0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6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1798639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6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6" y="1798639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48CFD1-C56D-473E-A4D1-BFFDDE2B3E3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003FAE-1B1F-417E-99C7-03A1162602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C497C2-DEC4-4FF2-ACD6-3238782D35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4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26DC4B-7BA0-4236-B0FB-ABC600A0525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9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9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9" y="4438651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1CA5A-946C-4DE3-A3FC-DEC033D9FE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shade val="90000"/>
                <a:satMod val="375000"/>
              </a:schemeClr>
            </a:gs>
            <a:gs pos="0">
              <a:schemeClr val="bg1">
                <a:shade val="90000"/>
                <a:satMod val="375000"/>
              </a:schemeClr>
            </a:gs>
            <a:gs pos="15000">
              <a:schemeClr val="tx1"/>
            </a:gs>
            <a:gs pos="80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5670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9" y="215900"/>
            <a:ext cx="5324475" cy="717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Format des Titeltextes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68426"/>
            <a:ext cx="9069388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Format des Gliederungstextes durch Klicken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Siebte Gliederungsebene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4738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1" y="5165725"/>
            <a:ext cx="3192463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4738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31362F0E-85A6-485C-B34F-3C2273A2D0B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shade val="90000"/>
                <a:satMod val="375000"/>
              </a:schemeClr>
            </a:gs>
            <a:gs pos="0">
              <a:schemeClr val="bg1">
                <a:shade val="90000"/>
                <a:satMod val="375000"/>
              </a:schemeClr>
            </a:gs>
            <a:gs pos="15000">
              <a:schemeClr val="tx1"/>
            </a:gs>
            <a:gs pos="80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187272"/>
            <a:ext cx="10080625" cy="3780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1" y="0"/>
            <a:ext cx="10080624" cy="118548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126012"/>
            <a:ext cx="9072563" cy="103444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467821"/>
            <a:ext cx="9072563" cy="382469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5355519"/>
            <a:ext cx="2352146" cy="226822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11074" y="5355519"/>
            <a:ext cx="6071878" cy="22682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4777" y="5355519"/>
            <a:ext cx="809034" cy="226822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362F0E-85A6-485C-B34F-3C2273A2D0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emf"/><Relationship Id="rId4" Type="http://schemas.openxmlformats.org/officeDocument/2006/relationships/hyperlink" Target="https://www.standardsicherung.schulministerium.nrw.de/cms/zentralabitur-gost/faecher/fach.php?fach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968" y="1323107"/>
            <a:ext cx="6096000" cy="41529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DD2F319-536B-439E-B957-DF3379710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1420" y="263507"/>
            <a:ext cx="5688013" cy="863600"/>
          </a:xfrm>
          <a:ln/>
        </p:spPr>
        <p:txBody>
          <a:bodyPr>
            <a:normAutofit fontScale="90000"/>
          </a:bodyPr>
          <a:lstStyle/>
          <a:p>
            <a:pPr algn="r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 dirty="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 dirty="0">
                <a:solidFill>
                  <a:schemeClr val="accent2"/>
                </a:solidFill>
                <a:latin typeface="+mn-lt"/>
              </a:rPr>
            </a:br>
            <a:r>
              <a:rPr lang="de-DE" sz="1500" dirty="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 dirty="0">
                <a:solidFill>
                  <a:schemeClr val="accent2"/>
                </a:solidFill>
                <a:latin typeface="+mn-lt"/>
              </a:rPr>
            </a:br>
            <a:r>
              <a:rPr lang="de-DE" sz="1500" dirty="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72338" y="7056439"/>
            <a:ext cx="2089150" cy="331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>
                <a:solidFill>
                  <a:srgbClr val="FF0000"/>
                </a:solidFill>
                <a:latin typeface="Comic Sans MS" pitchFamily="64" charset="0"/>
                <a:cs typeface="Arial Unicode MS" charset="0"/>
              </a:rPr>
              <a:t>Lars Wollny, 07.02.13, Folie Nr.  </a:t>
            </a:r>
            <a:fld id="{D382716E-CB7F-496F-974A-F6FFB6621453}" type="slidenum">
              <a:rPr lang="de-DE" sz="1000">
                <a:solidFill>
                  <a:srgbClr val="FF0000"/>
                </a:solidFill>
                <a:latin typeface="Comic Sans MS" pitchFamily="64" charset="0"/>
                <a:cs typeface="Arial Unicode MS" charset="0"/>
              </a:rPr>
              <a:pPr algn="r">
                <a:lnSpc>
                  <a:spcPct val="117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de-DE" sz="1000">
              <a:solidFill>
                <a:srgbClr val="FF0000"/>
              </a:solidFill>
              <a:latin typeface="Comic Sans MS" pitchFamily="64" charset="0"/>
              <a:cs typeface="Arial Unicode MS" charset="0"/>
            </a:endParaRPr>
          </a:p>
        </p:txBody>
      </p:sp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8"/>
            <a:ext cx="8143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Shakespeare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03B6975-DB5D-43B2-91CA-3D78086EE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1899171"/>
            <a:ext cx="4925786" cy="370090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206BFB4-68BD-49A3-8CE8-F897DCBF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AAFC04A-4AE5-4EE2-B084-31FCDC5CD97A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072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254098" y="1335078"/>
            <a:ext cx="83947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</a:t>
            </a:r>
            <a:r>
              <a:rPr lang="de-DE" b="1" u="sng" dirty="0" err="1">
                <a:solidFill>
                  <a:schemeClr val="accent2"/>
                </a:solidFill>
              </a:rPr>
              <a:t>Globalization</a:t>
            </a:r>
            <a:r>
              <a:rPr lang="de-DE" b="1" u="sng" dirty="0">
                <a:solidFill>
                  <a:schemeClr val="accent2"/>
                </a:solidFill>
              </a:rPr>
              <a:t> </a:t>
            </a:r>
            <a:r>
              <a:rPr lang="de-DE" b="1" u="sng" dirty="0" err="1">
                <a:solidFill>
                  <a:schemeClr val="accent2"/>
                </a:solidFill>
              </a:rPr>
              <a:t>and</a:t>
            </a:r>
            <a:r>
              <a:rPr lang="de-DE" b="1" u="sng" dirty="0">
                <a:solidFill>
                  <a:schemeClr val="accent2"/>
                </a:solidFill>
              </a:rPr>
              <a:t> global </a:t>
            </a:r>
            <a:r>
              <a:rPr lang="de-DE" b="1" u="sng" dirty="0" err="1">
                <a:solidFill>
                  <a:schemeClr val="accent2"/>
                </a:solidFill>
              </a:rPr>
              <a:t>challenges</a:t>
            </a: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7" name="Picture 4" descr="52_global_warm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120" y="1971179"/>
            <a:ext cx="3515422" cy="3298949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2C8EB39-CE89-4E25-A288-795819A9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47C671F-3F56-499A-B1AC-A95F5221CA9D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254098" y="1335078"/>
            <a:ext cx="81066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</a:t>
            </a:r>
            <a:r>
              <a:rPr lang="de-DE" b="1" u="sng" dirty="0" err="1">
                <a:solidFill>
                  <a:schemeClr val="accent2"/>
                </a:solidFill>
              </a:rPr>
              <a:t>Globalization</a:t>
            </a:r>
            <a:r>
              <a:rPr lang="de-DE" b="1" u="sng" dirty="0">
                <a:solidFill>
                  <a:schemeClr val="accent2"/>
                </a:solidFill>
              </a:rPr>
              <a:t> </a:t>
            </a:r>
            <a:r>
              <a:rPr lang="de-DE" b="1" u="sng" dirty="0" err="1">
                <a:solidFill>
                  <a:schemeClr val="accent2"/>
                </a:solidFill>
              </a:rPr>
              <a:t>and</a:t>
            </a:r>
            <a:r>
              <a:rPr lang="de-DE" b="1" u="sng" dirty="0">
                <a:solidFill>
                  <a:schemeClr val="accent2"/>
                </a:solidFill>
              </a:rPr>
              <a:t> global </a:t>
            </a:r>
            <a:r>
              <a:rPr lang="de-DE" b="1" u="sng" dirty="0" err="1">
                <a:solidFill>
                  <a:schemeClr val="accent2"/>
                </a:solidFill>
              </a:rPr>
              <a:t>challenges</a:t>
            </a: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984" y="2187203"/>
            <a:ext cx="5775549" cy="30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C6962F1-6896-4063-AA0C-0B23E58D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C7B4340-0D0B-4519-A993-231E1F1D103A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57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254098" y="1335078"/>
            <a:ext cx="810669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</a:t>
            </a:r>
            <a:r>
              <a:rPr lang="de-DE" b="1" u="sng" dirty="0">
                <a:solidFill>
                  <a:srgbClr val="00B0F0"/>
                </a:solidFill>
              </a:rPr>
              <a:t> V</a:t>
            </a:r>
            <a:r>
              <a:rPr lang="en-US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oices</a:t>
            </a:r>
            <a:r>
              <a:rPr lang="en-US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from the African Continent: Focus on Nigeria</a:t>
            </a:r>
            <a:endParaRPr lang="de-DE" b="1" u="sng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23933F-E280-427B-A547-1427C3466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80" y="2195667"/>
            <a:ext cx="4744564" cy="328281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AE34B4A-783E-47D9-AB20-C2249CAC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E45DEB0-72D0-4DD2-BA7B-BA6F9046CCFF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02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8"/>
            <a:ext cx="8143932" cy="387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2"/>
            </a:pPr>
            <a:r>
              <a:rPr lang="de-DE" u="sng" dirty="0">
                <a:solidFill>
                  <a:schemeClr val="accent2"/>
                </a:solidFill>
              </a:rPr>
              <a:t>Kompetenzen und Teilkompetenzen: </a:t>
            </a:r>
          </a:p>
          <a:p>
            <a:pPr marL="214313" indent="-212725">
              <a:lnSpc>
                <a:spcPct val="117000"/>
              </a:lnSpc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kommunikative Kompetenz: </a:t>
            </a:r>
            <a:r>
              <a:rPr lang="de-DE" sz="1400" i="1" dirty="0">
                <a:latin typeface="Comic Sans MS" pitchFamily="64" charset="0"/>
                <a:ea typeface="Droid Sans Fallback" charset="0"/>
                <a:cs typeface="Droid Sans Fallback" charset="0"/>
              </a:rPr>
              <a:t>Hören und Sehen, Lesen, Sprechen, Schreiben, Sprachmittlung</a:t>
            </a:r>
            <a:endParaRPr lang="de-DE" sz="1400" dirty="0">
              <a:latin typeface="Calibri" pitchFamily="34" charset="0"/>
              <a:ea typeface="Droid Sans Fallback" charset="0"/>
              <a:cs typeface="Droid Sans Fallback" charset="0"/>
            </a:endParaRPr>
          </a:p>
          <a:p>
            <a:pPr marL="214313" indent="-212725">
              <a:lnSpc>
                <a:spcPct val="117000"/>
              </a:lnSpc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Interkulturelle Kompetenz: </a:t>
            </a:r>
            <a:r>
              <a:rPr lang="de-DE" sz="1400" b="1" i="1" dirty="0">
                <a:solidFill>
                  <a:schemeClr val="accent2"/>
                </a:solidFill>
                <a:latin typeface="Comic Sans MS" pitchFamily="64" charset="0"/>
                <a:ea typeface="Droid Sans Fallback" charset="0"/>
                <a:cs typeface="Droid Sans Fallback" charset="0"/>
              </a:rPr>
              <a:t>Verstehen und Handeln </a:t>
            </a:r>
            <a:r>
              <a:rPr lang="de-DE" sz="1400" i="1" dirty="0">
                <a:solidFill>
                  <a:schemeClr val="accent2"/>
                </a:solidFill>
                <a:latin typeface="Comic Sans MS" pitchFamily="64" charset="0"/>
                <a:ea typeface="Droid Sans Fallback" charset="0"/>
                <a:cs typeface="Droid Sans Fallback" charset="0"/>
              </a:rPr>
              <a:t>in </a:t>
            </a:r>
            <a:r>
              <a:rPr lang="de-DE" sz="1400" i="1" dirty="0">
                <a:latin typeface="Comic Sans MS" pitchFamily="64" charset="0"/>
                <a:ea typeface="Droid Sans Fallback" charset="0"/>
                <a:cs typeface="Droid Sans Fallback" charset="0"/>
              </a:rPr>
              <a:t>fremdsprachlichen und kulturspezifischen Kontexten, Kulturverständnis</a:t>
            </a:r>
            <a:endParaRPr lang="de-DE" dirty="0">
              <a:latin typeface="Calibri" pitchFamily="34" charset="0"/>
              <a:ea typeface="Droid Sans Fallback" charset="0"/>
              <a:cs typeface="Droid Sans Fallback" charset="0"/>
            </a:endParaRPr>
          </a:p>
          <a:p>
            <a:pPr marL="214313" indent="-212725">
              <a:lnSpc>
                <a:spcPct val="117000"/>
              </a:lnSpc>
              <a:buClr>
                <a:schemeClr val="accent2"/>
              </a:buClr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Text- und Medienkompetenz: </a:t>
            </a:r>
            <a:r>
              <a:rPr lang="de-DE" sz="1400" i="1" dirty="0">
                <a:latin typeface="Comic Sans MS" pitchFamily="64" charset="0"/>
                <a:ea typeface="Droid Sans Fallback" charset="0"/>
                <a:cs typeface="Droid Sans Fallback" charset="0"/>
              </a:rPr>
              <a:t>Texte verstehen, deuten, interpretieren und selbständig verfassen</a:t>
            </a:r>
            <a:endParaRPr lang="de-DE" sz="1400" i="1" dirty="0">
              <a:latin typeface="Calibri" pitchFamily="34" charset="0"/>
              <a:ea typeface="Droid Sans Fallback" charset="0"/>
              <a:cs typeface="Droid Sans Fallback" charset="0"/>
            </a:endParaRPr>
          </a:p>
          <a:p>
            <a:pPr marL="214313" indent="-212725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Sprachlernkompetenz: </a:t>
            </a:r>
            <a:r>
              <a:rPr lang="de-DE" sz="1400" i="1" dirty="0">
                <a:latin typeface="Comic Sans MS" pitchFamily="66" charset="0"/>
                <a:ea typeface="Droid Sans Fallback" charset="0"/>
                <a:cs typeface="Droid Sans Fallback" charset="0"/>
              </a:rPr>
              <a:t>das Sprachelernen lernen</a:t>
            </a:r>
          </a:p>
          <a:p>
            <a:pPr marL="214313" indent="-212725">
              <a:lnSpc>
                <a:spcPct val="117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Sprachbewusstheit: </a:t>
            </a:r>
            <a:r>
              <a:rPr lang="de-DE" sz="1400" i="1" dirty="0">
                <a:latin typeface="Comic Sans MS" pitchFamily="66" charset="0"/>
                <a:ea typeface="Droid Sans Fallback" charset="0"/>
                <a:cs typeface="Droid Sans Fallback" charset="0"/>
              </a:rPr>
              <a:t>wie spricht man wann wo zu welchem Anlass </a:t>
            </a:r>
          </a:p>
          <a:p>
            <a:pPr marL="214313" indent="-212725">
              <a:lnSpc>
                <a:spcPct val="117000"/>
              </a:lnSpc>
              <a:buClr>
                <a:srgbClr val="FFFFFF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de-DE" sz="1400" i="1" dirty="0">
              <a:solidFill>
                <a:schemeClr val="accent2"/>
              </a:solidFill>
              <a:latin typeface="Comic Sans MS" pitchFamily="66" charset="0"/>
              <a:ea typeface="Droid Sans Fallback" charset="0"/>
              <a:cs typeface="Droid Sans Fallback" charset="0"/>
            </a:endParaRPr>
          </a:p>
          <a:p>
            <a:pPr marL="957263" lvl="1" indent="-212725">
              <a:lnSpc>
                <a:spcPct val="117000"/>
              </a:lnSpc>
              <a:buClr>
                <a:srgbClr val="FFFFFF"/>
              </a:buClr>
              <a:buSzPct val="45000"/>
              <a:buFont typeface="Wingdings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de-DE" b="1" dirty="0">
                <a:solidFill>
                  <a:schemeClr val="accent2"/>
                </a:solidFill>
                <a:latin typeface="Calibri" pitchFamily="34" charset="0"/>
                <a:ea typeface="Droid Sans Fallback" charset="0"/>
                <a:cs typeface="Droid Sans Fallback" charset="0"/>
              </a:rPr>
              <a:t>Kompetenzbereiche sind ständig miteinander verknüpft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80" y="3406779"/>
            <a:ext cx="24058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alpha val="60000"/>
              </a:schemeClr>
            </a:glo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80D1CB0-65E5-42D6-9D97-13F4AAF9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02E9248-7D57-4854-83B1-2BEAB854B246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7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3"/>
            </a:pPr>
            <a:r>
              <a:rPr lang="de-DE" u="sng" dirty="0">
                <a:solidFill>
                  <a:schemeClr val="accent2"/>
                </a:solidFill>
              </a:rPr>
              <a:t>Unterschiede zwischen Grundkurs und Leistungskurs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17E6C35-3618-44D6-9CC4-6958468EC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0323"/>
              </p:ext>
            </p:extLst>
          </p:nvPr>
        </p:nvGraphicFramePr>
        <p:xfrm>
          <a:off x="1611288" y="2549523"/>
          <a:ext cx="6720418" cy="2382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36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Grundkurs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Leistungskurs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grundlegende wissenschaftspropädeutische</a:t>
                      </a:r>
                    </a:p>
                    <a:p>
                      <a:pPr algn="ctr"/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(= vorbereitende) Ausbildung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exemplarisch vertiefte wissenschaftspropädeutische Ausbildung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language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across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curriculum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language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across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curriculum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</a:p>
                    <a:p>
                      <a:pPr algn="ctr"/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plus Spezialisierung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Allgemeinwissen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Allgemein- und Expertenwissen</a:t>
                      </a:r>
                      <a:endParaRPr lang="de-DE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FA35458-0801-42AA-B671-8FCF1512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C936075-C270-4793-A63B-688C5AF0A652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7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3"/>
            </a:pPr>
            <a:r>
              <a:rPr lang="de-DE" u="sng" dirty="0">
                <a:solidFill>
                  <a:schemeClr val="accent2"/>
                </a:solidFill>
              </a:rPr>
              <a:t>Unterschiede zwischen Grundkurs und Leistungskurs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2611420" y="263507"/>
            <a:ext cx="5688013" cy="863600"/>
          </a:xfrm>
          <a:ln/>
        </p:spPr>
        <p:txBody>
          <a:bodyPr>
            <a:normAutofit fontScale="90000"/>
          </a:bodyPr>
          <a:lstStyle/>
          <a:p>
            <a:pPr algn="r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 dirty="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 dirty="0">
                <a:solidFill>
                  <a:schemeClr val="accent2"/>
                </a:solidFill>
                <a:latin typeface="+mn-lt"/>
              </a:rPr>
            </a:br>
            <a:r>
              <a:rPr lang="de-DE" sz="1500" dirty="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 dirty="0">
                <a:solidFill>
                  <a:schemeClr val="accent2"/>
                </a:solidFill>
                <a:latin typeface="+mn-lt"/>
              </a:rPr>
            </a:br>
            <a:r>
              <a:rPr lang="de-DE" sz="1500" dirty="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32017E-DC20-4AB8-B7B2-1A2780A93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93026"/>
            <a:ext cx="10080625" cy="28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7"/>
            <a:ext cx="8107390" cy="663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 startAt="4"/>
            </a:pPr>
            <a:r>
              <a:rPr lang="de-DE" u="sng" dirty="0">
                <a:solidFill>
                  <a:schemeClr val="accent2"/>
                </a:solidFill>
              </a:rPr>
              <a:t>Warum sich eine Wahl lohnt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en-US" dirty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Englisch ist die Weltsprache Nr. 1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Verständigung auf Reisen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Englisch in der Berufswelt nutzen 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Englischsprachige Literatur verstehen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Filme und Serien im Original gucken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Songtexte verstehen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Das World Wide Web voll ausschöpfen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 Leute aus der ganzen Welt kennenlernen</a:t>
            </a:r>
          </a:p>
          <a:p>
            <a:pPr marL="457200" lvl="1" indent="0">
              <a:buClr>
                <a:schemeClr val="accent2"/>
              </a:buClr>
            </a:pP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US" sz="6000" dirty="0">
                <a:solidFill>
                  <a:srgbClr val="00B0F0"/>
                </a:solidFill>
                <a:latin typeface="Brush Script MT" pitchFamily="66" charset="0"/>
              </a:rPr>
              <a:t>…and by the way…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509E98C-ABA7-4D00-AB41-C47F187B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B506F92-AE6B-4AC5-9369-5225D699A5D7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06" y="1477953"/>
            <a:ext cx="53277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D8EA013-1236-4CC2-B24C-8893AFC4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4818B77-7FF6-4C80-ACF3-F101F1F1F1B1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897040" y="1620829"/>
            <a:ext cx="6929486" cy="32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3200" dirty="0">
                <a:solidFill>
                  <a:schemeClr val="accent2"/>
                </a:solidFill>
              </a:rPr>
              <a:t>Gliederung der Präsentation:</a:t>
            </a:r>
          </a:p>
          <a:p>
            <a:pPr>
              <a:buClr>
                <a:schemeClr val="accent2"/>
              </a:buClr>
            </a:pPr>
            <a:endParaRPr lang="de-DE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dirty="0">
                <a:solidFill>
                  <a:schemeClr val="accent2"/>
                </a:solidFill>
              </a:rPr>
              <a:t>Unterrichtsinhalte und Themen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dirty="0">
                <a:solidFill>
                  <a:schemeClr val="accent2"/>
                </a:solidFill>
              </a:rPr>
              <a:t>Kompetenzen und Teilkompetenzen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dirty="0">
                <a:solidFill>
                  <a:schemeClr val="accent2"/>
                </a:solidFill>
              </a:rPr>
              <a:t>Unterschiede zwischen Grundkurs und Leistungskurs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dirty="0">
                <a:solidFill>
                  <a:schemeClr val="accent2"/>
                </a:solidFill>
              </a:rPr>
              <a:t>Warum sich eine Wahl lohnt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0490B48-052F-4E5F-8991-84472F6C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FBC82DE-4AE1-45DD-B65B-B64E59F392FA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1370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Unterrichtsinhalte der Sekundarstufe II </a:t>
            </a:r>
            <a:r>
              <a:rPr lang="de-DE" b="1" dirty="0">
                <a:solidFill>
                  <a:schemeClr val="accent2"/>
                </a:solidFill>
                <a:ea typeface="Droid Sans Fallback" charset="0"/>
                <a:cs typeface="Droid Sans Fallback" charset="0"/>
              </a:rPr>
              <a:t>bestimmt durch</a:t>
            </a:r>
            <a:r>
              <a:rPr lang="de-DE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 den Kernlehrplan Englisch für die Sekundarstufe II</a:t>
            </a:r>
          </a:p>
          <a:p>
            <a:pPr lvl="1">
              <a:lnSpc>
                <a:spcPct val="11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Inhalte leider nicht verhandelbar…</a:t>
            </a:r>
          </a:p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					</a:t>
            </a:r>
            <a:r>
              <a:rPr lang="de-DE" sz="4400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ABER</a:t>
            </a:r>
          </a:p>
          <a:p>
            <a:pPr lvl="1">
              <a:lnSpc>
                <a:spcPct val="11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bieten weites Feld an interessanten Themen und Aktivitäten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11618" y="4406911"/>
            <a:ext cx="4967288" cy="979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Mehr Informationen gibt es auch im Internet:</a:t>
            </a:r>
          </a:p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</a:rPr>
              <a:t> </a:t>
            </a:r>
            <a:r>
              <a:rPr lang="de-DE" sz="1200" dirty="0">
                <a:solidFill>
                  <a:schemeClr val="accent2"/>
                </a:solidFill>
                <a:latin typeface="+mn-lt"/>
                <a:ea typeface="Droid Sans Fallback" charset="0"/>
                <a:cs typeface="Droid Sans Fallback" charset="0"/>
                <a:hlinkClick r:id="rId4"/>
              </a:rPr>
              <a:t>https://www.standardsicherung.schulministerium.nrw.de/cms/zentralabitur-gost/faecher/fach.php?fach=3</a:t>
            </a:r>
            <a:endParaRPr lang="de-DE" sz="1200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200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7"/>
            <a:ext cx="628654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28B092E-BB83-41FB-9DE1-13CA6DB6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E32E7EB-DBE0-436A-A8CF-9434037BAB19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7"/>
            <a:ext cx="6286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Themenfelder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53966" y="2049457"/>
          <a:ext cx="9429815" cy="2545843"/>
        </p:xfrm>
        <a:graphic>
          <a:graphicData uri="http://schemas.openxmlformats.org/drawingml/2006/table">
            <a:tbl>
              <a:tblPr>
                <a:effectLst>
                  <a:outerShdw blurRad="39000" dist="25400" dir="5400000" rotWithShape="0">
                    <a:srgbClr val="00B0F0">
                      <a:alpha val="38000"/>
                    </a:srgbClr>
                  </a:outerShdw>
                </a:effectLst>
                <a:tableStyleId>{18603FDC-E32A-4AB5-989C-0864C3EAD2B8}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Alltagswirklichkeiten und Zukunfts-perspektiven junger Erwachsener </a:t>
                      </a:r>
                      <a:endParaRPr lang="de-DE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Politische, soziale und kulturelle Wirklichkeiten und ihre historischen Hintergründe </a:t>
                      </a:r>
                      <a:endParaRPr lang="de-DE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Globale Herausforderungen und Zukunftsvisionen </a:t>
                      </a:r>
                      <a:endParaRPr lang="de-DE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Lebensentwürfe, Studium, Ausbildung, Beruf international – Englisch als 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lingua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franca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Das Vereinigte Königreich im 21. Jahrhundert – Selbstverständnis zwischen Tradition und Wandel 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Amerikanischer Traum – Visionen und Lebenswirklich-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keiten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den USA 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Post-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kolonialismus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Lebenswirklich-</a:t>
                      </a:r>
                      <a:r>
                        <a:rPr lang="de-DE" sz="13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keiten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einem weiteren anglophonen Kulturraum 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Literatur und Medien in ihrer Bedeutung für den Einzelnen und die Gesellschaft </a:t>
                      </a:r>
                      <a:endParaRPr lang="de-DE" sz="13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Fortschritt und Ethik in der modernen Gesellschaft 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Chancen und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Risiken der  Globalisierung</a:t>
                      </a:r>
                      <a:endParaRPr lang="de-DE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21914" marR="21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2DC04D5-FEED-48A7-9C66-329E8C00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53C0840-66FF-4944-855A-8A9B58BD7037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8"/>
            <a:ext cx="8143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American </a:t>
            </a:r>
            <a:r>
              <a:rPr lang="de-DE" b="1" u="sng" dirty="0" err="1">
                <a:solidFill>
                  <a:schemeClr val="accent2"/>
                </a:solidFill>
              </a:rPr>
              <a:t>Dream</a:t>
            </a: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16386" name="Picture 2" descr="Bildergebnis fÃ¼r american dre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12" y="1971179"/>
            <a:ext cx="5632625" cy="3168352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1FE23E1-DD58-41BF-9F17-7D9D3884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329D5B0-1618-416F-890A-76F289AFD67F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2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8"/>
            <a:ext cx="8143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American </a:t>
            </a:r>
            <a:r>
              <a:rPr lang="de-DE" b="1" u="sng" dirty="0" err="1">
                <a:solidFill>
                  <a:schemeClr val="accent2"/>
                </a:solidFill>
              </a:rPr>
              <a:t>Dream</a:t>
            </a: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040" y="1827163"/>
            <a:ext cx="4351833" cy="33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0AE3B0-E65D-44ED-89E8-4AD5A056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D5C938E-2DC2-4D60-BCDD-7A43FED7E390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91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5955" y="1980162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84234" y="1376901"/>
            <a:ext cx="8143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Genetic </a:t>
            </a:r>
            <a:r>
              <a:rPr lang="de-DE" b="1" u="sng" dirty="0" err="1">
                <a:solidFill>
                  <a:schemeClr val="accent2"/>
                </a:solidFill>
              </a:rPr>
              <a:t>engineering</a:t>
            </a: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A5DCF5F-1D7A-45BF-AC1D-B49BA20629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2000" y="2187203"/>
            <a:ext cx="4104456" cy="274566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7999068-73D4-4305-BF94-B0B5AA20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0D7D932-7743-4C88-A64A-AF100592F041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5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254098" y="1335078"/>
            <a:ext cx="8106694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sz="1700" b="1" u="sng" dirty="0">
                <a:solidFill>
                  <a:schemeClr val="accent2"/>
                </a:solidFill>
              </a:rPr>
              <a:t>Unterrichtsinhalte und Themen: Utopia / </a:t>
            </a:r>
            <a:r>
              <a:rPr lang="de-DE" sz="1700" b="1" u="sng" dirty="0" err="1">
                <a:solidFill>
                  <a:schemeClr val="accent2"/>
                </a:solidFill>
              </a:rPr>
              <a:t>Dystopia</a:t>
            </a:r>
            <a:r>
              <a:rPr lang="de-DE" sz="1700" b="1" u="sng" dirty="0">
                <a:solidFill>
                  <a:schemeClr val="accent2"/>
                </a:solidFill>
              </a:rPr>
              <a:t> in </a:t>
            </a:r>
            <a:r>
              <a:rPr lang="de-DE" sz="1700" b="1" u="sng" dirty="0" err="1">
                <a:solidFill>
                  <a:schemeClr val="accent2"/>
                </a:solidFill>
              </a:rPr>
              <a:t>literature</a:t>
            </a:r>
            <a:r>
              <a:rPr lang="de-DE" sz="1700" b="1" u="sng" dirty="0">
                <a:solidFill>
                  <a:schemeClr val="accent2"/>
                </a:solidFill>
              </a:rPr>
              <a:t> and film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688" y="192069"/>
            <a:ext cx="1547935" cy="86674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92DA5C7-3D67-4E3E-8760-0FBE9612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56FF8BD-A586-46CD-8721-982FCB0684B8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7" name="Grafik 16" descr="Ein Bild, das Text, Sonnenuntergang, Silhouette, Nachthimmel enthält.&#10;&#10;Automatisch generierte Beschreibung">
            <a:extLst>
              <a:ext uri="{FF2B5EF4-FFF2-40B4-BE49-F238E27FC236}">
                <a16:creationId xmlns:a16="http://schemas.microsoft.com/office/drawing/2014/main" id="{8E861DB3-B105-497B-8361-DB9A5B9F1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07" y="1989095"/>
            <a:ext cx="6408712" cy="36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C:\Users\GLUXO\Downloads\Gym Kamen logo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04" y="192069"/>
            <a:ext cx="1785950" cy="763573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39850" y="1978019"/>
            <a:ext cx="7632700" cy="350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lnSpc>
                <a:spcPct val="117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chemeClr val="accent2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4098" y="1335078"/>
            <a:ext cx="8143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de-DE" b="1" u="sng" dirty="0">
                <a:solidFill>
                  <a:schemeClr val="accent2"/>
                </a:solidFill>
              </a:rPr>
              <a:t>Unterrichtsinhalte und Themen: Shakespeare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</a:pPr>
            <a:endParaRPr lang="de-DE" b="1" u="sng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8291" y="192069"/>
            <a:ext cx="1548518" cy="865707"/>
          </a:xfrm>
          <a:prstGeom prst="rect">
            <a:avLst/>
          </a:prstGeom>
        </p:spPr>
      </p:pic>
      <p:pic>
        <p:nvPicPr>
          <p:cNvPr id="10" name="Grafik 9" descr="macbeth-graphic-novel.png">
            <a:extLst>
              <a:ext uri="{FF2B5EF4-FFF2-40B4-BE49-F238E27FC236}">
                <a16:creationId xmlns:a16="http://schemas.microsoft.com/office/drawing/2014/main" id="{0AF0836F-FA4A-4214-BD89-5E0BCD7B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27" y="1763705"/>
            <a:ext cx="5023970" cy="37009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708B9F-7FD3-40C2-AC7F-C6C6EFAF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2E353D2-2D6D-44D2-8C91-497407D583F1}"/>
              </a:ext>
            </a:extLst>
          </p:cNvPr>
          <p:cNvSpPr txBox="1">
            <a:spLocks noChangeArrowheads="1"/>
          </p:cNvSpPr>
          <p:nvPr/>
        </p:nvSpPr>
        <p:spPr>
          <a:xfrm>
            <a:off x="2611420" y="263507"/>
            <a:ext cx="5688013" cy="863600"/>
          </a:xfrm>
          <a:prstGeom prst="rect">
            <a:avLst/>
          </a:prstGeom>
          <a:ln/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 fontAlgn="auto">
              <a:lnSpc>
                <a:spcPct val="117000"/>
              </a:lnSpc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500">
                <a:solidFill>
                  <a:schemeClr val="accent2"/>
                </a:solidFill>
                <a:latin typeface="+mn-lt"/>
              </a:rPr>
              <a:t>Städtisches Gymnasium Kamen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Fachkonferenz Englisch</a:t>
            </a:r>
            <a:br>
              <a:rPr lang="de-DE" sz="1500">
                <a:solidFill>
                  <a:schemeClr val="accent2"/>
                </a:solidFill>
                <a:latin typeface="+mn-lt"/>
              </a:rPr>
            </a:br>
            <a:r>
              <a:rPr lang="de-DE" sz="1500">
                <a:solidFill>
                  <a:schemeClr val="accent2"/>
                </a:solidFill>
                <a:latin typeface="+mn-lt"/>
              </a:rPr>
              <a:t>Vorstellung des Leistungskurses Englisch (ABI 2025)</a:t>
            </a:r>
            <a:endParaRPr lang="de-DE" sz="15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708</Words>
  <Application>Microsoft Office PowerPoint</Application>
  <PresentationFormat>Benutzerdefiniert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Arial</vt:lpstr>
      <vt:lpstr>Brush Script MT</vt:lpstr>
      <vt:lpstr>Calibri</vt:lpstr>
      <vt:lpstr>Comic Sans MS</vt:lpstr>
      <vt:lpstr>Times New Roman</vt:lpstr>
      <vt:lpstr>Wingdings</vt:lpstr>
      <vt:lpstr>Wingdings 2</vt:lpstr>
      <vt:lpstr>Wingdings 3</vt:lpstr>
      <vt:lpstr>Larissa-Design</vt:lpstr>
      <vt:lpstr>Modul</vt:lpstr>
      <vt:lpstr>Städtisches Gymnasium Kamen Fachkonferenz Englisch Vorstellung des Leistungskurses Englisch (ABI 2025)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Städtisches Gymnasium Kamen Fachkonferenz Englisch Vorstellung des Leistungskurses Englisch (ABI 2025)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dc:creator>GLUXO</dc:creator>
  <cp:lastModifiedBy>Lutz Zimmermann</cp:lastModifiedBy>
  <cp:revision>50</cp:revision>
  <cp:lastPrinted>1601-01-01T00:00:00Z</cp:lastPrinted>
  <dcterms:created xsi:type="dcterms:W3CDTF">2014-02-12T14:25:06Z</dcterms:created>
  <dcterms:modified xsi:type="dcterms:W3CDTF">2022-01-23T16:47:31Z</dcterms:modified>
</cp:coreProperties>
</file>