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8" r:id="rId6"/>
    <p:sldId id="260" r:id="rId7"/>
    <p:sldId id="264" r:id="rId8"/>
    <p:sldId id="266" r:id="rId9"/>
    <p:sldId id="267" r:id="rId10"/>
    <p:sldId id="270" r:id="rId11"/>
    <p:sldId id="268" r:id="rId12"/>
    <p:sldId id="271" r:id="rId13"/>
    <p:sldId id="273" r:id="rId1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B98EE3-328B-43C1-A036-37AB0E017956}" v="2" dt="2022-01-19T15:22:18.4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111" d="100"/>
          <a:sy n="111" d="100"/>
        </p:scale>
        <p:origin x="1589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50E9B34-37D4-41E1-B47C-90AF318EB10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6F4E7-CE01-4DC8-A87C-AD8B11553C7F}" type="slidenum">
              <a:rPr lang="de-DE"/>
              <a:pPr/>
              <a:t>2</a:t>
            </a:fld>
            <a:endParaRPr lang="de-DE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dirty="0"/>
              <a:t>Die Welt im Großen und Ganzen, „was die Welt im Innersten zusammenhält“</a:t>
            </a:r>
          </a:p>
          <a:p>
            <a:pPr eaLnBrk="1" hangingPunct="1"/>
            <a:r>
              <a:rPr lang="de-DE" dirty="0"/>
              <a:t>Physik in Kontexten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7E9F5D-EA75-4CE7-B8E2-900FCFEE15B1}" type="slidenum">
              <a:rPr lang="de-DE"/>
              <a:pPr/>
              <a:t>3</a:t>
            </a:fld>
            <a:endParaRPr lang="de-DE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dirty="0"/>
              <a:t>Physik in</a:t>
            </a:r>
            <a:r>
              <a:rPr lang="de-DE" baseline="0" dirty="0"/>
              <a:t> v</a:t>
            </a:r>
            <a:r>
              <a:rPr lang="de-DE" dirty="0"/>
              <a:t>erschiedene Kontexte kennenlernen</a:t>
            </a:r>
            <a:r>
              <a:rPr lang="de-DE" baseline="0" dirty="0"/>
              <a:t>, z.B. Satellitennavigation, </a:t>
            </a:r>
            <a:r>
              <a:rPr lang="de-DE" baseline="0" dirty="0" err="1"/>
              <a:t>Teichenbeschleuniger</a:t>
            </a:r>
            <a:r>
              <a:rPr lang="de-DE" baseline="0" dirty="0"/>
              <a:t>, Röntgengeräte, …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auch elektromagnetisch Schwingungen und Wellen, z.B.</a:t>
            </a:r>
            <a:r>
              <a:rPr lang="de-DE" baseline="0" dirty="0"/>
              <a:t> Handystrahlung und –</a:t>
            </a:r>
            <a:r>
              <a:rPr lang="de-DE" baseline="0" dirty="0" err="1"/>
              <a:t>nutzung</a:t>
            </a:r>
            <a:endParaRPr lang="de-DE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Die kleinsten Teile, aber auch das große Universum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eaLnBrk="1" hangingPunct="1"/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AF8D7-FA6D-43D8-92CF-D664EBDAA5B9}" type="slidenum">
              <a:rPr lang="de-DE"/>
              <a:pPr/>
              <a:t>4</a:t>
            </a:fld>
            <a:endParaRPr lang="de-D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dirty="0"/>
              <a:t>Physik heißt Modelle erfinden, Anschauungen vornehmen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Theorien gehören dazu – hier die QM: Wie fing alles an? Was ist am Grunde von Allem?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Theorien gehören dazu – natürlich auch die Relativitätstheorie (mit</a:t>
            </a:r>
            <a:r>
              <a:rPr lang="de-DE" baseline="0" dirty="0"/>
              <a:t> dieser steigt man nach neuen Lehrplänen sogar ein)</a:t>
            </a:r>
            <a:endParaRPr lang="de-DE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eaLnBrk="1" hangingPunct="1"/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728A6D-6594-42AE-A041-84A98C4F6BEF}" type="slidenum">
              <a:rPr lang="de-DE"/>
              <a:pPr/>
              <a:t>5</a:t>
            </a:fld>
            <a:endParaRPr lang="de-DE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/>
              <a:t>Vernetzung der einzelnen Themengebiete; </a:t>
            </a:r>
          </a:p>
          <a:p>
            <a:pPr eaLnBrk="1" hangingPunct="1"/>
            <a:r>
              <a:rPr lang="de-DE"/>
              <a:t>verschiedene Perspektiven einnehmen, kritisch hinterfragen</a:t>
            </a:r>
          </a:p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5C941A-CD25-439A-8A21-01620869012A}" type="slidenum">
              <a:rPr lang="de-DE"/>
              <a:pPr/>
              <a:t>6</a:t>
            </a:fld>
            <a:endParaRPr lang="de-DE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/>
              <a:t>Verschiedene Perspektiven einnehmen, kritisch hinterfragen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250233-9B59-4D21-AE12-87ED2E4CF0A6}" type="slidenum">
              <a:rPr lang="de-DE"/>
              <a:pPr/>
              <a:t>7</a:t>
            </a:fld>
            <a:endParaRPr lang="de-DE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B56466-63DA-46E8-9423-D459AF353698}" type="slidenum">
              <a:rPr lang="de-DE"/>
              <a:pPr/>
              <a:t>8</a:t>
            </a:fld>
            <a:endParaRPr lang="de-DE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/>
              <a:t>Mathe darf nicht abschrecken – Umformungen etc. werden nicht mehr erklärt. LK Mathe kann hilfreich sein, muss es aber nicht sein.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61D332-85C3-499F-9F0D-BC699BC5D18F}" type="slidenum">
              <a:rPr lang="de-DE"/>
              <a:pPr/>
              <a:t>9</a:t>
            </a:fld>
            <a:endParaRPr lang="de-DE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dirty="0"/>
              <a:t>Physiker/innen sind Team-Player, man hilft sich und kommt nur zusammen ans Ziel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S.-Versuche; Experimente zusammen planen</a:t>
            </a:r>
          </a:p>
          <a:p>
            <a:pPr eaLnBrk="1" hangingPunct="1"/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48825B-0470-497B-8D78-3A5429FAE3B6}" type="slidenum">
              <a:rPr lang="de-DE"/>
              <a:pPr/>
              <a:t>10</a:t>
            </a:fld>
            <a:endParaRPr lang="de-DE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152400" y="228600"/>
            <a:ext cx="899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400" b="1">
                <a:latin typeface="Arial" charset="0"/>
              </a:rPr>
              <a:t>Der Leistungskurs Physik am Städtischen Gymnasium Kamen</a:t>
            </a: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228600" y="5334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8534400" y="152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b="1">
                <a:latin typeface="Symbol" pitchFamily="18" charset="2"/>
              </a:rPr>
              <a:t>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netdoktor.de/Diagnostik+Behandlungen/Untersuchungen/Roentgen-347.html" TargetMode="External"/><Relationship Id="rId7" Type="http://schemas.openxmlformats.org/officeDocument/2006/relationships/hyperlink" Target="http://www.ingenieur.de/Branchen/Luft-Raumfahrt/Galileo-bietet-sichere-Satellitennavigation" TargetMode="Externa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11" Type="http://schemas.openxmlformats.org/officeDocument/2006/relationships/image" Target="../media/image6.jpeg"/><Relationship Id="rId5" Type="http://schemas.openxmlformats.org/officeDocument/2006/relationships/hyperlink" Target="http://fafnir.phyast.pitt.edu/particles/conuni8.html" TargetMode="External"/><Relationship Id="rId10" Type="http://schemas.openxmlformats.org/officeDocument/2006/relationships/hyperlink" Target="http://images.google.de/imgres?imgurl=http://www.love-is-freedom.com/genesis/galaxy_sonnensystem.JPG&amp;imgrefurl=http://www.love-is-freedom.com/genesis/genesis.htm&amp;usg=__qbMXv_b8UW6xlCEzamd6ZOwPE70=&amp;h=353&amp;w=542&amp;sz=25&amp;hl=de&amp;start=74&amp;um=1&amp;tbnid=db7BeCLb3rJJrM:&amp;tbnh=86&amp;tbnw=132&amp;prev=/images?q=Weltall&amp;ndsp=18&amp;hl=de&amp;sa=N&amp;start=72&amp;um=1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pichler.com/wp-content/gallery/experimente/abtropf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143000" y="2498725"/>
            <a:ext cx="6934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200" b="1" dirty="0">
                <a:latin typeface="Arial" charset="0"/>
              </a:rPr>
              <a:t>Der Leistungskurs Physik</a:t>
            </a:r>
          </a:p>
          <a:p>
            <a:pPr algn="ctr">
              <a:spcBef>
                <a:spcPct val="50000"/>
              </a:spcBef>
            </a:pPr>
            <a:r>
              <a:rPr lang="de-DE" sz="3200" i="1" dirty="0">
                <a:latin typeface="Arial" charset="0"/>
              </a:rPr>
              <a:t>Konzeption, Grundideen, Mythen ...</a:t>
            </a: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/>
              <a:t>Wenn ihr noch Fragen habt ...</a:t>
            </a:r>
          </a:p>
        </p:txBody>
      </p:sp>
      <p:pic>
        <p:nvPicPr>
          <p:cNvPr id="17411" name="Picture 4" descr="j00787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95625"/>
            <a:ext cx="49625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6019800" y="1600200"/>
            <a:ext cx="2895600" cy="2514600"/>
          </a:xfrm>
          <a:prstGeom prst="wedgeEllipseCallout">
            <a:avLst>
              <a:gd name="adj1" fmla="val -83389"/>
              <a:gd name="adj2" fmla="val 543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800" i="1">
                <a:latin typeface="Comic Sans MS" pitchFamily="66" charset="0"/>
              </a:rPr>
              <a:t>Bitte einfach nachfragen...</a:t>
            </a: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92696"/>
            <a:ext cx="7772400" cy="1152128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0"/>
              </a:spcBef>
            </a:pPr>
            <a:br>
              <a:rPr lang="de-DE" sz="1600" dirty="0"/>
            </a:br>
            <a:r>
              <a:rPr lang="de-DE" dirty="0"/>
              <a:t>Physik heißt „Welt verstehen wollen“</a:t>
            </a:r>
            <a:br>
              <a:rPr lang="de-DE" dirty="0"/>
            </a:br>
            <a:endParaRPr lang="de-DE" dirty="0"/>
          </a:p>
        </p:txBody>
      </p:sp>
      <p:pic>
        <p:nvPicPr>
          <p:cNvPr id="3075" name="Picture 3" descr="599px-The_Earth_seen_from_Apollo_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060848"/>
            <a:ext cx="396044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ts1.mm.bing.net/th?id=HN.608040753937911060&amp;pid=15.1&amp;H=90&amp;W=16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149080"/>
            <a:ext cx="2577558" cy="1440160"/>
          </a:xfrm>
          <a:prstGeom prst="rect">
            <a:avLst/>
          </a:prstGeom>
          <a:noFill/>
        </p:spPr>
      </p:pic>
      <p:pic>
        <p:nvPicPr>
          <p:cNvPr id="28678" name="Picture 6" descr="http://ts4.mm.bing.net/th?id=HN.608003301829838151&amp;pid=15.1&amp;H=114&amp;W=16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2204864"/>
            <a:ext cx="2448272" cy="1740994"/>
          </a:xfrm>
          <a:prstGeom prst="rect">
            <a:avLst/>
          </a:prstGeom>
          <a:noFill/>
        </p:spPr>
      </p:pic>
      <p:pic>
        <p:nvPicPr>
          <p:cNvPr id="2" name="Picture 2" descr="http://ts3.mm.bing.net/th?id=HN.608002816492177710&amp;pid=15.1&amp;H=120&amp;W=16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2132856"/>
            <a:ext cx="2232248" cy="1672415"/>
          </a:xfrm>
          <a:prstGeom prst="rect">
            <a:avLst/>
          </a:prstGeom>
          <a:noFill/>
        </p:spPr>
      </p:pic>
      <p:pic>
        <p:nvPicPr>
          <p:cNvPr id="7" name="Picture 10" descr="CERN_CMS-Simulation-of-Higgs-Detecti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2276872"/>
            <a:ext cx="2448272" cy="139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galaxy_sonnensystem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0152" y="4005064"/>
            <a:ext cx="2520280" cy="144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andy_Strahlu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47864" y="4869160"/>
            <a:ext cx="2448272" cy="142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692696"/>
            <a:ext cx="8229600" cy="1143000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0"/>
              </a:spcBef>
            </a:pPr>
            <a:br>
              <a:rPr lang="de-DE" sz="1600" dirty="0"/>
            </a:br>
            <a:r>
              <a:rPr lang="de-DE" dirty="0"/>
              <a:t>Physik heißt „Welt verstehen wollen“</a:t>
            </a:r>
            <a:br>
              <a:rPr lang="de-DE" dirty="0"/>
            </a:br>
            <a:endParaRPr lang="de-DE" dirty="0"/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 descr="atom_mod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2592288" cy="268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/>
              <a:t>Physik heißt „Welt verstehen wollen“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692696"/>
            <a:ext cx="7772400" cy="115212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16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32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Physik heißt „Welt verstehen wollen“</a:t>
            </a:r>
            <a:br>
              <a:rPr kumimoji="0" lang="de-DE" sz="32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32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QM_in_the_beginn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276872"/>
            <a:ext cx="3384867" cy="225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8" descr="Einstein_Tafel_EH_trans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573016"/>
            <a:ext cx="2808312" cy="307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1143000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dirty="0"/>
              <a:t>... aber auch „quer denken“ und alles hinterfragen...</a:t>
            </a:r>
          </a:p>
        </p:txBody>
      </p:sp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0" y="32686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 </a:t>
            </a:r>
          </a:p>
        </p:txBody>
      </p:sp>
      <p:pic>
        <p:nvPicPr>
          <p:cNvPr id="11268" name="Picture 6" descr="abtropf.jpg">
            <a:hlinkClick r:id="rId3" tooltip=" 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5908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9" descr="Lernen%20net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2209800"/>
            <a:ext cx="20923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11430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/>
              <a:t>... und nicht immer alles allzu ernst nehmen...</a:t>
            </a:r>
          </a:p>
        </p:txBody>
      </p:sp>
      <p:pic>
        <p:nvPicPr>
          <p:cNvPr id="12291" name="Picture 4" descr="Einstein_Zun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132856"/>
            <a:ext cx="3120752" cy="434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3568" y="620688"/>
            <a:ext cx="7772400" cy="72008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4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de-DE" sz="3200" b="1" i="1" kern="0" dirty="0">
                <a:latin typeface="+mj-lt"/>
                <a:ea typeface="+mj-ea"/>
                <a:cs typeface="+mj-cs"/>
              </a:rPr>
              <a:t>Lehrplan Physik</a:t>
            </a:r>
            <a:endParaRPr kumimoji="0" lang="de-DE" sz="32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sz="half" idx="2"/>
          </p:nvPr>
        </p:nvGraphicFramePr>
        <p:xfrm>
          <a:off x="395536" y="1484784"/>
          <a:ext cx="8280920" cy="511256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/>
                        <a:t>Kontext und Leitideen</a:t>
                      </a:r>
                      <a:endParaRPr lang="de-DE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/>
                        <a:t>Inhaltsfelder, Inhaltliche Schwerpunkte</a:t>
                      </a:r>
                      <a:endParaRPr lang="de-DE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58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/>
                        <a:t>Satellitennavigation,</a:t>
                      </a:r>
                      <a:r>
                        <a:rPr lang="de-DE" sz="1300" baseline="0" dirty="0"/>
                        <a:t> </a:t>
                      </a:r>
                      <a:r>
                        <a:rPr lang="de-DE" sz="1300" dirty="0"/>
                        <a:t>Höhenstrahlung,</a:t>
                      </a:r>
                      <a:r>
                        <a:rPr lang="de-DE" sz="1300" baseline="0" dirty="0"/>
                        <a:t> </a:t>
                      </a:r>
                      <a:r>
                        <a:rPr lang="de-DE" sz="1300" dirty="0"/>
                        <a:t>Teilchenbeschleuniger,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/>
                        <a:t>Das heutige Weltbild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3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/>
                        <a:t>Auf der Spur des Elektrons,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/>
                        <a:t>Erzeugung, Verteilung und Bereitstellung elektrischer Energie,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/>
                        <a:t>Drahtlose Nachrichtenübermittlung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3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3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/>
                        <a:t>Von klassischen Vorstellungen zur Quantenphysik,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/>
                        <a:t>Röntgenstrahlung,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/>
                        <a:t>Die Welt kleinster Dimensionen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/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/>
                        <a:t>Atommodelle und Lichtspektren,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/>
                        <a:t>Physik in der Medizin,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/>
                        <a:t>(Erdgeschichtliche) Altersbestimmungen,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/>
                        <a:t>Energiegewinnung durch nukleare Prozesse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/>
                        <a:t>Forschung am CERN und DESY – Elementarteilchen und ihre fundamentalen Wechselwirkungen </a:t>
                      </a:r>
                      <a:endParaRPr lang="de-DE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/>
                        <a:t>Relativitätstheorie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3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3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3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/>
                        <a:t>Elektrik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300" dirty="0"/>
                        <a:t>Bewegung von Ladungsträgern in elektrischen und magnetischen Feldern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300" dirty="0" err="1"/>
                        <a:t>Em</a:t>
                      </a:r>
                      <a:r>
                        <a:rPr lang="de-DE" sz="1300" dirty="0"/>
                        <a:t> Induktion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300" dirty="0" err="1"/>
                        <a:t>Em</a:t>
                      </a:r>
                      <a:r>
                        <a:rPr lang="de-DE" sz="1300" dirty="0"/>
                        <a:t> Schwingungen und Wellen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3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/>
                        <a:t>Quantenphysik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3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3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3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/>
                        <a:t>Atom-, Kern- und Elementarteilchenphysik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300" dirty="0"/>
                        <a:t>Atomaufbau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300" dirty="0"/>
                        <a:t>Ionisierende Strahlung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300" dirty="0"/>
                        <a:t>Radioaktiver Zerfall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300" dirty="0"/>
                        <a:t>Kernspaltung und -fusion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300" dirty="0"/>
                        <a:t>Elementarteilchen und ihre Wechselwirkungen</a:t>
                      </a:r>
                      <a:endParaRPr lang="de-DE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692696"/>
            <a:ext cx="7772400" cy="1143000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br>
              <a:rPr lang="de-DE" sz="1600" dirty="0"/>
            </a:br>
            <a:r>
              <a:rPr lang="de-DE" dirty="0"/>
              <a:t>Was ist mit der Mathematik?</a:t>
            </a:r>
          </a:p>
        </p:txBody>
      </p:sp>
      <p:pic>
        <p:nvPicPr>
          <p:cNvPr id="14339" name="Picture 4" descr="einstein-albert-do-not-worry-9900884_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026892"/>
            <a:ext cx="3672408" cy="460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764704"/>
            <a:ext cx="7772400" cy="1143000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br>
              <a:rPr lang="de-DE" sz="1600" dirty="0"/>
            </a:br>
            <a:r>
              <a:rPr lang="de-DE" dirty="0" err="1"/>
              <a:t>PhysikerInnen</a:t>
            </a:r>
            <a:r>
              <a:rPr lang="de-DE" dirty="0"/>
              <a:t> sind Team-Player</a:t>
            </a:r>
          </a:p>
        </p:txBody>
      </p:sp>
      <p:pic>
        <p:nvPicPr>
          <p:cNvPr id="15363" name="Picture 4" descr="sleepingstud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564904"/>
            <a:ext cx="3384376" cy="253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467544" y="2492896"/>
            <a:ext cx="3816424" cy="2736304"/>
          </a:xfrm>
          <a:prstGeom prst="line">
            <a:avLst/>
          </a:prstGeom>
          <a:noFill/>
          <a:ln w="1905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V="1">
            <a:off x="467544" y="2420888"/>
            <a:ext cx="3744416" cy="2808312"/>
          </a:xfrm>
          <a:prstGeom prst="line">
            <a:avLst/>
          </a:prstGeom>
          <a:noFill/>
          <a:ln w="1905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6" name="Picture 4" descr="discussingstuden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492896"/>
            <a:ext cx="3672408" cy="275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32774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166246F190A704EB416CAE57850BBE2" ma:contentTypeVersion="12" ma:contentTypeDescription="Ein neues Dokument erstellen." ma:contentTypeScope="" ma:versionID="26d19eff115e13586a2e4d7e3e99ccaf">
  <xsd:schema xmlns:xsd="http://www.w3.org/2001/XMLSchema" xmlns:xs="http://www.w3.org/2001/XMLSchema" xmlns:p="http://schemas.microsoft.com/office/2006/metadata/properties" xmlns:ns2="20be0dab-c180-4696-98b9-ca8a9cca8ad4" xmlns:ns3="b298365d-937f-4d50-917b-12db5363dd8e" targetNamespace="http://schemas.microsoft.com/office/2006/metadata/properties" ma:root="true" ma:fieldsID="a547552374cf2fdc49faa00a6116732b" ns2:_="" ns3:_="">
    <xsd:import namespace="20be0dab-c180-4696-98b9-ca8a9cca8ad4"/>
    <xsd:import namespace="b298365d-937f-4d50-917b-12db5363dd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be0dab-c180-4696-98b9-ca8a9cca8a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98365d-937f-4d50-917b-12db5363dd8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8CA55B-9108-4CA2-B5D2-F9D14837D18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F9EC351-177E-4390-910D-CD6E651672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45FC55-DC5B-48D6-851D-B1D436D203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be0dab-c180-4696-98b9-ca8a9cca8ad4"/>
    <ds:schemaRef ds:uri="b298365d-937f-4d50-917b-12db5363dd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</Words>
  <Application>Microsoft Office PowerPoint</Application>
  <PresentationFormat>Bildschirmpräsentation (4:3)</PresentationFormat>
  <Paragraphs>76</Paragraphs>
  <Slides>10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Comic Sans MS</vt:lpstr>
      <vt:lpstr>Symbol</vt:lpstr>
      <vt:lpstr>Times New Roman</vt:lpstr>
      <vt:lpstr>Standarddesign</vt:lpstr>
      <vt:lpstr>PowerPoint-Präsentation</vt:lpstr>
      <vt:lpstr> Physik heißt „Welt verstehen wollen“ </vt:lpstr>
      <vt:lpstr> Physik heißt „Welt verstehen wollen“ </vt:lpstr>
      <vt:lpstr>Physik heißt „Welt verstehen wollen“</vt:lpstr>
      <vt:lpstr>... aber auch „quer denken“ und alles hinterfragen...</vt:lpstr>
      <vt:lpstr>... und nicht immer alles allzu ernst nehmen...</vt:lpstr>
      <vt:lpstr>PowerPoint-Präsentation</vt:lpstr>
      <vt:lpstr> Was ist mit der Mathematik?</vt:lpstr>
      <vt:lpstr> PhysikerInnen sind Team-Player</vt:lpstr>
      <vt:lpstr>Wenn ihr noch Fragen habt ...</vt:lpstr>
    </vt:vector>
  </TitlesOfParts>
  <Company>private 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Kirschbäume</dc:creator>
  <cp:lastModifiedBy>Jonas</cp:lastModifiedBy>
  <cp:revision>19</cp:revision>
  <dcterms:created xsi:type="dcterms:W3CDTF">2009-10-21T10:11:44Z</dcterms:created>
  <dcterms:modified xsi:type="dcterms:W3CDTF">2022-01-19T15:30:21Z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0x0101001166246F190A704EB416CAE57850BBE2</vt:lpwstr>
  </property>
</Properties>
</file>