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59" r:id="rId5"/>
    <p:sldId id="277" r:id="rId6"/>
    <p:sldId id="260" r:id="rId7"/>
    <p:sldId id="292" r:id="rId8"/>
    <p:sldId id="261" r:id="rId9"/>
    <p:sldId id="262" r:id="rId10"/>
    <p:sldId id="263" r:id="rId11"/>
    <p:sldId id="264" r:id="rId12"/>
    <p:sldId id="291" r:id="rId13"/>
    <p:sldId id="266" r:id="rId14"/>
    <p:sldId id="267" r:id="rId15"/>
    <p:sldId id="279" r:id="rId16"/>
    <p:sldId id="268" r:id="rId17"/>
    <p:sldId id="295" r:id="rId18"/>
    <p:sldId id="293" r:id="rId19"/>
    <p:sldId id="294" r:id="rId20"/>
    <p:sldId id="296" r:id="rId21"/>
    <p:sldId id="297" r:id="rId22"/>
    <p:sldId id="298" r:id="rId23"/>
    <p:sldId id="269" r:id="rId24"/>
    <p:sldId id="286" r:id="rId25"/>
    <p:sldId id="281" r:id="rId26"/>
    <p:sldId id="270" r:id="rId27"/>
    <p:sldId id="287" r:id="rId28"/>
    <p:sldId id="271" r:id="rId29"/>
    <p:sldId id="274" r:id="rId30"/>
    <p:sldId id="275" r:id="rId31"/>
    <p:sldId id="276" r:id="rId32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29169B4-34F1-4D93-8044-DE6891829F0D}" type="datetimeFigureOut">
              <a:rPr lang="de-DE" smtClean="0"/>
              <a:pPr/>
              <a:t>03.10.2021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3E58F38-9C1C-4E94-8DA4-2B4282F6090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00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DCC2951-2CC5-441C-9189-B347A046FE45}" type="datetimeFigureOut">
              <a:rPr lang="de-DE" smtClean="0"/>
              <a:pPr/>
              <a:t>03.10.2021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20D9A3F-7487-4197-A9CB-A4E9239E03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27.10.2016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BF448-6EC4-4B22-AA39-A9F81A361B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i="1" dirty="0" err="1"/>
              <a:t>Advanced</a:t>
            </a:r>
            <a:r>
              <a:rPr lang="de-DE" i="1" dirty="0"/>
              <a:t> Placement </a:t>
            </a:r>
            <a:r>
              <a:rPr lang="de-DE" dirty="0"/>
              <a:t>Prüfungen</a:t>
            </a:r>
            <a:br>
              <a:rPr lang="de-DE" dirty="0"/>
            </a:br>
            <a:r>
              <a:rPr lang="de-DE" dirty="0"/>
              <a:t>Informationsveranstaltung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3366FF"/>
                </a:solidFill>
              </a:rPr>
              <a:t>06. Oktober 2021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" y="476673"/>
            <a:ext cx="2844156" cy="9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310" y="692696"/>
            <a:ext cx="40717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http://www.hawr-digital.de/Bilder/Am-Staedtischen-Gymnasium-Kamen-bekommen-Ueberflieger-die-g9928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32690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17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Welche Vorteile bieten </a:t>
            </a:r>
            <a:r>
              <a:rPr lang="de-DE" b="1" i="1" dirty="0"/>
              <a:t>AP </a:t>
            </a:r>
            <a:r>
              <a:rPr lang="de-DE" b="1" dirty="0"/>
              <a:t>Prüfungen bei Bewerbungen?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Die erfolgreiche Teilnahme wird auf dem Zeugnis vermerkt.</a:t>
            </a:r>
          </a:p>
          <a:p>
            <a:r>
              <a:rPr lang="de-DE" dirty="0"/>
              <a:t>Die Schule vergibt zudem ein Zertifikat, aus dem die besondere Leistung hervorgeht, z. B. der Nachweis  </a:t>
            </a:r>
          </a:p>
          <a:p>
            <a:endParaRPr lang="de-DE" sz="1400" dirty="0"/>
          </a:p>
          <a:p>
            <a:pPr lvl="1">
              <a:lnSpc>
                <a:spcPct val="110000"/>
              </a:lnSpc>
            </a:pPr>
            <a:r>
              <a:rPr lang="de-DE" dirty="0"/>
              <a:t>eines überdurchschnittlichen Fachwissens,</a:t>
            </a:r>
          </a:p>
          <a:p>
            <a:pPr marL="274320" lvl="1" indent="0">
              <a:lnSpc>
                <a:spcPct val="110000"/>
              </a:lnSpc>
              <a:buNone/>
            </a:pPr>
            <a:endParaRPr lang="de-DE" sz="1900" dirty="0"/>
          </a:p>
          <a:p>
            <a:pPr lvl="1">
              <a:lnSpc>
                <a:spcPct val="110000"/>
              </a:lnSpc>
            </a:pPr>
            <a:r>
              <a:rPr lang="de-DE" dirty="0"/>
              <a:t>der Beherrschung der jeweiligen englischen Fachterminologie</a:t>
            </a:r>
          </a:p>
          <a:p>
            <a:pPr marL="274320" lvl="1" indent="0">
              <a:lnSpc>
                <a:spcPct val="110000"/>
              </a:lnSpc>
              <a:buNone/>
            </a:pPr>
            <a:endParaRPr lang="de-DE" sz="1900" dirty="0"/>
          </a:p>
          <a:p>
            <a:pPr lvl="1">
              <a:lnSpc>
                <a:spcPct val="110000"/>
              </a:lnSpc>
            </a:pPr>
            <a:r>
              <a:rPr lang="de-DE" dirty="0"/>
              <a:t>des besonderen Engagements außerhalb 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de-DE" dirty="0"/>
              <a:t>   des Regelunterrichts</a:t>
            </a:r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8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Das Angebot an unserer</a:t>
            </a:r>
            <a:br>
              <a:rPr lang="de-DE" dirty="0"/>
            </a:br>
            <a:r>
              <a:rPr lang="de-DE" dirty="0"/>
              <a:t>    Schule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Die folgenden Vorbereitungskurse für die jeweiligen </a:t>
            </a:r>
            <a:r>
              <a:rPr lang="de-DE" i="1" dirty="0"/>
              <a:t>AP </a:t>
            </a:r>
            <a:r>
              <a:rPr lang="de-DE" dirty="0"/>
              <a:t>Prüfungen können </a:t>
            </a:r>
            <a:r>
              <a:rPr lang="de-DE" dirty="0">
                <a:solidFill>
                  <a:srgbClr val="0000FF"/>
                </a:solidFill>
              </a:rPr>
              <a:t>2021/22 </a:t>
            </a:r>
            <a:r>
              <a:rPr lang="de-DE" dirty="0"/>
              <a:t>angeboten werden:</a:t>
            </a:r>
          </a:p>
          <a:p>
            <a:endParaRPr lang="de-DE" dirty="0"/>
          </a:p>
          <a:p>
            <a:pPr lvl="1"/>
            <a:r>
              <a:rPr lang="de-DE" i="1" dirty="0">
                <a:solidFill>
                  <a:schemeClr val="tx1"/>
                </a:solidFill>
              </a:rPr>
              <a:t>English Language </a:t>
            </a:r>
            <a:r>
              <a:rPr lang="de-DE" i="1" dirty="0" err="1">
                <a:solidFill>
                  <a:schemeClr val="tx1"/>
                </a:solidFill>
              </a:rPr>
              <a:t>and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Composition</a:t>
            </a:r>
            <a:endParaRPr lang="de-DE" i="1" dirty="0">
              <a:solidFill>
                <a:schemeClr val="tx1"/>
              </a:solidFill>
            </a:endParaRPr>
          </a:p>
          <a:p>
            <a:pPr lvl="1"/>
            <a:r>
              <a:rPr lang="de-DE" i="1" dirty="0">
                <a:solidFill>
                  <a:schemeClr val="tx1"/>
                </a:solidFill>
              </a:rPr>
              <a:t>Computer Science A </a:t>
            </a:r>
          </a:p>
          <a:p>
            <a:pPr lvl="1"/>
            <a:r>
              <a:rPr lang="de-DE" i="1" dirty="0">
                <a:solidFill>
                  <a:schemeClr val="tx1"/>
                </a:solidFill>
              </a:rPr>
              <a:t>German Language and Culture</a:t>
            </a:r>
          </a:p>
          <a:p>
            <a:pPr lvl="1"/>
            <a:r>
              <a:rPr lang="de-DE" i="1" dirty="0" err="1">
                <a:solidFill>
                  <a:schemeClr val="tx1"/>
                </a:solidFill>
              </a:rPr>
              <a:t>Calculus</a:t>
            </a:r>
            <a:r>
              <a:rPr lang="de-DE" i="1" dirty="0">
                <a:solidFill>
                  <a:schemeClr val="tx1"/>
                </a:solidFill>
              </a:rPr>
              <a:t> AB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GadSA</a:t>
            </a:r>
            <a:r>
              <a:rPr lang="de-DE" dirty="0">
                <a:solidFill>
                  <a:schemeClr val="tx1"/>
                </a:solidFill>
              </a:rPr>
              <a:t> Dortmund)</a:t>
            </a:r>
            <a:endParaRPr lang="de-DE" i="1" dirty="0">
              <a:solidFill>
                <a:schemeClr val="tx1"/>
              </a:solidFill>
            </a:endParaRPr>
          </a:p>
          <a:p>
            <a:pPr lvl="1"/>
            <a:r>
              <a:rPr lang="de-DE" i="1" dirty="0">
                <a:solidFill>
                  <a:schemeClr val="tx1"/>
                </a:solidFill>
              </a:rPr>
              <a:t>European </a:t>
            </a:r>
            <a:r>
              <a:rPr lang="de-DE" i="1" dirty="0" err="1">
                <a:solidFill>
                  <a:schemeClr val="tx1"/>
                </a:solidFill>
              </a:rPr>
              <a:t>History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GadSA</a:t>
            </a:r>
            <a:r>
              <a:rPr lang="de-DE" dirty="0">
                <a:solidFill>
                  <a:schemeClr val="tx1"/>
                </a:solidFill>
              </a:rPr>
              <a:t> Dortmund)</a:t>
            </a:r>
          </a:p>
          <a:p>
            <a:pPr lvl="1"/>
            <a:r>
              <a:rPr lang="de-DE" i="1" dirty="0">
                <a:solidFill>
                  <a:schemeClr val="tx1"/>
                </a:solidFill>
              </a:rPr>
              <a:t>Human </a:t>
            </a:r>
            <a:r>
              <a:rPr lang="de-DE" i="1" dirty="0" err="1">
                <a:solidFill>
                  <a:schemeClr val="tx1"/>
                </a:solidFill>
              </a:rPr>
              <a:t>Geography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GadSA</a:t>
            </a:r>
            <a:r>
              <a:rPr lang="de-DE" dirty="0">
                <a:solidFill>
                  <a:schemeClr val="tx1"/>
                </a:solidFill>
              </a:rPr>
              <a:t> Dortmund)</a:t>
            </a:r>
          </a:p>
          <a:p>
            <a:pPr marL="274320" lvl="1" indent="0">
              <a:buNone/>
            </a:pPr>
            <a:endParaRPr lang="de-DE" dirty="0"/>
          </a:p>
          <a:p>
            <a:r>
              <a:rPr lang="de-DE" dirty="0"/>
              <a:t>Weitere </a:t>
            </a:r>
            <a:r>
              <a:rPr lang="de-DE" i="1" dirty="0"/>
              <a:t>AP </a:t>
            </a:r>
            <a:r>
              <a:rPr lang="de-DE" dirty="0"/>
              <a:t>Prüfungen können nach individueller Vereinbarung auch </a:t>
            </a:r>
            <a:r>
              <a:rPr lang="de-DE" b="1" dirty="0"/>
              <a:t>ohne</a:t>
            </a:r>
            <a:r>
              <a:rPr lang="de-DE" dirty="0"/>
              <a:t> Vorbereitungskurs abgelegt werden.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1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Das Angebot an unserer</a:t>
            </a:r>
            <a:br>
              <a:rPr lang="de-DE" dirty="0"/>
            </a:br>
            <a:r>
              <a:rPr lang="de-DE" dirty="0"/>
              <a:t>    Schule 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de-DE" sz="3000" b="1" dirty="0"/>
              <a:t>Weitere Fächer</a:t>
            </a:r>
            <a:r>
              <a:rPr lang="de-DE" sz="3000" dirty="0"/>
              <a:t> </a:t>
            </a:r>
            <a:r>
              <a:rPr lang="de-DE" sz="3000" b="1" dirty="0"/>
              <a:t>ohne Vorbereitungskurs</a:t>
            </a:r>
          </a:p>
          <a:p>
            <a:pPr>
              <a:lnSpc>
                <a:spcPct val="90000"/>
              </a:lnSpc>
              <a:buNone/>
            </a:pPr>
            <a:r>
              <a:rPr lang="de-DE" sz="3000" b="1" dirty="0"/>
              <a:t>	</a:t>
            </a:r>
            <a:r>
              <a:rPr lang="de-DE" sz="3000" dirty="0"/>
              <a:t>(zum Beispiel) …</a:t>
            </a:r>
          </a:p>
          <a:p>
            <a:pPr>
              <a:lnSpc>
                <a:spcPct val="90000"/>
              </a:lnSpc>
              <a:buNone/>
            </a:pPr>
            <a:endParaRPr lang="de-DE" sz="2000" dirty="0"/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		</a:t>
            </a:r>
            <a:r>
              <a:rPr lang="de-DE" sz="2800" dirty="0">
                <a:solidFill>
                  <a:srgbClr val="FF0000"/>
                </a:solidFill>
              </a:rPr>
              <a:t>Chemistry</a:t>
            </a:r>
            <a:r>
              <a:rPr lang="de-DE" sz="2800" dirty="0"/>
              <a:t>			</a:t>
            </a:r>
            <a:r>
              <a:rPr lang="de-DE" sz="2800" dirty="0" err="1">
                <a:solidFill>
                  <a:srgbClr val="00B050"/>
                </a:solidFill>
              </a:rPr>
              <a:t>Psychology</a:t>
            </a:r>
            <a:endParaRPr lang="de-DE" sz="2800" dirty="0"/>
          </a:p>
          <a:p>
            <a:pPr>
              <a:lnSpc>
                <a:spcPct val="90000"/>
              </a:lnSpc>
              <a:buNone/>
            </a:pPr>
            <a:endParaRPr lang="de-DE" sz="3200" dirty="0"/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		</a:t>
            </a:r>
            <a:r>
              <a:rPr lang="de-DE" sz="2800" dirty="0" err="1">
                <a:solidFill>
                  <a:srgbClr val="00B0F0"/>
                </a:solidFill>
              </a:rPr>
              <a:t>Spanish</a:t>
            </a:r>
            <a:r>
              <a:rPr lang="de-DE" sz="2800" dirty="0">
                <a:solidFill>
                  <a:srgbClr val="00B0F0"/>
                </a:solidFill>
              </a:rPr>
              <a:t> / French / … Language </a:t>
            </a:r>
            <a:r>
              <a:rPr lang="de-DE" sz="2800" dirty="0" err="1">
                <a:solidFill>
                  <a:srgbClr val="00B0F0"/>
                </a:solidFill>
              </a:rPr>
              <a:t>and</a:t>
            </a:r>
            <a:r>
              <a:rPr lang="de-DE" sz="2800" dirty="0">
                <a:solidFill>
                  <a:srgbClr val="00B0F0"/>
                </a:solidFill>
              </a:rPr>
              <a:t> Culture</a:t>
            </a:r>
          </a:p>
          <a:p>
            <a:pPr>
              <a:lnSpc>
                <a:spcPct val="90000"/>
              </a:lnSpc>
              <a:buNone/>
            </a:pPr>
            <a:endParaRPr lang="de-DE" sz="3200" dirty="0"/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	</a:t>
            </a:r>
            <a:r>
              <a:rPr lang="de-DE" sz="2800" dirty="0" err="1">
                <a:solidFill>
                  <a:srgbClr val="FF0000"/>
                </a:solidFill>
              </a:rPr>
              <a:t>Latin</a:t>
            </a:r>
            <a:r>
              <a:rPr lang="de-DE" sz="2800" dirty="0"/>
              <a:t>			</a:t>
            </a:r>
            <a:r>
              <a:rPr lang="de-DE" sz="2800" dirty="0">
                <a:solidFill>
                  <a:srgbClr val="00B050"/>
                </a:solidFill>
              </a:rPr>
              <a:t>Music </a:t>
            </a:r>
            <a:r>
              <a:rPr lang="de-DE" sz="2800" dirty="0" err="1">
                <a:solidFill>
                  <a:srgbClr val="00B050"/>
                </a:solidFill>
              </a:rPr>
              <a:t>Theory</a:t>
            </a:r>
            <a:endParaRPr lang="de-DE" sz="28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de-DE" sz="3200" dirty="0"/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			</a:t>
            </a:r>
            <a:r>
              <a:rPr lang="de-DE" sz="2800" dirty="0">
                <a:solidFill>
                  <a:srgbClr val="FF0000"/>
                </a:solidFill>
              </a:rPr>
              <a:t>Studio Art</a:t>
            </a:r>
            <a:r>
              <a:rPr lang="de-DE" sz="2800" dirty="0"/>
              <a:t>		</a:t>
            </a:r>
            <a:r>
              <a:rPr lang="de-DE" sz="2800" dirty="0" err="1">
                <a:solidFill>
                  <a:srgbClr val="00B0F0"/>
                </a:solidFill>
              </a:rPr>
              <a:t>Statistics</a:t>
            </a:r>
            <a:endParaRPr lang="de-DE" sz="28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de-DE" sz="3200" dirty="0"/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		</a:t>
            </a:r>
            <a:r>
              <a:rPr lang="de-DE" sz="2800" dirty="0" err="1">
                <a:solidFill>
                  <a:srgbClr val="00B050"/>
                </a:solidFill>
              </a:rPr>
              <a:t>Comparative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 err="1">
                <a:solidFill>
                  <a:srgbClr val="00B050"/>
                </a:solidFill>
              </a:rPr>
              <a:t>Government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 err="1">
                <a:solidFill>
                  <a:srgbClr val="00B050"/>
                </a:solidFill>
              </a:rPr>
              <a:t>and</a:t>
            </a:r>
            <a:r>
              <a:rPr lang="de-DE" sz="2800" dirty="0">
                <a:solidFill>
                  <a:srgbClr val="00B050"/>
                </a:solidFill>
              </a:rPr>
              <a:t> Politics </a:t>
            </a:r>
          </a:p>
          <a:p>
            <a:endParaRPr lang="de-DE" dirty="0"/>
          </a:p>
        </p:txBody>
      </p:sp>
      <p:pic>
        <p:nvPicPr>
          <p:cNvPr id="6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3. Teilnahme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Zielgruppe</a:t>
            </a:r>
            <a:r>
              <a:rPr lang="de-DE" dirty="0"/>
              <a:t>: besonders leistungsfähige und motivierte </a:t>
            </a:r>
            <a:r>
              <a:rPr lang="de-DE" dirty="0" err="1"/>
              <a:t>SchülerInnen</a:t>
            </a:r>
            <a:r>
              <a:rPr lang="de-DE" dirty="0"/>
              <a:t> der Oberstufe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Organisation der Anmeldung: 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schriftliche Anmeldung bis zum </a:t>
            </a:r>
            <a:r>
              <a:rPr lang="de-DE" dirty="0">
                <a:solidFill>
                  <a:srgbClr val="0000FF"/>
                </a:solidFill>
              </a:rPr>
              <a:t>29. Oktober 2021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   (Unterschrift der Erziehungsberechtigten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    erforderlich)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Anmeldeformulare können bei Herrn Kunze im Oberstufenbüro abgeholt und abgegeben werden.</a:t>
            </a:r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4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4. Vorbereitungssitzungen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Vorbereitungssitzungen: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Die Terminierung der Kurse erfolgt nach Absprache mit den Teilnehmern.</a:t>
            </a:r>
          </a:p>
          <a:p>
            <a:r>
              <a:rPr lang="de-DE" dirty="0"/>
              <a:t>Die Vorbereitungskurse beginnen ab November/ Dezember</a:t>
            </a:r>
          </a:p>
          <a:p>
            <a:r>
              <a:rPr lang="de-DE" dirty="0"/>
              <a:t>Eine schriftliche  Anmeldung verpflichtet zur kontinuierlichen Teilnahme </a:t>
            </a:r>
            <a:r>
              <a:rPr lang="de-DE" i="1" dirty="0"/>
              <a:t>und</a:t>
            </a:r>
            <a:r>
              <a:rPr lang="de-DE" dirty="0"/>
              <a:t> aktiven Mitarbeit.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5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4. Vorbereitungssitzungen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Vorbereitungssitzungen:</a:t>
            </a:r>
          </a:p>
          <a:p>
            <a:pPr lvl="0">
              <a:buClr>
                <a:srgbClr val="727CA3"/>
              </a:buClr>
            </a:pPr>
            <a:r>
              <a:rPr lang="de-DE" sz="2400" dirty="0">
                <a:solidFill>
                  <a:prstClr val="black"/>
                </a:solidFill>
              </a:rPr>
              <a:t>Die fachlichen Voraussetzungen werden in der Regel im jeweiligen Fachunterricht geschaffen.</a:t>
            </a:r>
            <a:endParaRPr lang="de-DE" sz="2400" dirty="0"/>
          </a:p>
          <a:p>
            <a:r>
              <a:rPr lang="de-DE" sz="2400" dirty="0" err="1"/>
              <a:t>TeilnehmerInnen</a:t>
            </a:r>
            <a:r>
              <a:rPr lang="de-DE" sz="2400" dirty="0"/>
              <a:t> werden vor allem mit den Aufgabenformaten und der zielsprachigen Fachterminologie vertraut gemacht.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Prüfungsgebühren:</a:t>
            </a:r>
          </a:p>
          <a:p>
            <a:pPr marL="0" indent="0">
              <a:buNone/>
            </a:pPr>
            <a:endParaRPr lang="de-DE" sz="2400" b="1" dirty="0"/>
          </a:p>
          <a:p>
            <a:r>
              <a:rPr lang="de-DE" sz="2400" dirty="0"/>
              <a:t>Nach erfolgter Anmeldung im </a:t>
            </a:r>
            <a:r>
              <a:rPr lang="de-DE" sz="2400" dirty="0">
                <a:solidFill>
                  <a:srgbClr val="3366FF"/>
                </a:solidFill>
              </a:rPr>
              <a:t>November 2021 </a:t>
            </a:r>
            <a:r>
              <a:rPr lang="de-DE" sz="2400" dirty="0"/>
              <a:t>werden vom </a:t>
            </a:r>
            <a:r>
              <a:rPr lang="de-DE" sz="2400" i="1" dirty="0"/>
              <a:t>College Board</a:t>
            </a:r>
            <a:r>
              <a:rPr lang="de-DE" sz="2400" dirty="0"/>
              <a:t> pro abgelegter Prüfung ca. 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115 € </a:t>
            </a:r>
            <a:r>
              <a:rPr lang="de-DE" sz="2400" dirty="0"/>
              <a:t>berechnet. </a:t>
            </a:r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8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800" b="1" dirty="0"/>
              <a:t>erste</a:t>
            </a:r>
          </a:p>
          <a:p>
            <a:pPr marL="0" indent="0" algn="ctr">
              <a:buNone/>
            </a:pPr>
            <a:r>
              <a:rPr lang="de-DE" sz="2800" b="1" dirty="0"/>
              <a:t>Fragen </a:t>
            </a:r>
          </a:p>
          <a:p>
            <a:pPr marL="0" indent="0" algn="ctr">
              <a:buNone/>
            </a:pPr>
            <a:r>
              <a:rPr lang="de-DE" sz="2800" b="1" dirty="0"/>
              <a:t>zur Organisation,</a:t>
            </a:r>
          </a:p>
          <a:p>
            <a:pPr marL="0" indent="0" algn="ctr">
              <a:buNone/>
            </a:pPr>
            <a:r>
              <a:rPr lang="de-DE" sz="2800" b="1" dirty="0"/>
              <a:t>zum Kursangebot,</a:t>
            </a:r>
          </a:p>
          <a:p>
            <a:pPr marL="0" indent="0" algn="ctr">
              <a:buNone/>
            </a:pPr>
            <a:r>
              <a:rPr lang="de-DE" sz="2800" b="1" dirty="0"/>
              <a:t>zu den Vorbereitungssitzungen,</a:t>
            </a:r>
          </a:p>
          <a:p>
            <a:pPr marL="0" indent="0" algn="ctr">
              <a:buNone/>
            </a:pPr>
            <a:r>
              <a:rPr lang="de-DE" sz="2800" b="1" dirty="0"/>
              <a:t>zu den Prüfungsgebühren</a:t>
            </a:r>
          </a:p>
          <a:p>
            <a:pPr marL="0" indent="0" algn="ctr">
              <a:buNone/>
            </a:pPr>
            <a:r>
              <a:rPr lang="de-DE" sz="5400" b="1" dirty="0"/>
              <a:t>???</a:t>
            </a:r>
          </a:p>
          <a:p>
            <a:pPr marL="0" indent="0" algn="ctr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49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i="1" dirty="0"/>
              <a:t>English Language </a:t>
            </a:r>
            <a:r>
              <a:rPr lang="de-DE" b="1" i="1" dirty="0" err="1"/>
              <a:t>and</a:t>
            </a:r>
            <a:r>
              <a:rPr lang="de-DE" b="1" i="1" dirty="0"/>
              <a:t> </a:t>
            </a:r>
            <a:r>
              <a:rPr lang="de-DE" b="1" i="1" dirty="0" err="1"/>
              <a:t>Composition</a:t>
            </a:r>
            <a:r>
              <a:rPr lang="de-DE" b="1" i="1" dirty="0"/>
              <a:t> </a:t>
            </a:r>
          </a:p>
          <a:p>
            <a:r>
              <a:rPr lang="de-DE" b="1" dirty="0"/>
              <a:t>Zielgruppe </a:t>
            </a:r>
            <a:r>
              <a:rPr lang="de-DE" dirty="0"/>
              <a:t>: besonders leistungsstarke und motivierte </a:t>
            </a:r>
            <a:r>
              <a:rPr lang="de-DE" dirty="0" err="1"/>
              <a:t>SchülerInnen</a:t>
            </a:r>
            <a:r>
              <a:rPr lang="de-DE" dirty="0"/>
              <a:t>  der Q1 und Q2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Inhalte: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Detaillierte Analyse von Texten, Entwicklung der Lesefähigkeit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Entwicklung der Schreibfähigkeit : Verfassen von Fachaufsätzen (</a:t>
            </a:r>
            <a:r>
              <a:rPr lang="de-DE" sz="2400" i="1" dirty="0"/>
              <a:t>Essays</a:t>
            </a:r>
            <a:r>
              <a:rPr lang="de-DE" sz="2400" dirty="0"/>
              <a:t>)</a:t>
            </a:r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i="1" dirty="0"/>
              <a:t>English Language </a:t>
            </a:r>
            <a:r>
              <a:rPr lang="de-DE" b="1" i="1" dirty="0" err="1"/>
              <a:t>and</a:t>
            </a:r>
            <a:r>
              <a:rPr lang="de-DE" b="1" i="1" dirty="0"/>
              <a:t> </a:t>
            </a:r>
            <a:r>
              <a:rPr lang="de-DE" b="1" i="1" dirty="0" err="1"/>
              <a:t>Composition</a:t>
            </a:r>
            <a:r>
              <a:rPr lang="de-DE" b="1" i="1" dirty="0"/>
              <a:t> </a:t>
            </a:r>
          </a:p>
          <a:p>
            <a:pPr lvl="0"/>
            <a:r>
              <a:rPr lang="de-DE" dirty="0"/>
              <a:t>I. Prüfungsteil: </a:t>
            </a:r>
            <a:r>
              <a:rPr lang="de-DE" i="1" dirty="0"/>
              <a:t>Multiple Choice</a:t>
            </a:r>
            <a:endParaRPr lang="de-DE" dirty="0"/>
          </a:p>
          <a:p>
            <a:pPr lvl="0">
              <a:buNone/>
            </a:pPr>
            <a:r>
              <a:rPr lang="de-DE" dirty="0"/>
              <a:t>	</a:t>
            </a:r>
            <a:r>
              <a:rPr lang="de-DE" sz="2000" dirty="0"/>
              <a:t>55 Fragen - 60 Minuten - 45 % des Gesamtergebnisses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16373" t="20589" r="16650" b="42018"/>
          <a:stretch>
            <a:fillRect/>
          </a:stretch>
        </p:blipFill>
        <p:spPr bwMode="auto">
          <a:xfrm>
            <a:off x="467544" y="2708920"/>
            <a:ext cx="81369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i="1" dirty="0"/>
              <a:t>English Language </a:t>
            </a:r>
            <a:r>
              <a:rPr lang="de-DE" b="1" i="1" dirty="0" err="1"/>
              <a:t>and</a:t>
            </a:r>
            <a:r>
              <a:rPr lang="de-DE" b="1" i="1" dirty="0"/>
              <a:t> </a:t>
            </a:r>
            <a:r>
              <a:rPr lang="de-DE" b="1" i="1" dirty="0" err="1"/>
              <a:t>Composition</a:t>
            </a:r>
            <a:r>
              <a:rPr lang="de-DE" b="1" i="1" dirty="0"/>
              <a:t> </a:t>
            </a:r>
            <a:r>
              <a:rPr lang="de-DE" b="1" dirty="0"/>
              <a:t> </a:t>
            </a:r>
            <a:endParaRPr lang="de-DE" dirty="0"/>
          </a:p>
          <a:p>
            <a:pPr lvl="0"/>
            <a:r>
              <a:rPr lang="de-DE" dirty="0"/>
              <a:t>II. Prüfungsteil: </a:t>
            </a:r>
            <a:r>
              <a:rPr lang="de-DE" i="1" dirty="0"/>
              <a:t>Free Response</a:t>
            </a:r>
            <a:endParaRPr lang="de-DE" dirty="0"/>
          </a:p>
          <a:p>
            <a:pPr lvl="0">
              <a:buNone/>
            </a:pPr>
            <a:r>
              <a:rPr lang="de-DE" sz="2000" dirty="0"/>
              <a:t>	3 Fragen - 135 Minuten</a:t>
            </a:r>
            <a:r>
              <a:rPr lang="de-DE" dirty="0"/>
              <a:t> </a:t>
            </a:r>
            <a:r>
              <a:rPr lang="de-DE" sz="2000" dirty="0"/>
              <a:t>- 55 % des Gesamtergebnisses</a:t>
            </a:r>
            <a:endParaRPr lang="de-DE" dirty="0"/>
          </a:p>
          <a:p>
            <a:pPr lvl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17686" t="26765" r="15536" b="31177"/>
          <a:stretch>
            <a:fillRect/>
          </a:stretch>
        </p:blipFill>
        <p:spPr bwMode="auto">
          <a:xfrm>
            <a:off x="611560" y="2708920"/>
            <a:ext cx="78488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geplante Tagesordnung		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446088" algn="l"/>
                <a:tab pos="1165225" algn="l"/>
              </a:tabLst>
            </a:pPr>
            <a:endParaRPr lang="de-DE" altLang="de-DE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1.  allgemeine Informationen zum  </a:t>
            </a:r>
            <a:r>
              <a:rPr lang="de-DE" altLang="de-DE" i="1" dirty="0"/>
              <a:t>AP</a:t>
            </a:r>
            <a:r>
              <a:rPr lang="de-DE" altLang="de-DE" dirty="0"/>
              <a:t> Programm 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2.	 das </a:t>
            </a:r>
            <a:r>
              <a:rPr lang="de-DE" altLang="de-DE" i="1" dirty="0"/>
              <a:t>AP </a:t>
            </a:r>
            <a:r>
              <a:rPr lang="de-DE" altLang="de-DE" dirty="0"/>
              <a:t>Programm am Gymnasium Kamen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3.	 Teilnahme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4.	 Vorbereitungssitzungen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5.  fachspezifische Informationen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6.  Zeit- und Terminplan </a:t>
            </a:r>
            <a:r>
              <a:rPr lang="de-DE" altLang="de-DE" dirty="0">
                <a:solidFill>
                  <a:srgbClr val="3366FF"/>
                </a:solidFill>
              </a:rPr>
              <a:t>2022</a:t>
            </a:r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endParaRPr lang="de-DE" altLang="de-DE" sz="1000" dirty="0"/>
          </a:p>
          <a:p>
            <a:pPr marL="0" indent="0">
              <a:lnSpc>
                <a:spcPct val="80000"/>
              </a:lnSpc>
              <a:tabLst>
                <a:tab pos="446088" algn="l"/>
                <a:tab pos="1165225" algn="l"/>
              </a:tabLst>
            </a:pPr>
            <a:r>
              <a:rPr lang="de-DE" altLang="de-DE" dirty="0"/>
              <a:t>7. Erfahrungsberichte und Fragen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3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i="1" dirty="0"/>
              <a:t>Computer Science A</a:t>
            </a:r>
          </a:p>
          <a:p>
            <a:pPr marL="0" indent="0">
              <a:buNone/>
            </a:pPr>
            <a:endParaRPr lang="de-DE" sz="1600" b="1" i="1" dirty="0"/>
          </a:p>
          <a:p>
            <a:r>
              <a:rPr lang="de-DE" altLang="de-DE" b="1" dirty="0"/>
              <a:t>Zielgruppe: </a:t>
            </a:r>
            <a:r>
              <a:rPr lang="de-DE" altLang="de-DE" dirty="0" err="1"/>
              <a:t>SchülerInnen</a:t>
            </a:r>
            <a:r>
              <a:rPr lang="de-DE" altLang="de-DE" dirty="0"/>
              <a:t> der </a:t>
            </a:r>
            <a:r>
              <a:rPr lang="de-DE" altLang="de-DE" b="1" dirty="0"/>
              <a:t>Q1 und Q2</a:t>
            </a:r>
          </a:p>
          <a:p>
            <a:pPr lvl="1"/>
            <a:r>
              <a:rPr lang="de-DE" dirty="0"/>
              <a:t>jeder der Spaß daran hat zu Programmieren. </a:t>
            </a:r>
          </a:p>
          <a:p>
            <a:pPr lvl="1"/>
            <a:r>
              <a:rPr lang="de-DE" dirty="0"/>
              <a:t>besondere, tiefergehende englische Sprachkenntnisse sind nicht nötig.</a:t>
            </a:r>
          </a:p>
          <a:p>
            <a:endParaRPr lang="de-DE" altLang="de-DE" sz="1500" b="1" dirty="0"/>
          </a:p>
          <a:p>
            <a:pPr lvl="0"/>
            <a:r>
              <a:rPr lang="de-DE" altLang="de-DE" b="1" dirty="0"/>
              <a:t>Inhalte:</a:t>
            </a:r>
            <a:r>
              <a:rPr lang="de-DE" altLang="de-DE" dirty="0"/>
              <a:t>	- </a:t>
            </a:r>
            <a:r>
              <a:rPr lang="en-US" dirty="0"/>
              <a:t>Classes, Inheritance and 				  	  Polymorphism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dirty="0"/>
              <a:t>			- Arrays, Array Lists, Two 				  	  Dimensional Arrays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dirty="0"/>
              <a:t>			- Recursion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dirty="0"/>
              <a:t>			- Algorithms (Sorting, Searching)</a:t>
            </a: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i="1" dirty="0"/>
              <a:t>Computer Science A</a:t>
            </a:r>
          </a:p>
          <a:p>
            <a:pPr marL="0" indent="0">
              <a:buNone/>
            </a:pPr>
            <a:endParaRPr lang="de-DE" b="1" i="1" dirty="0"/>
          </a:p>
          <a:p>
            <a:pPr lvl="0"/>
            <a:r>
              <a:rPr lang="de-DE" altLang="de-DE" b="1" dirty="0" err="1"/>
              <a:t>Example</a:t>
            </a:r>
            <a:r>
              <a:rPr lang="de-DE" altLang="de-DE" b="1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Here are the private instance variables for a Frog object: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public class Frog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{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private String </a:t>
            </a:r>
            <a:r>
              <a:rPr lang="en-US" i="1" dirty="0" err="1"/>
              <a:t>mySpecies</a:t>
            </a:r>
            <a:r>
              <a:rPr lang="en-US" i="1" dirty="0"/>
              <a:t>;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private </a:t>
            </a:r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myAge</a:t>
            </a:r>
            <a:r>
              <a:rPr lang="en-US" i="1" dirty="0"/>
              <a:t>;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private double </a:t>
            </a:r>
            <a:r>
              <a:rPr lang="en-US" i="1" dirty="0" err="1"/>
              <a:t>myWeight</a:t>
            </a:r>
            <a:r>
              <a:rPr lang="en-US" i="1" dirty="0"/>
              <a:t>;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private Position </a:t>
            </a:r>
            <a:r>
              <a:rPr lang="en-US" i="1" dirty="0" err="1"/>
              <a:t>myPosition</a:t>
            </a:r>
            <a:r>
              <a:rPr lang="en-US" i="1" dirty="0"/>
              <a:t>;</a:t>
            </a:r>
            <a:endParaRPr lang="de-DE" dirty="0"/>
          </a:p>
          <a:p>
            <a:pPr>
              <a:buFont typeface="Wingdings" pitchFamily="2" charset="2"/>
              <a:buNone/>
            </a:pPr>
            <a:r>
              <a:rPr lang="en-US" i="1" dirty="0"/>
              <a:t>	private </a:t>
            </a:r>
            <a:r>
              <a:rPr lang="en-US" i="1" dirty="0" err="1"/>
              <a:t>boolean</a:t>
            </a:r>
            <a:r>
              <a:rPr lang="en-US" i="1" dirty="0"/>
              <a:t> </a:t>
            </a:r>
            <a:r>
              <a:rPr lang="en-US" i="1" dirty="0" err="1"/>
              <a:t>amAlive</a:t>
            </a:r>
            <a:r>
              <a:rPr lang="en-US" i="1" dirty="0"/>
              <a:t>;</a:t>
            </a:r>
            <a:endParaRPr lang="de-DE" dirty="0"/>
          </a:p>
          <a:p>
            <a:endParaRPr lang="de-DE" dirty="0"/>
          </a:p>
        </p:txBody>
      </p:sp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i="1" dirty="0"/>
              <a:t>Computer Science A</a:t>
            </a:r>
          </a:p>
          <a:p>
            <a:pPr marL="0" indent="0">
              <a:buNone/>
            </a:pPr>
            <a:endParaRPr lang="de-DE" b="1" i="1" dirty="0"/>
          </a:p>
          <a:p>
            <a:pPr lvl="0"/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	Which of the following methods in the Frog class is the best candidate for being a static method?</a:t>
            </a:r>
          </a:p>
          <a:p>
            <a:pPr>
              <a:buNone/>
            </a:pPr>
            <a:r>
              <a:rPr lang="en-US" dirty="0"/>
              <a:t>	(A) swim //frog swims to new position in the pond</a:t>
            </a:r>
          </a:p>
          <a:p>
            <a:pPr>
              <a:buNone/>
            </a:pPr>
            <a:r>
              <a:rPr lang="en-US" dirty="0"/>
              <a:t>	(B) </a:t>
            </a:r>
            <a:r>
              <a:rPr lang="en-US" dirty="0" err="1"/>
              <a:t>getPondTemperature</a:t>
            </a:r>
            <a:r>
              <a:rPr lang="en-US" dirty="0"/>
              <a:t> //returns temperature of pond</a:t>
            </a:r>
          </a:p>
          <a:p>
            <a:pPr>
              <a:buNone/>
            </a:pPr>
            <a:r>
              <a:rPr lang="en-US" dirty="0"/>
              <a:t>	(C) eat //frog eats and gains weight</a:t>
            </a:r>
          </a:p>
          <a:p>
            <a:pPr>
              <a:buNone/>
            </a:pPr>
            <a:r>
              <a:rPr lang="en-US" dirty="0"/>
              <a:t>	(D) </a:t>
            </a:r>
            <a:r>
              <a:rPr lang="en-US" dirty="0" err="1"/>
              <a:t>getWeight</a:t>
            </a:r>
            <a:r>
              <a:rPr lang="en-US" dirty="0"/>
              <a:t> //returns weight of frog</a:t>
            </a:r>
          </a:p>
          <a:p>
            <a:pPr>
              <a:buNone/>
            </a:pPr>
            <a:r>
              <a:rPr lang="en-US" dirty="0"/>
              <a:t>	(E) die //on frog´s age and pond temperature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i="1" dirty="0" err="1"/>
              <a:t>Calculus</a:t>
            </a:r>
            <a:r>
              <a:rPr lang="de-DE" b="1" i="1" dirty="0"/>
              <a:t> AB</a:t>
            </a:r>
          </a:p>
          <a:p>
            <a:r>
              <a:rPr lang="de-DE" b="1" dirty="0"/>
              <a:t>Zielgruppe </a:t>
            </a:r>
            <a:r>
              <a:rPr lang="de-DE" dirty="0"/>
              <a:t>: besonders leistungsstarke und motivierte </a:t>
            </a:r>
            <a:r>
              <a:rPr lang="de-DE" dirty="0" err="1"/>
              <a:t>SchülerInnen</a:t>
            </a:r>
            <a:r>
              <a:rPr lang="de-DE" dirty="0"/>
              <a:t>  (Q1 und Q2, nicht notwendigerweise LK-</a:t>
            </a:r>
            <a:r>
              <a:rPr lang="de-DE" dirty="0" err="1"/>
              <a:t>SchülerInnen</a:t>
            </a:r>
            <a:r>
              <a:rPr lang="de-DE" dirty="0"/>
              <a:t>)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Inhalte: </a:t>
            </a:r>
            <a:r>
              <a:rPr lang="de-DE" dirty="0"/>
              <a:t>Differential- und Integralrechnung</a:t>
            </a:r>
          </a:p>
          <a:p>
            <a:pPr lvl="1">
              <a:buFont typeface="Wingdings" charset="0"/>
              <a:buChar char="à"/>
            </a:pPr>
            <a:r>
              <a:rPr lang="de-DE" dirty="0">
                <a:sym typeface="Wingdings"/>
              </a:rPr>
              <a:t>deutliche  Vertiefung der bekannten Grundlagen</a:t>
            </a:r>
          </a:p>
          <a:p>
            <a:pPr lvl="1">
              <a:buFont typeface="Wingdings" charset="0"/>
              <a:buChar char="à"/>
            </a:pPr>
            <a:r>
              <a:rPr lang="de-DE" dirty="0">
                <a:sym typeface="Wingdings"/>
              </a:rPr>
              <a:t>Kennenlernen anderer international gebräuchlicher Schreibweisen: </a:t>
            </a:r>
          </a:p>
          <a:p>
            <a:pPr lvl="1">
              <a:buFont typeface="Wingdings" charset="0"/>
              <a:buChar char="à"/>
            </a:pPr>
            <a:r>
              <a:rPr lang="de-DE" dirty="0" err="1">
                <a:sym typeface="Wingdings"/>
              </a:rPr>
              <a:t>KennenLERNEN</a:t>
            </a:r>
            <a:r>
              <a:rPr lang="de-DE" dirty="0">
                <a:sym typeface="Wingdings"/>
              </a:rPr>
              <a:t> vieler weiterer Ableitungsfunktionen/ Stammfunktionen</a:t>
            </a:r>
          </a:p>
          <a:p>
            <a:pPr lvl="1">
              <a:buFont typeface="Wingdings" charset="0"/>
              <a:buChar char="à"/>
            </a:pPr>
            <a:r>
              <a:rPr lang="de-DE" dirty="0" err="1">
                <a:sym typeface="Wingdings"/>
              </a:rPr>
              <a:t>ErLERNEN</a:t>
            </a:r>
            <a:r>
              <a:rPr lang="de-DE" dirty="0">
                <a:sym typeface="Wingdings"/>
              </a:rPr>
              <a:t> und Anwenden von (Umformungs-) „Tricks“ um bekanntes Wissen zu nutzen</a:t>
            </a:r>
          </a:p>
          <a:p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96850"/>
              </p:ext>
            </p:extLst>
          </p:nvPr>
        </p:nvGraphicFramePr>
        <p:xfrm>
          <a:off x="3059832" y="4365104"/>
          <a:ext cx="113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Formel" r:id="rId3" imgW="1115280" imgH="383760" progId="">
                  <p:embed/>
                </p:oleObj>
              </mc:Choice>
              <mc:Fallback>
                <p:oleObj name="Formel" r:id="rId3" imgW="1115280" imgH="383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365104"/>
                        <a:ext cx="1130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0688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i="1" dirty="0" err="1"/>
              <a:t>Calculus</a:t>
            </a:r>
            <a:r>
              <a:rPr lang="de-DE" b="1" i="1" dirty="0"/>
              <a:t> AB</a:t>
            </a:r>
          </a:p>
          <a:p>
            <a:pPr>
              <a:lnSpc>
                <a:spcPct val="120000"/>
              </a:lnSpc>
            </a:pPr>
            <a:r>
              <a:rPr lang="de-DE" sz="2800" b="1" dirty="0"/>
              <a:t>Inhalte</a:t>
            </a:r>
            <a:r>
              <a:rPr lang="de-DE" b="1" dirty="0"/>
              <a:t>: </a:t>
            </a:r>
            <a:r>
              <a:rPr lang="de-DE" sz="2700" dirty="0"/>
              <a:t>Differential- und Integralrechnung (Fortsetzung)</a:t>
            </a:r>
          </a:p>
          <a:p>
            <a:pPr lvl="1">
              <a:lnSpc>
                <a:spcPct val="120000"/>
              </a:lnSpc>
              <a:buFont typeface="Wingdings" charset="0"/>
              <a:buChar char="à"/>
            </a:pPr>
            <a:r>
              <a:rPr lang="de-DE" sz="2700" dirty="0">
                <a:sym typeface="Wingdings"/>
              </a:rPr>
              <a:t>vielfältige Weiterführung der bekannten Konzepte: 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de-DE" sz="2700" b="1" i="1" dirty="0" err="1">
                <a:sym typeface="Wingdings"/>
              </a:rPr>
              <a:t>implicit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b="1" i="1" dirty="0" err="1">
                <a:sym typeface="Wingdings"/>
              </a:rPr>
              <a:t>differentiation</a:t>
            </a:r>
            <a:r>
              <a:rPr lang="de-DE" sz="2700" b="1" dirty="0">
                <a:sym typeface="Wingdings"/>
              </a:rPr>
              <a:t> </a:t>
            </a:r>
            <a:r>
              <a:rPr lang="de-DE" sz="2700" dirty="0">
                <a:sym typeface="Wingdings"/>
              </a:rPr>
              <a:t>– wie bestimme ich die Ableitung an einer Stelle einer Funktion, deren Ableitungsfunktion ich bislang gar nicht bestimmen kann, etwa bei    </a:t>
            </a:r>
            <a:r>
              <a:rPr lang="de-DE" sz="3600" dirty="0">
                <a:sym typeface="Wingdings"/>
              </a:rPr>
              <a:t>                   </a:t>
            </a:r>
            <a:r>
              <a:rPr lang="de-DE" sz="2700" dirty="0">
                <a:sym typeface="Wingdings"/>
              </a:rPr>
              <a:t>  ?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de-DE" sz="2700" b="1" i="1" dirty="0" err="1">
                <a:sym typeface="Wingdings"/>
              </a:rPr>
              <a:t>related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b="1" i="1" dirty="0" err="1">
                <a:sym typeface="Wingdings"/>
              </a:rPr>
              <a:t>rates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dirty="0">
                <a:sym typeface="Wingdings"/>
              </a:rPr>
              <a:t>–  Nutzen von Abhängigkeiten zum Problemlösen 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de-DE" sz="2700" b="1" i="1" dirty="0" err="1">
                <a:sym typeface="Wingdings"/>
              </a:rPr>
              <a:t>solids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b="1" i="1" dirty="0" err="1">
                <a:sym typeface="Wingdings"/>
              </a:rPr>
              <a:t>of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b="1" i="1" dirty="0" err="1">
                <a:sym typeface="Wingdings"/>
              </a:rPr>
              <a:t>revolution</a:t>
            </a:r>
            <a:r>
              <a:rPr lang="de-DE" sz="2700" b="1" i="1" dirty="0">
                <a:sym typeface="Wingdings"/>
              </a:rPr>
              <a:t> </a:t>
            </a:r>
            <a:r>
              <a:rPr lang="de-DE" sz="2700" dirty="0">
                <a:sym typeface="Wingdings"/>
              </a:rPr>
              <a:t>– Wie bestimme ich mit den Mitteln der Integralrechnung Volumina von „runden“ Körpern (mit Loch) </a:t>
            </a:r>
          </a:p>
          <a:p>
            <a:pPr marL="274320" lvl="1" indent="0">
              <a:buNone/>
            </a:pPr>
            <a:endParaRPr lang="de-DE" sz="2700" dirty="0">
              <a:sym typeface="Wingdings"/>
            </a:endParaRPr>
          </a:p>
          <a:p>
            <a:r>
              <a:rPr lang="de-DE" sz="3100" b="1" dirty="0">
                <a:sym typeface="Wingdings"/>
              </a:rPr>
              <a:t>Prüfungsaufbau:</a:t>
            </a:r>
            <a:r>
              <a:rPr lang="de-DE" dirty="0">
                <a:sym typeface="Wingdings"/>
              </a:rPr>
              <a:t> 2 Prüfungsteile (</a:t>
            </a:r>
            <a:r>
              <a:rPr lang="en-GB" i="1" dirty="0"/>
              <a:t>Multiple Choice/ Free Response</a:t>
            </a:r>
            <a:r>
              <a:rPr lang="en-GB" dirty="0"/>
              <a:t>), </a:t>
            </a:r>
            <a:r>
              <a:rPr lang="en-GB" dirty="0" err="1"/>
              <a:t>mit</a:t>
            </a:r>
            <a:r>
              <a:rPr lang="en-GB" dirty="0"/>
              <a:t>/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Taschenrechner</a:t>
            </a:r>
            <a:r>
              <a:rPr lang="en-GB" dirty="0"/>
              <a:t>; </a:t>
            </a:r>
            <a:r>
              <a:rPr lang="en-GB" dirty="0" err="1"/>
              <a:t>Dauer</a:t>
            </a:r>
            <a:r>
              <a:rPr lang="en-GB" dirty="0"/>
              <a:t>: 3 </a:t>
            </a:r>
            <a:r>
              <a:rPr lang="en-GB" dirty="0" err="1"/>
              <a:t>Stunden</a:t>
            </a:r>
            <a:r>
              <a:rPr lang="en-GB" dirty="0"/>
              <a:t> und 15 </a:t>
            </a:r>
            <a:r>
              <a:rPr lang="en-GB" dirty="0" err="1"/>
              <a:t>Minuten</a:t>
            </a:r>
            <a:endParaRPr lang="de-DE" dirty="0"/>
          </a:p>
          <a:p>
            <a:r>
              <a:rPr lang="de-DE" b="1" dirty="0"/>
              <a:t>Vorbereitungskurs:</a:t>
            </a:r>
            <a:r>
              <a:rPr lang="de-DE" dirty="0"/>
              <a:t> je nach Bedarf 6-10 Doppelstunden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606489"/>
              </p:ext>
            </p:extLst>
          </p:nvPr>
        </p:nvGraphicFramePr>
        <p:xfrm>
          <a:off x="4644008" y="3068960"/>
          <a:ext cx="206928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1142640" imgH="228240" progId="">
                  <p:embed/>
                </p:oleObj>
              </mc:Choice>
              <mc:Fallback>
                <p:oleObj name="Equation" r:id="rId3" imgW="1142640" imgH="2282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68960"/>
                        <a:ext cx="206928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37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i="1" dirty="0" err="1"/>
              <a:t>Calculus</a:t>
            </a:r>
            <a:r>
              <a:rPr lang="de-DE" sz="2400" b="1" i="1" dirty="0"/>
              <a:t> AB</a:t>
            </a:r>
          </a:p>
          <a:p>
            <a:r>
              <a:rPr lang="de-DE" sz="2400" b="1" i="1" dirty="0" err="1"/>
              <a:t>Example</a:t>
            </a:r>
            <a:r>
              <a:rPr lang="de-DE" sz="2400" b="1" i="1" dirty="0"/>
              <a:t> (</a:t>
            </a:r>
            <a:r>
              <a:rPr lang="de-DE" sz="2400" b="1" i="1" dirty="0" err="1"/>
              <a:t>related</a:t>
            </a:r>
            <a:r>
              <a:rPr lang="de-DE" sz="2400" b="1" i="1" dirty="0"/>
              <a:t> </a:t>
            </a:r>
            <a:r>
              <a:rPr lang="de-DE" sz="2400" b="1" i="1" dirty="0" err="1"/>
              <a:t>rates</a:t>
            </a:r>
            <a:r>
              <a:rPr lang="de-DE" sz="2400" b="1" i="1" dirty="0"/>
              <a:t>)</a:t>
            </a:r>
          </a:p>
          <a:p>
            <a:pPr marL="0" indent="0">
              <a:buNone/>
            </a:pPr>
            <a:r>
              <a:rPr lang="de-DE" sz="1800" dirty="0"/>
              <a:t>Calvin </a:t>
            </a:r>
            <a:r>
              <a:rPr lang="de-DE" sz="1800" dirty="0" err="1"/>
              <a:t>and</a:t>
            </a:r>
            <a:r>
              <a:rPr lang="de-DE" sz="1800" dirty="0"/>
              <a:t> Phoebe </a:t>
            </a:r>
            <a:r>
              <a:rPr lang="de-DE" sz="1800" dirty="0" err="1"/>
              <a:t>elope</a:t>
            </a:r>
            <a:r>
              <a:rPr lang="de-DE" sz="1800" dirty="0"/>
              <a:t> in a </a:t>
            </a:r>
            <a:r>
              <a:rPr lang="de-DE" sz="1800" dirty="0" err="1"/>
              <a:t>hot</a:t>
            </a:r>
            <a:r>
              <a:rPr lang="de-DE" sz="1800" dirty="0"/>
              <a:t> </a:t>
            </a:r>
            <a:r>
              <a:rPr lang="de-DE" sz="1800" dirty="0" err="1"/>
              <a:t>air</a:t>
            </a:r>
            <a:r>
              <a:rPr lang="de-DE" sz="1800" dirty="0"/>
              <a:t> </a:t>
            </a:r>
            <a:r>
              <a:rPr lang="de-DE" sz="1800" dirty="0" err="1"/>
              <a:t>balloon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rises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a </a:t>
            </a:r>
            <a:r>
              <a:rPr lang="de-DE" sz="1800" dirty="0" err="1"/>
              <a:t>constant</a:t>
            </a:r>
            <a:r>
              <a:rPr lang="de-DE" sz="1800" dirty="0"/>
              <a:t> rate </a:t>
            </a:r>
            <a:r>
              <a:rPr lang="de-DE" sz="1800" dirty="0" err="1"/>
              <a:t>of</a:t>
            </a:r>
            <a:r>
              <a:rPr lang="de-DE" sz="1800" dirty="0"/>
              <a:t> 3 </a:t>
            </a:r>
            <a:r>
              <a:rPr lang="de-DE" sz="1800" dirty="0" err="1"/>
              <a:t>meters</a:t>
            </a:r>
            <a:r>
              <a:rPr lang="de-DE" sz="1800" dirty="0"/>
              <a:t> per </a:t>
            </a:r>
            <a:r>
              <a:rPr lang="de-DE" sz="1800" dirty="0" err="1"/>
              <a:t>second</a:t>
            </a:r>
            <a:r>
              <a:rPr lang="de-DE" sz="1800" dirty="0"/>
              <a:t>. </a:t>
            </a:r>
            <a:r>
              <a:rPr lang="de-DE" sz="1800" dirty="0" err="1"/>
              <a:t>Five</a:t>
            </a:r>
            <a:r>
              <a:rPr lang="de-DE" sz="1800" dirty="0"/>
              <a:t> </a:t>
            </a:r>
            <a:r>
              <a:rPr lang="de-DE" sz="1800" dirty="0" err="1"/>
              <a:t>seconds</a:t>
            </a:r>
            <a:r>
              <a:rPr lang="de-DE" sz="1800" dirty="0"/>
              <a:t> after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cast</a:t>
            </a:r>
            <a:r>
              <a:rPr lang="de-DE" sz="1800" dirty="0"/>
              <a:t> off, </a:t>
            </a:r>
            <a:r>
              <a:rPr lang="de-DE" sz="1800" dirty="0" err="1"/>
              <a:t>Phoebe's</a:t>
            </a:r>
            <a:r>
              <a:rPr lang="de-DE" sz="1800" dirty="0"/>
              <a:t> </a:t>
            </a:r>
            <a:r>
              <a:rPr lang="de-DE" sz="1800" dirty="0" err="1"/>
              <a:t>jilted</a:t>
            </a:r>
            <a:r>
              <a:rPr lang="de-DE" sz="1800" dirty="0"/>
              <a:t> </a:t>
            </a:r>
            <a:r>
              <a:rPr lang="de-DE" sz="1800" dirty="0" err="1"/>
              <a:t>suitor</a:t>
            </a:r>
            <a:r>
              <a:rPr lang="de-DE" sz="1800" dirty="0"/>
              <a:t> </a:t>
            </a:r>
            <a:r>
              <a:rPr lang="de-DE" sz="1800" dirty="0" err="1"/>
              <a:t>Bonzo</a:t>
            </a:r>
            <a:r>
              <a:rPr lang="de-DE" sz="1800" dirty="0"/>
              <a:t> </a:t>
            </a:r>
            <a:r>
              <a:rPr lang="de-DE" sz="1800" dirty="0" err="1"/>
              <a:t>McTavish</a:t>
            </a:r>
            <a:r>
              <a:rPr lang="de-DE" sz="1800" dirty="0"/>
              <a:t> </a:t>
            </a:r>
            <a:r>
              <a:rPr lang="de-DE" sz="1800" dirty="0" err="1"/>
              <a:t>races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in </a:t>
            </a:r>
            <a:r>
              <a:rPr lang="de-DE" sz="1800" dirty="0" err="1"/>
              <a:t>his</a:t>
            </a:r>
            <a:r>
              <a:rPr lang="de-DE" sz="1800" dirty="0"/>
              <a:t> Porsche. He </a:t>
            </a:r>
            <a:r>
              <a:rPr lang="de-DE" sz="1800" dirty="0" err="1"/>
              <a:t>parks</a:t>
            </a:r>
            <a:r>
              <a:rPr lang="de-DE" sz="1800" dirty="0"/>
              <a:t> 50 </a:t>
            </a:r>
            <a:r>
              <a:rPr lang="de-DE" sz="1800" dirty="0" err="1"/>
              <a:t>meters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launch</a:t>
            </a:r>
            <a:r>
              <a:rPr lang="de-DE" sz="1800" dirty="0"/>
              <a:t> pad,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runs</a:t>
            </a:r>
            <a:r>
              <a:rPr lang="de-DE" sz="1800" dirty="0"/>
              <a:t> </a:t>
            </a:r>
            <a:r>
              <a:rPr lang="de-DE" sz="1800" dirty="0" err="1"/>
              <a:t>toward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pad </a:t>
            </a:r>
            <a:r>
              <a:rPr lang="de-DE" sz="1800" dirty="0" err="1"/>
              <a:t>at</a:t>
            </a:r>
            <a:r>
              <a:rPr lang="de-DE" sz="1800" dirty="0"/>
              <a:t> 2 </a:t>
            </a:r>
            <a:r>
              <a:rPr lang="de-DE" sz="1800" dirty="0" err="1"/>
              <a:t>meters</a:t>
            </a:r>
            <a:r>
              <a:rPr lang="de-DE" sz="1800" dirty="0"/>
              <a:t> per </a:t>
            </a:r>
            <a:r>
              <a:rPr lang="de-DE" sz="1800" dirty="0" err="1"/>
              <a:t>second</a:t>
            </a:r>
            <a:r>
              <a:rPr lang="de-DE" sz="1800" dirty="0"/>
              <a:t>.  </a:t>
            </a:r>
            <a:r>
              <a:rPr lang="de-DE" sz="1800" dirty="0" err="1"/>
              <a:t>At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rate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distance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</a:t>
            </a:r>
            <a:r>
              <a:rPr lang="de-DE" sz="1800" dirty="0" err="1"/>
              <a:t>Bonzo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balloon</a:t>
            </a:r>
            <a:r>
              <a:rPr lang="de-DE" sz="1800" dirty="0"/>
              <a:t> </a:t>
            </a:r>
            <a:r>
              <a:rPr lang="de-DE" sz="1800" dirty="0" err="1"/>
              <a:t>changing</a:t>
            </a:r>
            <a:r>
              <a:rPr lang="de-DE" sz="1800" dirty="0"/>
              <a:t> </a:t>
            </a:r>
            <a:r>
              <a:rPr lang="de-DE" sz="1800" dirty="0" err="1"/>
              <a:t>when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balloon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30 </a:t>
            </a:r>
            <a:r>
              <a:rPr lang="de-DE" sz="1800" dirty="0" err="1"/>
              <a:t>meters</a:t>
            </a:r>
            <a:r>
              <a:rPr lang="de-DE" sz="1800" dirty="0"/>
              <a:t> </a:t>
            </a:r>
            <a:r>
              <a:rPr lang="de-DE" sz="1800" dirty="0" err="1"/>
              <a:t>above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ground</a:t>
            </a:r>
            <a:r>
              <a:rPr lang="de-DE" sz="1800" dirty="0"/>
              <a:t>? 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573016"/>
            <a:ext cx="3032488" cy="2592288"/>
          </a:xfrm>
          <a:prstGeom prst="rect">
            <a:avLst/>
          </a:prstGeom>
        </p:spPr>
      </p:pic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i="1" dirty="0"/>
              <a:t>European </a:t>
            </a:r>
            <a:r>
              <a:rPr lang="de-DE" sz="2400" b="1" i="1" dirty="0" err="1"/>
              <a:t>History</a:t>
            </a:r>
            <a:endParaRPr lang="de-DE" sz="2400" b="1" i="1" dirty="0"/>
          </a:p>
          <a:p>
            <a:r>
              <a:rPr lang="de-DE" sz="2400" b="1" dirty="0"/>
              <a:t>Zielgruppe:</a:t>
            </a:r>
            <a:r>
              <a:rPr lang="de-DE" sz="1800" b="1" dirty="0"/>
              <a:t> </a:t>
            </a:r>
            <a:r>
              <a:rPr lang="de-DE" sz="2400" dirty="0"/>
              <a:t>leistungsstarke und motivierte Schülerinnen und Schüler der Q1 und Q2 (z.B. aus dem LK)</a:t>
            </a:r>
          </a:p>
          <a:p>
            <a:endParaRPr lang="de-DE" sz="2400" dirty="0"/>
          </a:p>
          <a:p>
            <a:r>
              <a:rPr lang="de-DE" sz="2400" b="1" dirty="0"/>
              <a:t>Anforderungen/ Inhalte der Prüfung:</a:t>
            </a:r>
          </a:p>
          <a:p>
            <a:pPr lvl="1"/>
            <a:r>
              <a:rPr lang="de-DE" sz="2100" i="1" dirty="0"/>
              <a:t>Historical </a:t>
            </a:r>
            <a:r>
              <a:rPr lang="de-DE" sz="2100" i="1" dirty="0" err="1"/>
              <a:t>thinking</a:t>
            </a:r>
            <a:r>
              <a:rPr lang="de-DE" sz="2100" i="1" dirty="0"/>
              <a:t> </a:t>
            </a:r>
            <a:r>
              <a:rPr lang="de-DE" sz="2100" i="1" dirty="0" err="1"/>
              <a:t>skills</a:t>
            </a:r>
            <a:r>
              <a:rPr lang="de-DE" sz="2100" i="1" dirty="0"/>
              <a:t> (</a:t>
            </a:r>
            <a:r>
              <a:rPr lang="de-DE" sz="2100" i="1" dirty="0" err="1"/>
              <a:t>chronological</a:t>
            </a:r>
            <a:r>
              <a:rPr lang="de-DE" sz="2100" i="1" dirty="0"/>
              <a:t> </a:t>
            </a:r>
            <a:r>
              <a:rPr lang="de-DE" sz="2100" i="1" dirty="0" err="1"/>
              <a:t>reasoning</a:t>
            </a:r>
            <a:r>
              <a:rPr lang="de-DE" sz="2100" i="1" dirty="0"/>
              <a:t>, </a:t>
            </a:r>
            <a:r>
              <a:rPr lang="de-DE" sz="2100" i="1" dirty="0" err="1"/>
              <a:t>comparison</a:t>
            </a:r>
            <a:r>
              <a:rPr lang="de-DE" sz="2100" i="1" dirty="0"/>
              <a:t>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contextualization</a:t>
            </a:r>
            <a:r>
              <a:rPr lang="de-DE" sz="2100" i="1" dirty="0"/>
              <a:t>, </a:t>
            </a:r>
            <a:r>
              <a:rPr lang="de-DE" sz="2100" i="1" dirty="0" err="1"/>
              <a:t>crafting</a:t>
            </a:r>
            <a:r>
              <a:rPr lang="de-DE" sz="2100" i="1" dirty="0"/>
              <a:t> </a:t>
            </a:r>
            <a:r>
              <a:rPr lang="de-DE" sz="2100" i="1" dirty="0" err="1"/>
              <a:t>historical</a:t>
            </a:r>
            <a:r>
              <a:rPr lang="de-DE" sz="2100" i="1" dirty="0"/>
              <a:t>  </a:t>
            </a:r>
            <a:r>
              <a:rPr lang="de-DE" sz="2100" i="1" dirty="0" err="1"/>
              <a:t>arguments</a:t>
            </a:r>
            <a:r>
              <a:rPr lang="de-DE" sz="2100" i="1" dirty="0"/>
              <a:t> </a:t>
            </a:r>
            <a:r>
              <a:rPr lang="de-DE" sz="2100" i="1" dirty="0" err="1"/>
              <a:t>from</a:t>
            </a:r>
            <a:r>
              <a:rPr lang="de-DE" sz="2100" i="1" dirty="0"/>
              <a:t> </a:t>
            </a:r>
            <a:r>
              <a:rPr lang="de-DE" sz="2100" i="1" dirty="0" err="1"/>
              <a:t>historical</a:t>
            </a:r>
            <a:r>
              <a:rPr lang="de-DE" sz="2100" i="1" dirty="0"/>
              <a:t> </a:t>
            </a:r>
            <a:r>
              <a:rPr lang="de-DE" sz="2100" i="1" dirty="0" err="1"/>
              <a:t>evidence</a:t>
            </a:r>
            <a:r>
              <a:rPr lang="de-DE" sz="2100" i="1" dirty="0"/>
              <a:t>, </a:t>
            </a:r>
            <a:r>
              <a:rPr lang="de-DE" sz="2100" i="1" dirty="0" err="1"/>
              <a:t>historical</a:t>
            </a:r>
            <a:r>
              <a:rPr lang="de-DE" sz="2100" i="1" dirty="0"/>
              <a:t> </a:t>
            </a:r>
            <a:r>
              <a:rPr lang="de-DE" sz="2100" i="1" dirty="0" err="1"/>
              <a:t>interpretation</a:t>
            </a:r>
            <a:r>
              <a:rPr lang="de-DE" sz="2100" i="1" dirty="0"/>
              <a:t>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synthesis</a:t>
            </a:r>
            <a:r>
              <a:rPr lang="de-DE" sz="2100" i="1" dirty="0"/>
              <a:t>)</a:t>
            </a:r>
          </a:p>
          <a:p>
            <a:pPr lvl="1"/>
            <a:r>
              <a:rPr lang="de-DE" sz="2100" i="1" dirty="0" err="1"/>
              <a:t>Thematic</a:t>
            </a:r>
            <a:r>
              <a:rPr lang="de-DE" sz="2100" i="1" dirty="0"/>
              <a:t> </a:t>
            </a:r>
            <a:r>
              <a:rPr lang="de-DE" sz="2100" i="1" dirty="0" err="1"/>
              <a:t>learning</a:t>
            </a:r>
            <a:r>
              <a:rPr lang="de-DE" sz="2100" i="1" dirty="0"/>
              <a:t> </a:t>
            </a:r>
            <a:r>
              <a:rPr lang="de-DE" sz="2100" i="1" dirty="0" err="1"/>
              <a:t>objectives</a:t>
            </a:r>
            <a:r>
              <a:rPr lang="de-DE" sz="2100" i="1" dirty="0"/>
              <a:t> (</a:t>
            </a:r>
            <a:r>
              <a:rPr lang="de-DE" sz="2100" i="1" dirty="0" err="1"/>
              <a:t>interaction</a:t>
            </a:r>
            <a:r>
              <a:rPr lang="de-DE" sz="2100" i="1" dirty="0"/>
              <a:t> </a:t>
            </a:r>
            <a:r>
              <a:rPr lang="de-DE" sz="2100" i="1" dirty="0" err="1"/>
              <a:t>of</a:t>
            </a:r>
            <a:r>
              <a:rPr lang="de-DE" sz="2100" i="1" dirty="0"/>
              <a:t> Europe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the</a:t>
            </a:r>
            <a:r>
              <a:rPr lang="de-DE" sz="2100" i="1" dirty="0"/>
              <a:t> </a:t>
            </a:r>
            <a:r>
              <a:rPr lang="de-DE" sz="2100" i="1" dirty="0" err="1"/>
              <a:t>world</a:t>
            </a:r>
            <a:r>
              <a:rPr lang="de-DE" sz="2100" i="1" dirty="0"/>
              <a:t>, </a:t>
            </a:r>
            <a:r>
              <a:rPr lang="de-DE" sz="2100" i="1" dirty="0" err="1"/>
              <a:t>poverty</a:t>
            </a:r>
            <a:r>
              <a:rPr lang="de-DE" sz="2100" i="1" dirty="0"/>
              <a:t>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prosperity</a:t>
            </a:r>
            <a:r>
              <a:rPr lang="de-DE" sz="2100" i="1" dirty="0"/>
              <a:t>, </a:t>
            </a:r>
            <a:r>
              <a:rPr lang="de-DE" sz="2100" i="1" dirty="0" err="1"/>
              <a:t>objective</a:t>
            </a:r>
            <a:r>
              <a:rPr lang="de-DE" sz="2100" i="1" dirty="0"/>
              <a:t> </a:t>
            </a:r>
            <a:r>
              <a:rPr lang="de-DE" sz="2100" i="1" dirty="0" err="1"/>
              <a:t>knowledge</a:t>
            </a:r>
            <a:r>
              <a:rPr lang="de-DE" sz="2100" i="1" dirty="0"/>
              <a:t>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subjective</a:t>
            </a:r>
            <a:r>
              <a:rPr lang="de-DE" sz="2100" i="1" dirty="0"/>
              <a:t> </a:t>
            </a:r>
            <a:r>
              <a:rPr lang="de-DE" sz="2100" i="1" dirty="0" err="1"/>
              <a:t>visions</a:t>
            </a:r>
            <a:r>
              <a:rPr lang="de-DE" sz="2100" i="1" dirty="0"/>
              <a:t>, </a:t>
            </a:r>
            <a:r>
              <a:rPr lang="de-DE" sz="2100" i="1" dirty="0" err="1"/>
              <a:t>states</a:t>
            </a:r>
            <a:r>
              <a:rPr lang="de-DE" sz="2100" i="1" dirty="0"/>
              <a:t>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other</a:t>
            </a:r>
            <a:r>
              <a:rPr lang="de-DE" sz="2100" i="1" dirty="0"/>
              <a:t> </a:t>
            </a:r>
            <a:r>
              <a:rPr lang="de-DE" sz="2100" i="1" dirty="0" err="1"/>
              <a:t>institutions</a:t>
            </a:r>
            <a:r>
              <a:rPr lang="de-DE" sz="2100" i="1" dirty="0"/>
              <a:t> </a:t>
            </a:r>
            <a:r>
              <a:rPr lang="de-DE" sz="2100" i="1" dirty="0" err="1"/>
              <a:t>of</a:t>
            </a:r>
            <a:r>
              <a:rPr lang="de-DE" sz="2100" i="1" dirty="0"/>
              <a:t> power, individual </a:t>
            </a:r>
            <a:r>
              <a:rPr lang="de-DE" sz="2100" i="1" dirty="0" err="1"/>
              <a:t>and</a:t>
            </a:r>
            <a:r>
              <a:rPr lang="de-DE" sz="2100" i="1" dirty="0"/>
              <a:t> </a:t>
            </a:r>
            <a:r>
              <a:rPr lang="de-DE" sz="2100" i="1" dirty="0" err="1"/>
              <a:t>society</a:t>
            </a:r>
            <a:r>
              <a:rPr lang="de-DE" sz="2100" i="1" dirty="0"/>
              <a:t>)</a:t>
            </a:r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3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i="1" dirty="0"/>
              <a:t>European </a:t>
            </a:r>
            <a:r>
              <a:rPr lang="de-DE" sz="2400" b="1" i="1" dirty="0" err="1"/>
              <a:t>History</a:t>
            </a:r>
            <a:endParaRPr lang="de-DE" sz="1800" i="1" dirty="0"/>
          </a:p>
          <a:p>
            <a:r>
              <a:rPr lang="de-DE" sz="2400" b="1" dirty="0"/>
              <a:t>Anforderungen/ Inhalte der Prüfung:</a:t>
            </a:r>
          </a:p>
          <a:p>
            <a:pPr lvl="1"/>
            <a:r>
              <a:rPr lang="de-DE" sz="2100" i="1" dirty="0" err="1"/>
              <a:t>Concepts</a:t>
            </a:r>
            <a:r>
              <a:rPr lang="de-DE" sz="2100" i="1" dirty="0"/>
              <a:t> – </a:t>
            </a:r>
            <a:r>
              <a:rPr lang="de-DE" sz="2100" i="1" dirty="0" err="1"/>
              <a:t>historical</a:t>
            </a:r>
            <a:r>
              <a:rPr lang="de-DE" sz="2100" i="1" dirty="0"/>
              <a:t> </a:t>
            </a:r>
            <a:r>
              <a:rPr lang="de-DE" sz="2100" i="1" dirty="0" err="1"/>
              <a:t>periods</a:t>
            </a:r>
            <a:r>
              <a:rPr lang="de-DE" sz="2100" i="1" dirty="0"/>
              <a:t> (1450-1648, 1648-1815, 1815-1914, 1914 </a:t>
            </a:r>
            <a:r>
              <a:rPr lang="de-DE" sz="2100" i="1" dirty="0" err="1"/>
              <a:t>to</a:t>
            </a:r>
            <a:r>
              <a:rPr lang="de-DE" sz="2100" i="1" dirty="0"/>
              <a:t> </a:t>
            </a:r>
            <a:r>
              <a:rPr lang="de-DE" sz="2100" i="1" dirty="0" err="1"/>
              <a:t>the</a:t>
            </a:r>
            <a:r>
              <a:rPr lang="de-DE" sz="2100" i="1" dirty="0"/>
              <a:t> </a:t>
            </a:r>
            <a:r>
              <a:rPr lang="de-DE" sz="2100" i="1" dirty="0" err="1"/>
              <a:t>present</a:t>
            </a:r>
            <a:r>
              <a:rPr lang="de-DE" sz="2100" i="1" dirty="0"/>
              <a:t>)</a:t>
            </a:r>
          </a:p>
          <a:p>
            <a:pPr marL="274320" lvl="1" indent="0">
              <a:buNone/>
            </a:pPr>
            <a:endParaRPr lang="de-DE" sz="2100" dirty="0"/>
          </a:p>
          <a:p>
            <a:r>
              <a:rPr lang="de-DE" sz="2400" b="1" dirty="0"/>
              <a:t>Aufbau der Prüfung: </a:t>
            </a:r>
          </a:p>
          <a:p>
            <a:pPr lvl="1"/>
            <a:r>
              <a:rPr lang="de-DE" sz="2100" i="1" dirty="0" err="1"/>
              <a:t>Section</a:t>
            </a:r>
            <a:r>
              <a:rPr lang="de-DE" sz="2100" i="1" dirty="0"/>
              <a:t> I (Part A: Multiple-</a:t>
            </a:r>
            <a:r>
              <a:rPr lang="de-DE" sz="2100" i="1" dirty="0" err="1"/>
              <a:t>choice</a:t>
            </a:r>
            <a:r>
              <a:rPr lang="de-DE" sz="2100" i="1" dirty="0"/>
              <a:t> </a:t>
            </a:r>
            <a:r>
              <a:rPr lang="de-DE" sz="2100" i="1" dirty="0" err="1"/>
              <a:t>questions</a:t>
            </a:r>
            <a:r>
              <a:rPr lang="de-DE" sz="2100" i="1" dirty="0"/>
              <a:t>, Part B: Short </a:t>
            </a:r>
            <a:r>
              <a:rPr lang="de-DE" sz="2100" i="1" dirty="0" err="1"/>
              <a:t>answer</a:t>
            </a:r>
            <a:r>
              <a:rPr lang="de-DE" sz="2100" i="1" dirty="0"/>
              <a:t> </a:t>
            </a:r>
            <a:r>
              <a:rPr lang="de-DE" sz="2100" i="1" dirty="0" err="1"/>
              <a:t>questions</a:t>
            </a:r>
            <a:r>
              <a:rPr lang="de-DE" sz="2100" i="1" dirty="0"/>
              <a:t>)</a:t>
            </a:r>
          </a:p>
          <a:p>
            <a:pPr lvl="1"/>
            <a:r>
              <a:rPr lang="de-DE" sz="2100" i="1" dirty="0" err="1"/>
              <a:t>Section</a:t>
            </a:r>
            <a:r>
              <a:rPr lang="de-DE" sz="2100" i="1" dirty="0"/>
              <a:t> II (Part A: </a:t>
            </a:r>
            <a:r>
              <a:rPr lang="de-DE" sz="2100" i="1" dirty="0" err="1"/>
              <a:t>Document-based</a:t>
            </a:r>
            <a:r>
              <a:rPr lang="de-DE" sz="2100" i="1" dirty="0"/>
              <a:t> </a:t>
            </a:r>
            <a:r>
              <a:rPr lang="de-DE" sz="2100" i="1" dirty="0" err="1"/>
              <a:t>question</a:t>
            </a:r>
            <a:r>
              <a:rPr lang="de-DE" sz="2100" i="1" dirty="0"/>
              <a:t>, Part B: Long </a:t>
            </a:r>
            <a:r>
              <a:rPr lang="de-DE" sz="2100" i="1" dirty="0" err="1"/>
              <a:t>essay</a:t>
            </a:r>
            <a:r>
              <a:rPr lang="de-DE" sz="2100" i="1" dirty="0"/>
              <a:t> </a:t>
            </a:r>
            <a:r>
              <a:rPr lang="de-DE" sz="2100" i="1" dirty="0" err="1"/>
              <a:t>question</a:t>
            </a:r>
            <a:r>
              <a:rPr lang="de-DE" sz="2100" i="1" dirty="0"/>
              <a:t>) -&gt; 3h 15 </a:t>
            </a:r>
            <a:r>
              <a:rPr lang="de-DE" sz="2100" i="1" dirty="0" err="1"/>
              <a:t>minutes</a:t>
            </a:r>
            <a:endParaRPr lang="de-DE" sz="2100" i="1" dirty="0"/>
          </a:p>
          <a:p>
            <a:pPr lvl="1"/>
            <a:endParaRPr lang="de-DE" sz="16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80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05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Fachspezifische </a:t>
            </a:r>
            <a:br>
              <a:rPr lang="de-DE" dirty="0"/>
            </a:br>
            <a:r>
              <a:rPr lang="de-DE" dirty="0"/>
              <a:t>Informationen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i="1" dirty="0"/>
              <a:t>European </a:t>
            </a:r>
            <a:r>
              <a:rPr lang="de-DE" b="1" i="1" dirty="0" err="1"/>
              <a:t>History</a:t>
            </a:r>
            <a:endParaRPr lang="de-DE" b="1" i="1" dirty="0"/>
          </a:p>
          <a:p>
            <a:pPr marL="0" indent="0">
              <a:buNone/>
            </a:pPr>
            <a:r>
              <a:rPr lang="de-DE" b="1" i="1" dirty="0"/>
              <a:t>Sample </a:t>
            </a:r>
            <a:r>
              <a:rPr lang="de-DE" b="1" i="1" dirty="0" err="1"/>
              <a:t>exam</a:t>
            </a:r>
            <a:r>
              <a:rPr lang="de-DE" b="1" i="1" dirty="0"/>
              <a:t> </a:t>
            </a:r>
            <a:r>
              <a:rPr lang="de-DE" b="1" i="1" dirty="0" err="1"/>
              <a:t>question</a:t>
            </a:r>
            <a:endParaRPr lang="de-DE" b="1" i="1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en-GB" dirty="0"/>
              <a:t>“To Versailles like bragging lads</a:t>
            </a:r>
          </a:p>
          <a:p>
            <a:pPr marL="0" indent="0" algn="ctr">
              <a:buNone/>
            </a:pPr>
            <a:r>
              <a:rPr lang="en-GB" dirty="0"/>
              <a:t>We brought with us all our guns</a:t>
            </a:r>
          </a:p>
          <a:p>
            <a:pPr marL="0" indent="0" algn="ctr">
              <a:buNone/>
            </a:pPr>
            <a:r>
              <a:rPr lang="en-GB" dirty="0"/>
              <a:t>We had to show, though we were but women,</a:t>
            </a:r>
          </a:p>
          <a:p>
            <a:pPr marL="0" indent="0" algn="ctr">
              <a:buNone/>
            </a:pPr>
            <a:r>
              <a:rPr lang="en-GB" dirty="0"/>
              <a:t>A courage that no one can reproach us for.</a:t>
            </a:r>
          </a:p>
          <a:p>
            <a:pPr marL="0" indent="0" algn="ctr">
              <a:buNone/>
            </a:pPr>
            <a:r>
              <a:rPr lang="en-GB" dirty="0"/>
              <a:t>Now we won’t have to go so far</a:t>
            </a:r>
          </a:p>
          <a:p>
            <a:pPr marL="0" indent="0" algn="ctr">
              <a:buNone/>
            </a:pPr>
            <a:r>
              <a:rPr lang="en-GB" dirty="0"/>
              <a:t>When we want to see our King.</a:t>
            </a:r>
          </a:p>
          <a:p>
            <a:pPr marL="0" indent="0" algn="ctr">
              <a:buNone/>
            </a:pPr>
            <a:r>
              <a:rPr lang="en-GB" dirty="0"/>
              <a:t>We love him with a love without equal,</a:t>
            </a:r>
          </a:p>
          <a:p>
            <a:pPr marL="0" indent="0" algn="ctr">
              <a:buNone/>
            </a:pPr>
            <a:r>
              <a:rPr lang="en-GB" dirty="0"/>
              <a:t>Since he’s come to live in our Capital.”</a:t>
            </a:r>
          </a:p>
          <a:p>
            <a:pPr marL="0" indent="0" algn="ctr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900" dirty="0"/>
              <a:t>Song of the </a:t>
            </a:r>
            <a:r>
              <a:rPr lang="en-GB" sz="1900" i="1" dirty="0" err="1"/>
              <a:t>poissardes</a:t>
            </a:r>
            <a:r>
              <a:rPr lang="en-GB" sz="1900" i="1" dirty="0"/>
              <a:t> </a:t>
            </a:r>
            <a:r>
              <a:rPr lang="en-GB" sz="1900" dirty="0"/>
              <a:t>(Paris market women), October 1789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dirty="0"/>
              <a:t>The events referred to in the song led most directly to which of the following?</a:t>
            </a:r>
          </a:p>
          <a:p>
            <a:pPr marL="0" indent="0">
              <a:buNone/>
            </a:pPr>
            <a:r>
              <a:rPr lang="en-GB" dirty="0"/>
              <a:t>(A) The formalization of a constitutional monarchy in France</a:t>
            </a:r>
          </a:p>
          <a:p>
            <a:pPr marL="0" indent="0">
              <a:buNone/>
            </a:pPr>
            <a:r>
              <a:rPr lang="en-GB" dirty="0"/>
              <a:t>(B) The creation of a republican government in France</a:t>
            </a:r>
          </a:p>
          <a:p>
            <a:pPr marL="0" indent="0">
              <a:buNone/>
            </a:pPr>
            <a:r>
              <a:rPr lang="en-GB" dirty="0"/>
              <a:t>(C) The installation of Napoleon as Emperor of the French</a:t>
            </a:r>
          </a:p>
          <a:p>
            <a:pPr marL="0" indent="0">
              <a:buNone/>
            </a:pPr>
            <a:r>
              <a:rPr lang="en-GB" dirty="0"/>
              <a:t>(D) The restoration of the Bourbon monarchy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395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6. Zeit und Terminplan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Anmeldeschluss</a:t>
            </a:r>
            <a:r>
              <a:rPr lang="de-DE" dirty="0"/>
              <a:t>:  </a:t>
            </a:r>
            <a:r>
              <a:rPr lang="de-DE" dirty="0">
                <a:solidFill>
                  <a:srgbClr val="3366FF"/>
                </a:solidFill>
              </a:rPr>
              <a:t>29. Oktober 2021</a:t>
            </a:r>
          </a:p>
          <a:p>
            <a:endParaRPr lang="de-DE" sz="1600" dirty="0">
              <a:solidFill>
                <a:srgbClr val="FF0000"/>
              </a:solidFill>
            </a:endParaRPr>
          </a:p>
          <a:p>
            <a:r>
              <a:rPr lang="de-DE" b="1" dirty="0"/>
              <a:t>Vorbereitungskurse</a:t>
            </a:r>
            <a:r>
              <a:rPr lang="de-DE" dirty="0"/>
              <a:t>: ab </a:t>
            </a:r>
            <a:r>
              <a:rPr lang="de-DE" dirty="0">
                <a:solidFill>
                  <a:srgbClr val="3366FF"/>
                </a:solidFill>
              </a:rPr>
              <a:t>November ´21</a:t>
            </a:r>
          </a:p>
          <a:p>
            <a:endParaRPr lang="de-DE" sz="1600" dirty="0">
              <a:solidFill>
                <a:srgbClr val="3366FF"/>
              </a:solidFill>
            </a:endParaRPr>
          </a:p>
          <a:p>
            <a:r>
              <a:rPr lang="de-DE" b="1" dirty="0"/>
              <a:t>Prüfungstermine</a:t>
            </a:r>
            <a:r>
              <a:rPr lang="de-DE" dirty="0"/>
              <a:t>:</a:t>
            </a:r>
          </a:p>
          <a:p>
            <a:pPr lvl="1"/>
            <a:r>
              <a:rPr lang="en-US" i="1" dirty="0"/>
              <a:t>Computer Science A </a:t>
            </a:r>
            <a:r>
              <a:rPr lang="en-US" dirty="0"/>
              <a:t>: </a:t>
            </a:r>
            <a:r>
              <a:rPr lang="en-US" dirty="0">
                <a:solidFill>
                  <a:srgbClr val="3366FF"/>
                </a:solidFill>
              </a:rPr>
              <a:t>04. Mai 2022</a:t>
            </a:r>
          </a:p>
          <a:p>
            <a:pPr lvl="1"/>
            <a:r>
              <a:rPr lang="en-US" i="1" dirty="0"/>
              <a:t>Human Geography: </a:t>
            </a:r>
            <a:r>
              <a:rPr lang="en-US" dirty="0">
                <a:solidFill>
                  <a:srgbClr val="3366FF"/>
                </a:solidFill>
              </a:rPr>
              <a:t>05. Mai 2022</a:t>
            </a:r>
          </a:p>
          <a:p>
            <a:pPr lvl="1"/>
            <a:r>
              <a:rPr lang="en-US" i="1" dirty="0"/>
              <a:t>European History: </a:t>
            </a:r>
            <a:r>
              <a:rPr lang="en-US" dirty="0">
                <a:solidFill>
                  <a:srgbClr val="3366FF"/>
                </a:solidFill>
              </a:rPr>
              <a:t>06. Mai 2022</a:t>
            </a:r>
          </a:p>
          <a:p>
            <a:pPr lvl="1"/>
            <a:r>
              <a:rPr lang="en-US" i="1" dirty="0"/>
              <a:t>Calculus AB: </a:t>
            </a:r>
            <a:r>
              <a:rPr lang="en-US" dirty="0">
                <a:solidFill>
                  <a:srgbClr val="3366FF"/>
                </a:solidFill>
              </a:rPr>
              <a:t>09. Mai 2022</a:t>
            </a:r>
          </a:p>
          <a:p>
            <a:pPr lvl="1"/>
            <a:r>
              <a:rPr lang="en-US" i="1" dirty="0"/>
              <a:t>English Language and Composition</a:t>
            </a:r>
            <a:r>
              <a:rPr lang="en-US" i="1" dirty="0">
                <a:solidFill>
                  <a:srgbClr val="3366FF"/>
                </a:solidFill>
              </a:rPr>
              <a:t>: </a:t>
            </a:r>
            <a:r>
              <a:rPr lang="en-US" dirty="0">
                <a:solidFill>
                  <a:srgbClr val="3366FF"/>
                </a:solidFill>
              </a:rPr>
              <a:t>10. Mai 2022</a:t>
            </a:r>
          </a:p>
          <a:p>
            <a:pPr lvl="1"/>
            <a:r>
              <a:rPr lang="en-US" i="1" dirty="0"/>
              <a:t>German Language and Culture</a:t>
            </a:r>
            <a:r>
              <a:rPr lang="en-US" dirty="0"/>
              <a:t>: </a:t>
            </a:r>
            <a:r>
              <a:rPr lang="en-US" dirty="0">
                <a:solidFill>
                  <a:srgbClr val="3366FF"/>
                </a:solidFill>
              </a:rPr>
              <a:t>13. Mai 2022</a:t>
            </a:r>
          </a:p>
          <a:p>
            <a:pPr lvl="1"/>
            <a:endParaRPr lang="en-US" dirty="0">
              <a:solidFill>
                <a:srgbClr val="3366FF"/>
              </a:solidFill>
            </a:endParaRPr>
          </a:p>
          <a:p>
            <a:r>
              <a:rPr lang="de-DE" b="1" dirty="0"/>
              <a:t>Ergebnisse</a:t>
            </a:r>
            <a:r>
              <a:rPr lang="de-DE" dirty="0"/>
              <a:t> : ab ca. </a:t>
            </a:r>
            <a:r>
              <a:rPr lang="de-DE" dirty="0">
                <a:solidFill>
                  <a:srgbClr val="3366FF"/>
                </a:solidFill>
              </a:rPr>
              <a:t>Juli 2022</a:t>
            </a:r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altLang="de-DE" sz="2800" dirty="0">
                <a:sym typeface="Wingdings" pitchFamily="2" charset="2"/>
              </a:rPr>
              <a:t>Anbieter des </a:t>
            </a:r>
            <a:r>
              <a:rPr lang="de-DE" altLang="de-DE" sz="2800" i="1" dirty="0">
                <a:sym typeface="Wingdings" pitchFamily="2" charset="2"/>
              </a:rPr>
              <a:t>AP </a:t>
            </a:r>
            <a:r>
              <a:rPr lang="de-DE" altLang="de-DE" sz="2800" dirty="0">
                <a:sym typeface="Wingdings" pitchFamily="2" charset="2"/>
              </a:rPr>
              <a:t>Programms ist das gemeinnützige </a:t>
            </a:r>
            <a:r>
              <a:rPr lang="de-DE" altLang="de-DE" sz="2800" i="1" dirty="0">
                <a:sym typeface="Wingdings" pitchFamily="2" charset="2"/>
              </a:rPr>
              <a:t>College Board </a:t>
            </a:r>
            <a:r>
              <a:rPr lang="de-DE" altLang="de-DE" sz="2800" dirty="0">
                <a:sym typeface="Wingdings" pitchFamily="2" charset="2"/>
              </a:rPr>
              <a:t>(Manhattan)</a:t>
            </a:r>
          </a:p>
          <a:p>
            <a:endParaRPr lang="de-DE" altLang="de-DE" sz="2800" dirty="0">
              <a:sym typeface="Wingdings" pitchFamily="2" charset="2"/>
            </a:endParaRPr>
          </a:p>
          <a:p>
            <a:r>
              <a:rPr lang="de-DE" altLang="de-DE" sz="2800" dirty="0">
                <a:sym typeface="Wingdings" pitchFamily="2" charset="2"/>
              </a:rPr>
              <a:t>Mitglieder des </a:t>
            </a:r>
            <a:r>
              <a:rPr lang="de-DE" altLang="de-DE" sz="2800" i="1" dirty="0">
                <a:sym typeface="Wingdings" pitchFamily="2" charset="2"/>
              </a:rPr>
              <a:t>College Board </a:t>
            </a:r>
            <a:r>
              <a:rPr lang="de-DE" altLang="de-DE" sz="2800" dirty="0">
                <a:sym typeface="Wingdings" pitchFamily="2" charset="2"/>
              </a:rPr>
              <a:t>sind mehr als 6000 Universitäten und Schulen in mehr als 50 Ländern.</a:t>
            </a:r>
          </a:p>
          <a:p>
            <a:endParaRPr lang="de-DE" altLang="de-DE" sz="2800" i="1" dirty="0"/>
          </a:p>
          <a:p>
            <a:r>
              <a:rPr lang="de-DE" altLang="de-DE" sz="2800" i="1" dirty="0" err="1"/>
              <a:t>Advanced</a:t>
            </a:r>
            <a:r>
              <a:rPr lang="de-DE" altLang="de-DE" sz="2800" i="1" dirty="0"/>
              <a:t> Placement </a:t>
            </a:r>
            <a:r>
              <a:rPr lang="de-DE" altLang="de-DE" sz="2800" i="1" dirty="0" err="1"/>
              <a:t>Exams</a:t>
            </a:r>
            <a:r>
              <a:rPr lang="de-DE" altLang="de-DE" sz="2800" dirty="0"/>
              <a:t> (</a:t>
            </a:r>
            <a:r>
              <a:rPr lang="de-DE" altLang="de-DE" sz="2800" i="1" dirty="0"/>
              <a:t>AP</a:t>
            </a:r>
            <a:r>
              <a:rPr lang="de-DE" altLang="de-DE" sz="2800" dirty="0"/>
              <a:t> </a:t>
            </a:r>
            <a:r>
              <a:rPr lang="de-DE" altLang="de-DE" sz="2800" i="1" dirty="0" err="1"/>
              <a:t>Exams</a:t>
            </a:r>
            <a:r>
              <a:rPr lang="de-DE" altLang="de-DE" sz="2800" dirty="0"/>
              <a:t>) können in fast vierzig verschiedenen Prüfungen in weit über zwanzig Fächern abgelegt werden. 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9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7. Erfahrungsberichte </a:t>
            </a:r>
            <a:br>
              <a:rPr lang="de-DE" dirty="0"/>
            </a:br>
            <a:r>
              <a:rPr lang="de-DE" dirty="0"/>
              <a:t>    und Fragen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de-DE" sz="5400" dirty="0"/>
          </a:p>
          <a:p>
            <a:pPr marL="0" indent="0" algn="ctr">
              <a:buNone/>
            </a:pPr>
            <a:r>
              <a:rPr lang="de-DE" sz="5400" dirty="0"/>
              <a:t>Erfahrungsberichte</a:t>
            </a:r>
          </a:p>
          <a:p>
            <a:pPr marL="0" indent="0" algn="ctr">
              <a:buNone/>
            </a:pPr>
            <a:r>
              <a:rPr lang="de-DE" sz="5400" dirty="0"/>
              <a:t>und Fragen</a:t>
            </a:r>
          </a:p>
          <a:p>
            <a:pPr marL="0" indent="0" algn="ctr">
              <a:buNone/>
            </a:pPr>
            <a:endParaRPr lang="de-DE" sz="5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3899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34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/>
          </a:p>
          <a:p>
            <a:pPr marL="0" indent="0" algn="ctr">
              <a:buNone/>
            </a:pPr>
            <a:endParaRPr lang="de-DE" sz="4400" dirty="0"/>
          </a:p>
          <a:p>
            <a:pPr marL="0" indent="0" algn="ctr">
              <a:buNone/>
            </a:pPr>
            <a:r>
              <a:rPr lang="de-DE" sz="3600" dirty="0"/>
              <a:t>Vielen Dank für Ihre Aufmerksamkeit!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03" y="3717032"/>
            <a:ext cx="317987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626656" cy="3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88668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altLang="de-DE" sz="2800" b="1" dirty="0"/>
              <a:t>Ziel des </a:t>
            </a:r>
            <a:r>
              <a:rPr lang="de-DE" altLang="de-DE" sz="2800" b="1" i="1" dirty="0"/>
              <a:t>AP </a:t>
            </a:r>
            <a:r>
              <a:rPr lang="de-DE" altLang="de-DE" sz="2800" b="1" dirty="0"/>
              <a:t>Programms</a:t>
            </a:r>
            <a:r>
              <a:rPr lang="de-DE" altLang="de-DE" sz="2800" dirty="0"/>
              <a:t>: Nachweis und Überprüfung  fachspezifischer Vorleistungen auf Universitätsniveau in englischer Sprache</a:t>
            </a:r>
          </a:p>
          <a:p>
            <a:endParaRPr lang="de-DE" altLang="de-DE" sz="2800" dirty="0"/>
          </a:p>
          <a:p>
            <a:r>
              <a:rPr lang="de-DE" altLang="de-DE" sz="2800" i="1" dirty="0"/>
              <a:t>AP </a:t>
            </a:r>
            <a:r>
              <a:rPr lang="de-DE" altLang="de-DE" sz="2800" i="1" dirty="0" err="1"/>
              <a:t>Exams</a:t>
            </a:r>
            <a:r>
              <a:rPr lang="de-DE" altLang="de-DE" sz="2800" i="1" dirty="0"/>
              <a:t> </a:t>
            </a:r>
            <a:r>
              <a:rPr lang="de-DE" altLang="de-DE" sz="2800" dirty="0"/>
              <a:t>sind ein globales Bildungsangebot im Übergang zwischen Schule und Universität.</a:t>
            </a:r>
          </a:p>
          <a:p>
            <a:pPr marL="457200" lvl="1" indent="0">
              <a:buNone/>
            </a:pPr>
            <a:endParaRPr lang="de-DE" altLang="de-DE" sz="2800" dirty="0">
              <a:sym typeface="Wingdings" pitchFamily="2" charset="2"/>
            </a:endParaRPr>
          </a:p>
          <a:p>
            <a:r>
              <a:rPr lang="de-DE" altLang="de-DE" sz="2800" b="1" dirty="0">
                <a:sym typeface="Wingdings" pitchFamily="2" charset="2"/>
              </a:rPr>
              <a:t>ausführliche Informationen </a:t>
            </a:r>
            <a:r>
              <a:rPr lang="de-DE" altLang="de-DE" sz="2800" dirty="0">
                <a:sym typeface="Wingdings" pitchFamily="2" charset="2"/>
              </a:rPr>
              <a:t>unter:</a:t>
            </a:r>
            <a:br>
              <a:rPr lang="de-DE" altLang="de-DE" sz="2800" dirty="0">
                <a:sym typeface="Wingdings" pitchFamily="2" charset="2"/>
              </a:rPr>
            </a:br>
            <a:r>
              <a:rPr lang="de-DE" altLang="de-DE" sz="2800" dirty="0"/>
              <a:t>https://apstudent.collegeboard.org/home</a:t>
            </a:r>
            <a:br>
              <a:rPr lang="de-DE" altLang="de-DE" sz="2800" dirty="0"/>
            </a:br>
            <a:r>
              <a:rPr lang="de-DE" altLang="de-DE" sz="2800" dirty="0"/>
              <a:t>http://apcentral.collegeboard.com/</a:t>
            </a:r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3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de-DE" sz="2900" dirty="0"/>
          </a:p>
          <a:p>
            <a:pPr marL="0" indent="0">
              <a:buNone/>
            </a:pPr>
            <a:endParaRPr lang="de-DE" altLang="de-DE" sz="2900" dirty="0"/>
          </a:p>
          <a:p>
            <a:pPr marL="0" indent="0">
              <a:buNone/>
            </a:pPr>
            <a:endParaRPr lang="de-DE" altLang="de-DE" sz="2900" dirty="0"/>
          </a:p>
        </p:txBody>
      </p:sp>
      <p:pic>
        <p:nvPicPr>
          <p:cNvPr id="8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3" cstate="print"/>
          <a:srcRect l="12398" t="15957" r="11680" b="6117"/>
          <a:stretch>
            <a:fillRect/>
          </a:stretch>
        </p:blipFill>
        <p:spPr bwMode="auto">
          <a:xfrm>
            <a:off x="683568" y="1196752"/>
            <a:ext cx="79208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2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1. Das </a:t>
            </a:r>
            <a:r>
              <a:rPr lang="de-DE" sz="3100" i="1" dirty="0"/>
              <a:t>AP</a:t>
            </a:r>
            <a:r>
              <a:rPr lang="de-DE" sz="3100" dirty="0"/>
              <a:t>-Programm</a:t>
            </a:r>
            <a:r>
              <a:rPr lang="de-DE" dirty="0"/>
              <a:t>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/>
              <a:t>Warum sollte ich mich für das </a:t>
            </a:r>
            <a:r>
              <a:rPr lang="de-DE" b="1" i="1" dirty="0"/>
              <a:t>AP </a:t>
            </a:r>
            <a:r>
              <a:rPr lang="de-DE" b="1" dirty="0"/>
              <a:t>Programm interessieren?</a:t>
            </a:r>
          </a:p>
          <a:p>
            <a:r>
              <a:rPr lang="de-DE" b="1" i="1" dirty="0"/>
              <a:t>AP </a:t>
            </a:r>
            <a:r>
              <a:rPr lang="de-DE" b="1" dirty="0"/>
              <a:t>Prüfungen </a:t>
            </a:r>
          </a:p>
          <a:p>
            <a:r>
              <a:rPr lang="de-DE" dirty="0"/>
              <a:t>werden an allen </a:t>
            </a:r>
            <a:r>
              <a:rPr lang="de-DE" i="1" dirty="0"/>
              <a:t>Colleges</a:t>
            </a:r>
            <a:r>
              <a:rPr lang="de-DE" dirty="0"/>
              <a:t> und Universitäten Nordamerikas als Vorleistung bzw. Qualifikation  für ein Studium anerkannt.</a:t>
            </a:r>
          </a:p>
          <a:p>
            <a:r>
              <a:rPr lang="de-DE" dirty="0"/>
              <a:t>verkürzen die (kostenintensive) Regelstudienzeit in den USA oder Kanada.</a:t>
            </a:r>
          </a:p>
          <a:p>
            <a:r>
              <a:rPr lang="de-DE" dirty="0"/>
              <a:t>werden auch an vielen europäischen Hochschulen als akademische Zusatzqualifikation anerkannt.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8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de-DE" sz="2800" b="1" dirty="0"/>
              <a:t>Hochschulen in Europa</a:t>
            </a:r>
          </a:p>
          <a:p>
            <a:pPr>
              <a:lnSpc>
                <a:spcPct val="90000"/>
              </a:lnSpc>
              <a:buNone/>
            </a:pPr>
            <a:r>
              <a:rPr lang="de-DE" sz="2800" dirty="0"/>
              <a:t>(zum Beispiel) …</a:t>
            </a:r>
          </a:p>
          <a:p>
            <a:pPr>
              <a:buNone/>
            </a:pPr>
            <a:br>
              <a:rPr lang="de-DE" sz="2800" dirty="0"/>
            </a:br>
            <a:r>
              <a:rPr lang="de-DE" sz="2800" dirty="0"/>
              <a:t>London			Wien			Rom		</a:t>
            </a:r>
          </a:p>
          <a:p>
            <a:pPr>
              <a:buNone/>
            </a:pPr>
            <a:r>
              <a:rPr lang="de-DE" sz="2800" dirty="0"/>
              <a:t>			Warschau		Paris			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r>
              <a:rPr lang="de-DE" sz="2800" dirty="0"/>
              <a:t>Dublin			Aberdeen		Brüssel</a:t>
            </a:r>
            <a:endParaRPr lang="de-DE" dirty="0"/>
          </a:p>
        </p:txBody>
      </p:sp>
      <p:pic>
        <p:nvPicPr>
          <p:cNvPr id="6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3100" dirty="0">
                <a:solidFill>
                  <a:srgbClr val="464653"/>
                </a:solidFill>
              </a:rPr>
            </a:br>
            <a:r>
              <a:rPr lang="de-DE" sz="3100" dirty="0">
                <a:solidFill>
                  <a:srgbClr val="464653"/>
                </a:solidFill>
              </a:rPr>
              <a:t>1. Das </a:t>
            </a:r>
            <a:r>
              <a:rPr lang="de-DE" sz="3100" i="1" dirty="0">
                <a:solidFill>
                  <a:srgbClr val="464653"/>
                </a:solidFill>
              </a:rPr>
              <a:t>AP</a:t>
            </a:r>
            <a:r>
              <a:rPr lang="de-DE" sz="3100" dirty="0">
                <a:solidFill>
                  <a:srgbClr val="464653"/>
                </a:solidFill>
              </a:rPr>
              <a:t>-Programm</a:t>
            </a:r>
            <a:r>
              <a:rPr lang="de-DE" dirty="0">
                <a:solidFill>
                  <a:srgbClr val="464653"/>
                </a:solidFill>
              </a:rPr>
              <a:t>	</a:t>
            </a:r>
            <a:r>
              <a:rPr lang="de-DE" dirty="0"/>
              <a:t>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Was sollte ich unbedingt beachten?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Für ein Studium an amerikanischen Hochschulen empfiehlt sich eine Zahl von mindestens drei</a:t>
            </a:r>
            <a:r>
              <a:rPr lang="de-DE" i="1" dirty="0"/>
              <a:t> AP </a:t>
            </a:r>
            <a:r>
              <a:rPr lang="de-DE" dirty="0"/>
              <a:t>Prüfungen</a:t>
            </a:r>
            <a:r>
              <a:rPr lang="de-DE" i="1" dirty="0"/>
              <a:t> </a:t>
            </a:r>
            <a:r>
              <a:rPr lang="de-DE" dirty="0"/>
              <a:t>mit einem Ergebnis von jeweils 3 Punkten oder höher.</a:t>
            </a:r>
          </a:p>
          <a:p>
            <a:endParaRPr lang="de-DE" dirty="0"/>
          </a:p>
          <a:p>
            <a:r>
              <a:rPr lang="de-DE" i="1" dirty="0"/>
              <a:t>AP</a:t>
            </a:r>
            <a:r>
              <a:rPr lang="de-DE" dirty="0"/>
              <a:t> Prüfungsergebnisse haben unbegrenzte Gültigkeit.</a:t>
            </a:r>
          </a:p>
          <a:p>
            <a:endParaRPr lang="de-DE" dirty="0"/>
          </a:p>
          <a:p>
            <a:r>
              <a:rPr lang="de-DE" i="1" dirty="0"/>
              <a:t>AP </a:t>
            </a:r>
            <a:r>
              <a:rPr lang="de-DE" dirty="0"/>
              <a:t>Prüfungen können wiederholt werden. Das beste Ergebnis zählt jeweils für den Gesamtschnitt aller Prüfungen.</a:t>
            </a:r>
          </a:p>
          <a:p>
            <a:endParaRPr lang="de-DE" i="1" dirty="0"/>
          </a:p>
          <a:p>
            <a:r>
              <a:rPr lang="de-DE" i="1" dirty="0"/>
              <a:t>AP</a:t>
            </a:r>
            <a:r>
              <a:rPr lang="de-DE" dirty="0"/>
              <a:t> Prüfungen können schrittweise im Laufe der Sekundarstufe II erworben werden.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0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Das </a:t>
            </a:r>
            <a:r>
              <a:rPr lang="de-DE" i="1" dirty="0"/>
              <a:t>AP</a:t>
            </a:r>
            <a:r>
              <a:rPr lang="de-DE" dirty="0"/>
              <a:t>-Programm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F448-6EC4-4B22-AA39-A9F81A361B4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Welche Vorteile bieten </a:t>
            </a:r>
            <a:r>
              <a:rPr lang="de-DE" b="1" i="1" dirty="0"/>
              <a:t>AP </a:t>
            </a:r>
            <a:r>
              <a:rPr lang="de-DE" b="1" dirty="0"/>
              <a:t>Prüfungen für ein Studium in Deutschland?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i="1" dirty="0"/>
              <a:t>AP</a:t>
            </a:r>
            <a:r>
              <a:rPr lang="de-DE" b="1" dirty="0"/>
              <a:t> Prüfungen</a:t>
            </a:r>
          </a:p>
          <a:p>
            <a:r>
              <a:rPr lang="de-DE" dirty="0"/>
              <a:t> sind eine Zusatzqualifikation bei universitätsspezifischen und/ oder fachspezifischen Zulassungsvoraussetzungen</a:t>
            </a:r>
          </a:p>
          <a:p>
            <a:pPr marL="0" indent="0">
              <a:buNone/>
            </a:pPr>
            <a:r>
              <a:rPr lang="de-DE" dirty="0"/>
              <a:t>   (z. B. Jacobs University Bremen)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finden zunehmend positive Berücksichtigung bei der Vergabe von Studienstipendien.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Picture 4" descr="Schul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2951932" cy="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5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1827</Words>
  <Application>Microsoft Office PowerPoint</Application>
  <PresentationFormat>Bildschirmpräsentation (4:3)</PresentationFormat>
  <Paragraphs>299</Paragraphs>
  <Slides>31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Bookman Old Style</vt:lpstr>
      <vt:lpstr>Calibri</vt:lpstr>
      <vt:lpstr>Gill Sans MT</vt:lpstr>
      <vt:lpstr>Wingdings</vt:lpstr>
      <vt:lpstr>Wingdings 3</vt:lpstr>
      <vt:lpstr>Okeanos</vt:lpstr>
      <vt:lpstr>Formel</vt:lpstr>
      <vt:lpstr>Equation</vt:lpstr>
      <vt:lpstr>Advanced Placement Prüfungen Informationsveranstaltung </vt:lpstr>
      <vt:lpstr>  geplante Tagesordnung      </vt:lpstr>
      <vt:lpstr>1. Das AP-Programm    </vt:lpstr>
      <vt:lpstr>1. Das AP-Programm    </vt:lpstr>
      <vt:lpstr>1. Das AP-Programm    </vt:lpstr>
      <vt:lpstr>1. Das AP-Programm     </vt:lpstr>
      <vt:lpstr>1. Das AP-Programm  </vt:lpstr>
      <vt:lpstr> 1. Das AP-Programm      </vt:lpstr>
      <vt:lpstr>1. Das AP-Programm      </vt:lpstr>
      <vt:lpstr>1. Das AP-Programm      </vt:lpstr>
      <vt:lpstr>2. Das Angebot an unserer     Schule  </vt:lpstr>
      <vt:lpstr>2. Das Angebot an unserer     Schule     </vt:lpstr>
      <vt:lpstr>  3. Teilnahme      </vt:lpstr>
      <vt:lpstr>4. Vorbereitungssitzungen      </vt:lpstr>
      <vt:lpstr>     4. Vorbereitungssitzungen      </vt:lpstr>
      <vt:lpstr> 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5. Fachspezifische  Informationen  </vt:lpstr>
      <vt:lpstr>      6. Zeit und Terminplan      </vt:lpstr>
      <vt:lpstr>7. Erfahrungsberichte      und Fragen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Mike Kunze</cp:lastModifiedBy>
  <cp:revision>176</cp:revision>
  <cp:lastPrinted>2016-10-20T18:30:19Z</cp:lastPrinted>
  <dcterms:created xsi:type="dcterms:W3CDTF">2014-10-15T19:50:42Z</dcterms:created>
  <dcterms:modified xsi:type="dcterms:W3CDTF">2021-10-03T10:51:31Z</dcterms:modified>
</cp:coreProperties>
</file>