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8" r:id="rId12"/>
    <p:sldId id="269" r:id="rId13"/>
    <p:sldId id="266" r:id="rId14"/>
    <p:sldId id="265" r:id="rId1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ith Brinktrine" userId="109e729a-c372-4c2b-b577-75d7e4b8715c" providerId="ADAL" clId="{2CD5B3ED-5D5C-470E-96AA-6C71014D51C9}"/>
    <pc:docChg chg="modShowInfo">
      <pc:chgData name="Judith Brinktrine" userId="109e729a-c372-4c2b-b577-75d7e4b8715c" providerId="ADAL" clId="{2CD5B3ED-5D5C-470E-96AA-6C71014D51C9}" dt="2022-03-29T16:08:55.630" v="0" actId="2744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EEB9D-2A68-4158-BA69-3B9B35023E6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C112A-A83C-405B-B392-360D25575E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592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baseline="0" dirty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516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859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318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607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1722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830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975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157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14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597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383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3612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496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C112A-A83C-405B-B392-360D25575E94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87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85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40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4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76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85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95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72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39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48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85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78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DCA8F-B0A2-48A4-B2BF-A7908039A7E8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4067A-A60A-4CC8-83C4-7FCBAE4A2C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536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adocumentationfrancaise.fr/dossiers/francophonie/oif-carte.shtml" TargetMode="External"/><Relationship Id="rId3" Type="http://schemas.openxmlformats.org/officeDocument/2006/relationships/hyperlink" Target="http://www.diplomatie.gouv.fr/" TargetMode="External"/><Relationship Id="rId7" Type="http://schemas.openxmlformats.org/officeDocument/2006/relationships/hyperlink" Target="http://www.gymnasium-kamen.d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conqr.com/" TargetMode="External"/><Relationship Id="rId11" Type="http://schemas.openxmlformats.org/officeDocument/2006/relationships/hyperlink" Target="https://www.tagesschau.de/" TargetMode="External"/><Relationship Id="rId5" Type="http://schemas.openxmlformats.org/officeDocument/2006/relationships/hyperlink" Target="http://www.c-f-v-siemens-og.de/index.php/f%C3%A4cher/fremdsprachen/franz%C3%B6sisch" TargetMode="External"/><Relationship Id="rId10" Type="http://schemas.openxmlformats.org/officeDocument/2006/relationships/hyperlink" Target="http://www.snanews.de/" TargetMode="External"/><Relationship Id="rId4" Type="http://schemas.openxmlformats.org/officeDocument/2006/relationships/hyperlink" Target="http://www.francophonie.org/" TargetMode="External"/><Relationship Id="rId9" Type="http://schemas.openxmlformats.org/officeDocument/2006/relationships/hyperlink" Target="http://www.petit-bazaa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2567136"/>
          </a:xfrm>
        </p:spPr>
        <p:txBody>
          <a:bodyPr>
            <a:normAutofit/>
          </a:bodyPr>
          <a:lstStyle/>
          <a:p>
            <a:r>
              <a:rPr lang="de-DE" sz="4000" dirty="0"/>
              <a:t>Warum sollten wir uns für Französisch entscheiden?</a:t>
            </a:r>
          </a:p>
          <a:p>
            <a:endParaRPr lang="de-DE" sz="4000" dirty="0"/>
          </a:p>
        </p:txBody>
      </p:sp>
      <p:pic>
        <p:nvPicPr>
          <p:cNvPr id="4098" name="Picture 2" descr="On ne voit bien qu'avec le coeur (Antoine de Saint-Exupéry) | Arbrealettres">
            <a:extLst>
              <a:ext uri="{FF2B5EF4-FFF2-40B4-BE49-F238E27FC236}">
                <a16:creationId xmlns:a16="http://schemas.microsoft.com/office/drawing/2014/main" id="{2B7798EF-4373-49E8-A266-27B4D80E6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2656"/>
            <a:ext cx="2448272" cy="364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53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Französisch als …</a:t>
            </a:r>
            <a:br>
              <a:rPr lang="de-DE" dirty="0"/>
            </a:br>
            <a:r>
              <a:rPr lang="de-DE" dirty="0"/>
              <a:t>               </a:t>
            </a:r>
            <a:r>
              <a:rPr lang="de-DE" b="1" dirty="0"/>
              <a:t>... Perspektive für die Zukunft</a:t>
            </a:r>
            <a:br>
              <a:rPr lang="de-DE" dirty="0"/>
            </a:b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128" y="4672077"/>
            <a:ext cx="2911872" cy="2183904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772816"/>
            <a:ext cx="6203318" cy="508518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dirty="0"/>
              <a:t>Französisch erfüllt am Städt. Gymnasium Kamen die Bedingungen für die Belegung der zweiten Fremdsprache in der gymnasialen Oberstufe.</a:t>
            </a:r>
          </a:p>
          <a:p>
            <a:pPr>
              <a:lnSpc>
                <a:spcPct val="80000"/>
              </a:lnSpc>
            </a:pPr>
            <a:r>
              <a:rPr lang="de-DE" altLang="de-DE" dirty="0"/>
              <a:t>Französisch ermöglicht und unterstützt die berufliche Flexibilität.</a:t>
            </a:r>
          </a:p>
          <a:p>
            <a:pPr>
              <a:lnSpc>
                <a:spcPct val="80000"/>
              </a:lnSpc>
            </a:pPr>
            <a:r>
              <a:rPr lang="de-DE" altLang="de-DE" dirty="0"/>
              <a:t>Eine zweite moderne Fremdsprache verbessert die Aussicht auf gute Chancen im Beruf.</a:t>
            </a:r>
            <a:endParaRPr lang="de-DE" altLang="de-DE" b="1" u="sng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1780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de-DE" sz="2400" dirty="0"/>
              <a:t>Französisch als …</a:t>
            </a:r>
            <a:br>
              <a:rPr lang="de-DE" sz="2400" dirty="0"/>
            </a:br>
            <a:r>
              <a:rPr lang="de-DE" sz="2400" dirty="0"/>
              <a:t>               </a:t>
            </a:r>
            <a:r>
              <a:rPr lang="de-DE" sz="2400" b="1" dirty="0"/>
              <a:t>... Hauptfach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DE" altLang="de-DE" sz="2000"/>
              <a:t>Französisch ist wie Deutsch, Mathematik, Englisch und Latein ein Hauptfach.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Das Fach erfordert eine zuverlässige Vor- und Nachbereitung der Unterrichtsstunden (z.B. durch regelmäßiges Vokabellernen) und eine sorgfältige Vorbereitung auf Leistungsüberprüfungen in Form von Tests und Klassenarbeiten (drei Arbeiten pro Halbjahr).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Die sechste Klassenarbeit wird i.d.R. durch eine mündliche Kommunikationsprüfung ersetzt.</a:t>
            </a:r>
            <a:endParaRPr lang="de-DE" altLang="de-DE" sz="2000" b="1" u="sng"/>
          </a:p>
          <a:p>
            <a:pPr>
              <a:lnSpc>
                <a:spcPct val="90000"/>
              </a:lnSpc>
            </a:pPr>
            <a:endParaRPr lang="de-DE" sz="2000"/>
          </a:p>
        </p:txBody>
      </p:sp>
      <p:pic>
        <p:nvPicPr>
          <p:cNvPr id="3074" name="Picture 2" descr="Was sind die Vorteile vom Französischlernen in Frankreich?">
            <a:extLst>
              <a:ext uri="{FF2B5EF4-FFF2-40B4-BE49-F238E27FC236}">
                <a16:creationId xmlns:a16="http://schemas.microsoft.com/office/drawing/2014/main" id="{AB53BB7C-906B-49B7-B032-AE77D12D81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" r="65645"/>
          <a:stretch/>
        </p:blipFill>
        <p:spPr bwMode="auto">
          <a:xfrm>
            <a:off x="4648200" y="1600200"/>
            <a:ext cx="4038600" cy="452596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943173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2400" dirty="0"/>
              <a:t>Und du…</a:t>
            </a:r>
            <a:br>
              <a:rPr lang="de-DE" sz="2400" dirty="0"/>
            </a:br>
            <a:r>
              <a:rPr lang="de-DE" sz="2400" dirty="0"/>
              <a:t>               </a:t>
            </a:r>
            <a:r>
              <a:rPr lang="de-DE" sz="2400" b="1" dirty="0"/>
              <a:t>... ist Französisch für dich geeignet? Ja, wenn…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DE" altLang="de-DE" sz="2000" dirty="0"/>
              <a:t>…du Lust hast, eine neue Sprache zu lernen.</a:t>
            </a:r>
          </a:p>
          <a:p>
            <a:pPr>
              <a:lnSpc>
                <a:spcPct val="90000"/>
              </a:lnSpc>
            </a:pPr>
            <a:r>
              <a:rPr lang="de-DE" altLang="de-DE" sz="2000" dirty="0"/>
              <a:t>…du im Unterricht gerne mündlich mitarbeitest.</a:t>
            </a:r>
          </a:p>
          <a:p>
            <a:pPr>
              <a:lnSpc>
                <a:spcPct val="90000"/>
              </a:lnSpc>
            </a:pPr>
            <a:r>
              <a:rPr lang="de-DE" altLang="de-DE" sz="2000" dirty="0"/>
              <a:t>…du gut mit der ersten Fremdsprache zurecht kommst.</a:t>
            </a:r>
          </a:p>
          <a:p>
            <a:pPr>
              <a:lnSpc>
                <a:spcPct val="90000"/>
              </a:lnSpc>
            </a:pPr>
            <a:r>
              <a:rPr lang="de-DE" altLang="de-DE" sz="2000" dirty="0"/>
              <a:t>…du dich für andere Kulturen und Sprachen interessierst.</a:t>
            </a:r>
          </a:p>
          <a:p>
            <a:pPr>
              <a:lnSpc>
                <a:spcPct val="90000"/>
              </a:lnSpc>
            </a:pPr>
            <a:r>
              <a:rPr lang="de-DE" altLang="de-DE" sz="2000" dirty="0"/>
              <a:t>…du gerne kommunizierst und so auch gerne mit anderen Mitschülern/Mitschülerinnen arbeitest.</a:t>
            </a:r>
          </a:p>
          <a:p>
            <a:pPr>
              <a:lnSpc>
                <a:spcPct val="90000"/>
              </a:lnSpc>
            </a:pPr>
            <a:r>
              <a:rPr lang="de-DE" altLang="de-DE" sz="2000" dirty="0"/>
              <a:t>…du bereit bist, regelmäßig Vokabeln zu lernen.</a:t>
            </a:r>
          </a:p>
        </p:txBody>
      </p:sp>
      <p:pic>
        <p:nvPicPr>
          <p:cNvPr id="2050" name="Picture 2" descr="Sprachen lernen mit Karteikarten">
            <a:extLst>
              <a:ext uri="{FF2B5EF4-FFF2-40B4-BE49-F238E27FC236}">
                <a16:creationId xmlns:a16="http://schemas.microsoft.com/office/drawing/2014/main" id="{E6FCBAEA-45D7-40CF-ACDB-EA062A665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1843881"/>
            <a:ext cx="4038600" cy="40386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41713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Vielen Dank – Merci </a:t>
            </a:r>
            <a:r>
              <a:rPr lang="de-DE" dirty="0" err="1"/>
              <a:t>beaucoup</a:t>
            </a:r>
            <a:r>
              <a:rPr lang="de-DE" dirty="0"/>
              <a:t> !</a:t>
            </a:r>
          </a:p>
        </p:txBody>
      </p:sp>
      <p:pic>
        <p:nvPicPr>
          <p:cNvPr id="5122" name="Picture 2" descr="The Little Prince Thank You Postcard – Petit Bazaar">
            <a:extLst>
              <a:ext uri="{FF2B5EF4-FFF2-40B4-BE49-F238E27FC236}">
                <a16:creationId xmlns:a16="http://schemas.microsoft.com/office/drawing/2014/main" id="{BB955B20-4E65-4BD8-8D5F-D6B14E333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1543262"/>
            <a:ext cx="5048250" cy="504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251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err="1"/>
              <a:t>Nieweler</a:t>
            </a:r>
            <a:r>
              <a:rPr lang="de-DE" dirty="0"/>
              <a:t>, Andreas (</a:t>
            </a:r>
            <a:r>
              <a:rPr lang="de-DE" dirty="0" err="1"/>
              <a:t>Hg</a:t>
            </a:r>
            <a:r>
              <a:rPr lang="de-DE" dirty="0"/>
              <a:t>.): </a:t>
            </a:r>
            <a:r>
              <a:rPr lang="de-DE" i="1" dirty="0"/>
              <a:t>Fachdidaktik Französisch. Tradition Innovation Praxis</a:t>
            </a:r>
            <a:r>
              <a:rPr lang="de-DE" dirty="0"/>
              <a:t>. Stuttgart: Klett, 2006.</a:t>
            </a:r>
          </a:p>
          <a:p>
            <a:r>
              <a:rPr lang="de-DE" dirty="0"/>
              <a:t>Stein, Achim: </a:t>
            </a:r>
            <a:r>
              <a:rPr lang="de-DE" i="1" dirty="0"/>
              <a:t>„Das Französische als internationale Verkehrssprache.“ </a:t>
            </a:r>
            <a:r>
              <a:rPr lang="de-DE" dirty="0"/>
              <a:t>In: </a:t>
            </a:r>
            <a:r>
              <a:rPr lang="de-DE" dirty="0" err="1"/>
              <a:t>Kolboom</a:t>
            </a:r>
            <a:r>
              <a:rPr lang="de-DE" dirty="0"/>
              <a:t>, Ingo et al. (Hgg.): </a:t>
            </a:r>
            <a:r>
              <a:rPr lang="de-DE" i="1" dirty="0"/>
              <a:t>Handbuch Französisch. Sprache, Literatur, Kultur, Gesellschaft. Für Studium, Lehre, Praxis</a:t>
            </a:r>
            <a:r>
              <a:rPr lang="de-DE" dirty="0"/>
              <a:t>. Berlin: Schmidt, 2002, S. 136-142.</a:t>
            </a:r>
          </a:p>
          <a:p>
            <a:r>
              <a:rPr lang="de-D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www.diplomatie.gouv.fr</a:t>
            </a:r>
            <a:r>
              <a:rPr lang="de-DE" dirty="0"/>
              <a:t>; letzter Zugriff am 15.03.2021.</a:t>
            </a:r>
          </a:p>
          <a:p>
            <a:r>
              <a:rPr lang="de-D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www.francophonie.org</a:t>
            </a:r>
            <a:r>
              <a:rPr lang="de-DE" dirty="0"/>
              <a:t>; letzter Zugriff am 15.03.2021.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u="sng" dirty="0"/>
              <a:t>Bildquellen:</a:t>
            </a:r>
          </a:p>
          <a:p>
            <a:r>
              <a:rPr lang="de-DE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www.arbrealettres.wordpress.com; </a:t>
            </a:r>
            <a:r>
              <a:rPr lang="de-DE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letzter Zugriff am 15.03.2021. </a:t>
            </a:r>
          </a:p>
          <a:p>
            <a:r>
              <a:rPr lang="de-DE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www.cia-france.de; letzter Zugriff am 15.03.2021. </a:t>
            </a:r>
          </a:p>
          <a:p>
            <a:r>
              <a:rPr lang="de-DE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www.goconqr.com</a:t>
            </a:r>
            <a:r>
              <a:rPr lang="de-DE" dirty="0"/>
              <a:t>; letzter Zugriff am 15.03.2021.</a:t>
            </a:r>
          </a:p>
          <a:p>
            <a:r>
              <a:rPr lang="de-DE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http://www.gymnasium-kamen.de</a:t>
            </a:r>
            <a:r>
              <a:rPr lang="de-DE" dirty="0"/>
              <a:t>; letzter Zugriff am 05.04.2016.</a:t>
            </a:r>
          </a:p>
          <a:p>
            <a:r>
              <a:rPr lang="de-DE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http://www.kgs-tornesch.de/index.php?menuid=136</a:t>
            </a:r>
            <a:r>
              <a:rPr lang="de-DE" dirty="0"/>
              <a:t> letzter Zugriff am 25.03.2016.</a:t>
            </a:r>
            <a:endParaRPr lang="de-DE" dirty="0">
              <a:hlinkClick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de-DE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http://www.ladocumentationfrancaise.fr/dossiers/francophonie/oif-carte.shtml</a:t>
            </a:r>
            <a:r>
              <a:rPr lang="de-DE" dirty="0"/>
              <a:t>; letzter Zugriff am 25.03.2016.</a:t>
            </a:r>
          </a:p>
          <a:p>
            <a:r>
              <a:rPr lang="de-DE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www.petit-bazaar.com</a:t>
            </a:r>
            <a:r>
              <a:rPr lang="de-DE" dirty="0"/>
              <a:t>; letzter Zugriff am 15.03.2021.</a:t>
            </a:r>
          </a:p>
          <a:p>
            <a:r>
              <a:rPr lang="de-DE" dirty="0"/>
              <a:t>https://www.schule.at/typo3temp/pics/M_0b992f844b.png; letzter Zugriff am 25.03.2016.</a:t>
            </a:r>
          </a:p>
          <a:p>
            <a:r>
              <a:rPr lang="de-DE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www.snanews.de</a:t>
            </a:r>
            <a:r>
              <a:rPr lang="de-DE" dirty="0"/>
              <a:t>; letzter Zugriff am 15.03.2021.</a:t>
            </a:r>
          </a:p>
          <a:p>
            <a:r>
              <a:rPr lang="de-DE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https://www.tagesschau.de</a:t>
            </a:r>
            <a:r>
              <a:rPr lang="de-DE" dirty="0"/>
              <a:t>; letzter Zugriff am 10.04.2018.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7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sz="4900" dirty="0"/>
              <a:t>Französisch als …</a:t>
            </a:r>
            <a:br>
              <a:rPr lang="de-DE" sz="4900" dirty="0"/>
            </a:br>
            <a:r>
              <a:rPr lang="de-DE" sz="4900" dirty="0"/>
              <a:t>                       </a:t>
            </a:r>
            <a:r>
              <a:rPr lang="de-DE" sz="4200" dirty="0"/>
              <a:t>... </a:t>
            </a:r>
            <a:r>
              <a:rPr lang="de-DE" sz="4200" b="1" dirty="0"/>
              <a:t>internationale Sprache</a:t>
            </a:r>
            <a:br>
              <a:rPr lang="de-DE" dirty="0"/>
            </a:b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" y="1484784"/>
            <a:ext cx="9139459" cy="5380877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5085183"/>
          </a:xfrm>
        </p:spPr>
        <p:txBody>
          <a:bodyPr>
            <a:normAutofit lnSpcReduction="10000"/>
          </a:bodyPr>
          <a:lstStyle/>
          <a:p>
            <a:r>
              <a:rPr lang="de-DE" dirty="0"/>
              <a:t>internationale Verkehrssprache</a:t>
            </a:r>
          </a:p>
          <a:p>
            <a:r>
              <a:rPr lang="de-DE" dirty="0"/>
              <a:t>„[…] die zweitstärkste Fremdsprache und neben dem Englischen die einzige Sprache, die weltweit als Fremdsprache gelehrt wird“ </a:t>
            </a:r>
            <a:r>
              <a:rPr lang="de-DE" sz="2000" dirty="0"/>
              <a:t>(Stein, A. 2002, S. 137)</a:t>
            </a:r>
          </a:p>
          <a:p>
            <a:r>
              <a:rPr lang="de-DE" dirty="0"/>
              <a:t>fünfte meistgesprochene Sprache weltweit</a:t>
            </a:r>
          </a:p>
          <a:p>
            <a:r>
              <a:rPr lang="de-DE" b="1" dirty="0"/>
              <a:t>Frankophonie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Bezeichnet institutionellen Rahmen für die Beziehungen der Länder, die die französische Sprache verbindet</a:t>
            </a:r>
          </a:p>
          <a:p>
            <a:pPr lvl="2"/>
            <a:r>
              <a:rPr lang="de-DE" dirty="0"/>
              <a:t>umfasst 84 Staaten und Regierungen, verteilt auf fünf Kontinente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97417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656" y="4046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Französisch als …</a:t>
            </a:r>
            <a:br>
              <a:rPr lang="de-DE" dirty="0"/>
            </a:br>
            <a:r>
              <a:rPr lang="de-DE" dirty="0"/>
              <a:t>                             </a:t>
            </a:r>
            <a:r>
              <a:rPr lang="de-DE" b="1" dirty="0"/>
              <a:t>... Partnersprache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556792"/>
            <a:ext cx="9117456" cy="2652139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enge politische Kooperation</a:t>
            </a:r>
          </a:p>
          <a:p>
            <a:r>
              <a:rPr lang="de-DE" dirty="0"/>
              <a:t>Stabilisierung der Europäischen Union (EU)</a:t>
            </a:r>
          </a:p>
          <a:p>
            <a:r>
              <a:rPr lang="de-DE" dirty="0"/>
              <a:t>ausgeprägter wirtschaftlicher Austausch, von dem zahlreiche deutsche Arbeitsplätze abhängen</a:t>
            </a:r>
          </a:p>
          <a:p>
            <a:r>
              <a:rPr lang="de-DE" dirty="0"/>
              <a:t>Frankreich und Deutschland sind füreinander die jeweils wichtigsten Handelspartner</a:t>
            </a:r>
          </a:p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F59A8C6-C365-43EC-A7D0-D499F7EAFB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60" y="4814344"/>
            <a:ext cx="3279687" cy="1844824"/>
          </a:xfrm>
          <a:prstGeom prst="rect">
            <a:avLst/>
          </a:prstGeom>
        </p:spPr>
      </p:pic>
      <p:pic>
        <p:nvPicPr>
          <p:cNvPr id="1032" name="Picture 8" descr="Macron mit Merkel und von der Leyen einig über EU-Impfstrategie - 09.01.2021,  SNA">
            <a:extLst>
              <a:ext uri="{FF2B5EF4-FFF2-40B4-BE49-F238E27FC236}">
                <a16:creationId xmlns:a16="http://schemas.microsoft.com/office/drawing/2014/main" id="{5A7D533F-EBCD-49C5-967A-D7B8ABEE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08931"/>
            <a:ext cx="4355976" cy="24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04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9694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Französisch als …</a:t>
            </a:r>
            <a:br>
              <a:rPr lang="de-DE" dirty="0"/>
            </a:br>
            <a:r>
              <a:rPr lang="de-DE" dirty="0"/>
              <a:t>           </a:t>
            </a:r>
            <a:r>
              <a:rPr lang="de-DE" b="1" dirty="0"/>
              <a:t>... Nachbar-/ Begegnungssprache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135326"/>
            <a:ext cx="8229600" cy="4525963"/>
          </a:xfrm>
        </p:spPr>
        <p:txBody>
          <a:bodyPr/>
          <a:lstStyle/>
          <a:p>
            <a:r>
              <a:rPr lang="de-DE" dirty="0"/>
              <a:t>Frankreich als ‚unmittelbarer Nachbar‘</a:t>
            </a:r>
          </a:p>
          <a:p>
            <a:r>
              <a:rPr lang="de-DE" dirty="0"/>
              <a:t>beliebtes Urlaubsziel </a:t>
            </a:r>
          </a:p>
          <a:p>
            <a:r>
              <a:rPr lang="de-DE" dirty="0"/>
              <a:t>rund 2200 Städte- und 4300 Schulpartnerschaften</a:t>
            </a:r>
          </a:p>
          <a:p>
            <a:r>
              <a:rPr lang="de-DE" dirty="0"/>
              <a:t>„Das Erlernen keiner anderen Fremdsprache in Deutschland mündet so oft in interkulturelle Begegnungen ein […] </a:t>
            </a:r>
            <a:r>
              <a:rPr lang="de-DE" sz="2000" dirty="0"/>
              <a:t>(</a:t>
            </a:r>
            <a:r>
              <a:rPr lang="de-DE" sz="2000" dirty="0" err="1"/>
              <a:t>Nieweler</a:t>
            </a:r>
            <a:r>
              <a:rPr lang="de-DE" sz="2000" dirty="0"/>
              <a:t>, A. 2006, S. 33)</a:t>
            </a:r>
            <a:r>
              <a:rPr lang="de-DE" dirty="0"/>
              <a:t>.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96"/>
            <a:ext cx="1828800" cy="146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73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4659"/>
            <a:ext cx="8640960" cy="66286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Französisch als …</a:t>
            </a:r>
            <a:br>
              <a:rPr lang="de-DE" dirty="0"/>
            </a:br>
            <a:r>
              <a:rPr lang="de-DE" dirty="0"/>
              <a:t>         </a:t>
            </a:r>
            <a:r>
              <a:rPr lang="de-DE" b="1" dirty="0"/>
              <a:t>... Wissenschafts-/ Kultursprache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84854"/>
            <a:ext cx="8229600" cy="4525963"/>
          </a:xfrm>
        </p:spPr>
        <p:txBody>
          <a:bodyPr/>
          <a:lstStyle/>
          <a:p>
            <a:r>
              <a:rPr lang="de-DE" dirty="0"/>
              <a:t>Sprache einer umfangreichen belletristisch und kulturgeschichtlich relevanten Literatur</a:t>
            </a:r>
          </a:p>
          <a:p>
            <a:r>
              <a:rPr lang="de-DE" dirty="0"/>
              <a:t>überaus große Bedeutung für die Geisteswissenschaften</a:t>
            </a:r>
          </a:p>
          <a:p>
            <a:r>
              <a:rPr lang="de-DE" dirty="0"/>
              <a:t>hoher Französischbedarf in Universitätsstudiengängen</a:t>
            </a:r>
          </a:p>
        </p:txBody>
      </p:sp>
    </p:spTree>
    <p:extLst>
      <p:ext uri="{BB962C8B-B14F-4D97-AF65-F5344CB8AC3E}">
        <p14:creationId xmlns:p14="http://schemas.microsoft.com/office/powerpoint/2010/main" val="3491642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Französisch als …</a:t>
            </a:r>
            <a:br>
              <a:rPr lang="de-DE" dirty="0"/>
            </a:br>
            <a:r>
              <a:rPr lang="de-DE" dirty="0"/>
              <a:t>                             </a:t>
            </a:r>
            <a:r>
              <a:rPr lang="de-DE" b="1" dirty="0"/>
              <a:t>... Brückensprache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de-DE" dirty="0"/>
              <a:t>hoher Nutzen für weitere Fremdsprachen</a:t>
            </a:r>
          </a:p>
          <a:p>
            <a:r>
              <a:rPr lang="de-DE" dirty="0"/>
              <a:t>lexikalische Transfermöglichkeiten zu anderen romanischen Sprachen (z.B. Spanisch, Italienisch)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758" y="4293096"/>
            <a:ext cx="3339852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84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Bildergebnis für gymnasium kamen"/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dirty="0"/>
              <a:t>Und bei uns?</a:t>
            </a:r>
          </a:p>
        </p:txBody>
      </p:sp>
      <p:pic>
        <p:nvPicPr>
          <p:cNvPr id="10" name="Inhaltsplatzhalter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514838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Französisch als …</a:t>
            </a:r>
            <a:br>
              <a:rPr lang="de-DE" dirty="0"/>
            </a:br>
            <a:r>
              <a:rPr lang="de-DE" dirty="0"/>
              <a:t>                             </a:t>
            </a:r>
            <a:r>
              <a:rPr lang="de-DE" b="1" dirty="0"/>
              <a:t>... Teil des Schullebens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de-DE" altLang="de-DE" dirty="0"/>
              <a:t>fordert und fördert</a:t>
            </a:r>
          </a:p>
          <a:p>
            <a:r>
              <a:rPr lang="de-DE" altLang="de-DE" dirty="0"/>
              <a:t>mündliche und schriftliche Verständigung in der fremden Sprache.</a:t>
            </a:r>
          </a:p>
          <a:p>
            <a:r>
              <a:rPr lang="de-DE" altLang="de-DE" dirty="0"/>
              <a:t>Ausdrucksfähigkeit und Kommunikationsbereitschaft.</a:t>
            </a:r>
          </a:p>
          <a:p>
            <a:r>
              <a:rPr lang="de-DE" altLang="de-DE" dirty="0"/>
              <a:t>Wahrnehmungs- und Urteilsfähigkeit.</a:t>
            </a:r>
          </a:p>
          <a:p>
            <a:r>
              <a:rPr lang="de-DE" altLang="de-DE" dirty="0"/>
              <a:t>fachübergreifendes Denken in Verbindung mit dem Englischen und der Muttersprache.</a:t>
            </a:r>
          </a:p>
          <a:p>
            <a:r>
              <a:rPr lang="de-DE" altLang="de-DE" dirty="0"/>
              <a:t>den Umgang mit authentischen Texten in der Zielsprache.</a:t>
            </a:r>
          </a:p>
          <a:p>
            <a:r>
              <a:rPr lang="de-DE" altLang="de-DE" dirty="0"/>
              <a:t>die kritische Auseinandersetzung mit gesellschaftlichen,</a:t>
            </a:r>
          </a:p>
          <a:p>
            <a:pPr>
              <a:buFontTx/>
              <a:buNone/>
            </a:pPr>
            <a:r>
              <a:rPr lang="de-DE" altLang="de-DE" dirty="0"/>
              <a:t>   politischen, philosophischen und historischen Fragen.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392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Französisch als …</a:t>
            </a:r>
            <a:br>
              <a:rPr lang="de-DE" dirty="0"/>
            </a:br>
            <a:r>
              <a:rPr lang="de-DE" dirty="0"/>
              <a:t>                             </a:t>
            </a:r>
            <a:r>
              <a:rPr lang="de-DE" b="1" dirty="0"/>
              <a:t>... Teil des Schullebens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rmAutofit/>
          </a:bodyPr>
          <a:lstStyle/>
          <a:p>
            <a:r>
              <a:rPr lang="de-DE" altLang="de-DE" dirty="0"/>
              <a:t>Französischunterricht wird normalerweise durch den Austausch mit dem </a:t>
            </a:r>
            <a:r>
              <a:rPr lang="de-DE" altLang="de-DE" i="1" dirty="0" err="1"/>
              <a:t>collège</a:t>
            </a:r>
            <a:r>
              <a:rPr lang="de-DE" altLang="de-DE" i="1" dirty="0"/>
              <a:t> Jean Zay </a:t>
            </a:r>
            <a:r>
              <a:rPr lang="de-DE" altLang="de-DE" dirty="0"/>
              <a:t>in </a:t>
            </a:r>
            <a:r>
              <a:rPr lang="de-DE" altLang="de-DE" i="1" dirty="0"/>
              <a:t>Montreuil-</a:t>
            </a:r>
            <a:r>
              <a:rPr lang="de-DE" altLang="de-DE" i="1" dirty="0" err="1"/>
              <a:t>Juigné</a:t>
            </a:r>
            <a:r>
              <a:rPr lang="de-DE" altLang="de-DE" dirty="0"/>
              <a:t> ergänzt</a:t>
            </a:r>
          </a:p>
          <a:p>
            <a:r>
              <a:rPr lang="de-DE" altLang="de-DE" dirty="0"/>
              <a:t>Kommunikative Schülerinnen und Schüler bringen eine gute Voraussetzung für das Erlernen des Französischen mit</a:t>
            </a:r>
          </a:p>
          <a:p>
            <a:r>
              <a:rPr lang="de-DE" altLang="de-DE" dirty="0"/>
              <a:t>Französisch kann am Gymnasium Kamen voraussichtlich auch noch in der Klasse 8 oder in der EPH gewählt werden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118973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816</Words>
  <Application>Microsoft Office PowerPoint</Application>
  <PresentationFormat>Bildschirmpräsentation (4:3)</PresentationFormat>
  <Paragraphs>86</Paragraphs>
  <Slides>14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Arial</vt:lpstr>
      <vt:lpstr>Calibri</vt:lpstr>
      <vt:lpstr>Larissa</vt:lpstr>
      <vt:lpstr>PowerPoint-Präsentation</vt:lpstr>
      <vt:lpstr>Französisch als …                        ... internationale Sprache </vt:lpstr>
      <vt:lpstr>Französisch als …                              ... Partnersprache </vt:lpstr>
      <vt:lpstr>Französisch als …            ... Nachbar-/ Begegnungssprache </vt:lpstr>
      <vt:lpstr>Französisch als …          ... Wissenschafts-/ Kultursprache </vt:lpstr>
      <vt:lpstr>Französisch als …                              ... Brückensprache </vt:lpstr>
      <vt:lpstr>Und bei uns?</vt:lpstr>
      <vt:lpstr>Französisch als …                              ... Teil des Schullebens </vt:lpstr>
      <vt:lpstr>Französisch als …                              ... Teil des Schullebens </vt:lpstr>
      <vt:lpstr>Französisch als …                ... Perspektive für die Zukunft </vt:lpstr>
      <vt:lpstr>Französisch als …                ... Hauptfach </vt:lpstr>
      <vt:lpstr>Und du…                ... ist Französisch für dich geeignet? Ja, wenn… </vt:lpstr>
      <vt:lpstr>Vielen Dank – Merci beaucoup !</vt:lpstr>
      <vt:lpstr>Literatur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regard de l‘autre</dc:title>
  <dc:creator>Steffi</dc:creator>
  <cp:lastModifiedBy>Judith Brinktrine</cp:lastModifiedBy>
  <cp:revision>25</cp:revision>
  <cp:lastPrinted>2016-04-05T14:47:44Z</cp:lastPrinted>
  <dcterms:created xsi:type="dcterms:W3CDTF">2016-03-25T15:20:52Z</dcterms:created>
  <dcterms:modified xsi:type="dcterms:W3CDTF">2022-03-29T16:09:04Z</dcterms:modified>
</cp:coreProperties>
</file>