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2" r:id="rId1"/>
  </p:sldMasterIdLst>
  <p:notesMasterIdLst>
    <p:notesMasterId r:id="rId22"/>
  </p:notesMasterIdLst>
  <p:sldIdLst>
    <p:sldId id="256" r:id="rId2"/>
    <p:sldId id="269" r:id="rId3"/>
    <p:sldId id="261" r:id="rId4"/>
    <p:sldId id="280" r:id="rId5"/>
    <p:sldId id="258" r:id="rId6"/>
    <p:sldId id="260" r:id="rId7"/>
    <p:sldId id="281" r:id="rId8"/>
    <p:sldId id="272" r:id="rId9"/>
    <p:sldId id="279" r:id="rId10"/>
    <p:sldId id="282" r:id="rId11"/>
    <p:sldId id="278" r:id="rId12"/>
    <p:sldId id="283" r:id="rId13"/>
    <p:sldId id="273" r:id="rId14"/>
    <p:sldId id="277" r:id="rId15"/>
    <p:sldId id="262" r:id="rId16"/>
    <p:sldId id="266" r:id="rId17"/>
    <p:sldId id="268" r:id="rId18"/>
    <p:sldId id="274" r:id="rId19"/>
    <p:sldId id="275" r:id="rId20"/>
    <p:sldId id="26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tz Zimmerman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5FD4A8-F8C5-4A15-9B42-230D8917A397}" v="7" dt="2022-03-31T07:47:24.6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F799DDC-4509-4221-BB3F-B633945010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0E2033F-AAAE-463E-AF44-D61D5C8B982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6CEA49C-F32C-433D-8641-5896836402DF}" type="datetimeFigureOut">
              <a:rPr lang="de-DE"/>
              <a:pPr>
                <a:defRPr/>
              </a:pPr>
              <a:t>31.03.2022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834D2FB5-1A30-470F-9311-86F5AF0A51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50BB6333-B1E7-4CAD-8A5B-2200F8B04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6FD3976-C84E-4E96-A504-0C4925C3BF5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42494D7-F63E-42C5-8B40-B03B6DC2F2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782A8C-0760-421D-A699-FD98B255551A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bildplatzhalter 1">
            <a:extLst>
              <a:ext uri="{FF2B5EF4-FFF2-40B4-BE49-F238E27FC236}">
                <a16:creationId xmlns:a16="http://schemas.microsoft.com/office/drawing/2014/main" id="{DA84969A-DA4C-4EE2-BE94-C0FF5ED0D3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izenplatzhalter 2">
            <a:extLst>
              <a:ext uri="{FF2B5EF4-FFF2-40B4-BE49-F238E27FC236}">
                <a16:creationId xmlns:a16="http://schemas.microsoft.com/office/drawing/2014/main" id="{D74EC1F6-FFEC-4403-AF40-5C78F7FEB4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17412" name="Foliennummernplatzhalter 3">
            <a:extLst>
              <a:ext uri="{FF2B5EF4-FFF2-40B4-BE49-F238E27FC236}">
                <a16:creationId xmlns:a16="http://schemas.microsoft.com/office/drawing/2014/main" id="{24921AC5-5391-4FDB-A2E2-BA2D4AA029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E753F6C8-5611-48C7-BB1B-31D8B0A8138C}" type="slidenum">
              <a:rPr lang="de-DE" altLang="de-DE"/>
              <a:pPr/>
              <a:t>1</a:t>
            </a:fld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3B2C8E-8F69-4C6E-8D88-2B18DBEEEFFA}" type="datetimeFigureOut">
              <a:rPr lang="de-DE" smtClean="0"/>
              <a:pPr>
                <a:defRPr/>
              </a:pPr>
              <a:t>31.03.2022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8F698-DFF8-4DBD-B500-38A6D3AD63AD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23044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331B2E-FC07-4858-B505-5D9223CB39BB}" type="datetimeFigureOut">
              <a:rPr lang="de-DE" smtClean="0"/>
              <a:pPr>
                <a:defRPr/>
              </a:pPr>
              <a:t>31.03.2022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9130-829F-4962-BE82-8EBF52996A98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77233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4B5047-1D98-4FF1-8E47-CB1399DBCFFD}" type="datetimeFigureOut">
              <a:rPr lang="de-DE" smtClean="0"/>
              <a:pPr>
                <a:defRPr/>
              </a:pPr>
              <a:t>31.03.2022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56F9-51C8-459F-BF20-2F4754C5B18D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76889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4B5047-1D98-4FF1-8E47-CB1399DBCFFD}" type="datetimeFigureOut">
              <a:rPr lang="de-DE" smtClean="0"/>
              <a:pPr>
                <a:defRPr/>
              </a:pPr>
              <a:t>31.03.2022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56F9-51C8-459F-BF20-2F4754C5B18D}" type="slidenum">
              <a:rPr lang="de-DE" altLang="de-DE" smtClean="0"/>
              <a:pPr/>
              <a:t>‹Nr.›</a:t>
            </a:fld>
            <a:endParaRPr lang="de-DE" altLang="de-DE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9449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5E372A-B05F-4E86-A14B-29CDAC77BEC0}" type="datetimeFigureOut">
              <a:rPr lang="de-DE" smtClean="0"/>
              <a:pPr>
                <a:defRPr/>
              </a:pPr>
              <a:t>31.03.2022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2977F-4D45-4D66-A172-79119508694B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64470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4B5047-1D98-4FF1-8E47-CB1399DBCFFD}" type="datetimeFigureOut">
              <a:rPr lang="de-DE" smtClean="0"/>
              <a:pPr>
                <a:defRPr/>
              </a:pPr>
              <a:t>31.03.2022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56F9-51C8-459F-BF20-2F4754C5B18D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4334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4B5047-1D98-4FF1-8E47-CB1399DBCFFD}" type="datetimeFigureOut">
              <a:rPr lang="de-DE" smtClean="0"/>
              <a:pPr>
                <a:defRPr/>
              </a:pPr>
              <a:t>31.03.2022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56F9-51C8-459F-BF20-2F4754C5B18D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15850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86393A-9EA3-454B-B78E-1F2666ABAB3A}" type="datetimeFigureOut">
              <a:rPr lang="de-DE" smtClean="0"/>
              <a:pPr>
                <a:defRPr/>
              </a:pPr>
              <a:t>31.03.2022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907B-A088-4DB5-B802-C95045A7A13F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43563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1B97A-7462-497D-8E23-6F236E0C023B}" type="datetimeFigureOut">
              <a:rPr lang="de-DE" smtClean="0"/>
              <a:pPr>
                <a:defRPr/>
              </a:pPr>
              <a:t>31.03.2022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8F099-5B1B-4B98-9E63-395BB764220D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0734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6E5C7C-D725-4DE1-AB3F-660042F21F5F}" type="datetimeFigureOut">
              <a:rPr lang="de-DE" smtClean="0"/>
              <a:pPr>
                <a:defRPr/>
              </a:pPr>
              <a:t>31.03.2022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561C-00CF-41F4-AF70-DB3A9D0F0DB7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0210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7B1EE8-5B99-4C3E-A32B-4FE0E053649F}" type="datetimeFigureOut">
              <a:rPr lang="de-DE" smtClean="0"/>
              <a:pPr>
                <a:defRPr/>
              </a:pPr>
              <a:t>31.03.2022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F03D-1CDC-4770-9774-A253AC65C033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54594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1FE557-2FF3-445F-92D1-A5EC3FF63BDB}" type="datetimeFigureOut">
              <a:rPr lang="de-DE" smtClean="0"/>
              <a:pPr>
                <a:defRPr/>
              </a:pPr>
              <a:t>31.03.2022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35231-8CFE-490A-9291-009D3F4F8B94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60634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260E21-4643-42E7-BE98-6A0361595D52}" type="datetimeFigureOut">
              <a:rPr lang="de-DE" smtClean="0"/>
              <a:pPr>
                <a:defRPr/>
              </a:pPr>
              <a:t>31.03.2022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7FB82-AD9C-42FB-92B1-6776CBB96A02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3538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045E5-0CBC-4BB0-8F88-634608836164}" type="datetimeFigureOut">
              <a:rPr lang="de-DE" smtClean="0"/>
              <a:pPr>
                <a:defRPr/>
              </a:pPr>
              <a:t>31.03.2022</a:t>
            </a:fld>
            <a:endParaRPr lang="de-D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7597-E1B6-4BDD-A36B-1AABE9BB36A0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8202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98CA6B-1995-4E56-954E-FBC31FE69764}" type="datetimeFigureOut">
              <a:rPr lang="de-DE" smtClean="0"/>
              <a:pPr>
                <a:defRPr/>
              </a:pPr>
              <a:t>31.03.2022</a:t>
            </a:fld>
            <a:endParaRPr lang="de-D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7D9F5-7705-44AA-97B3-2380B27334C1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57158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3275E5-DF3F-4AD0-BD7F-1D5368BB682A}" type="datetimeFigureOut">
              <a:rPr lang="de-DE" smtClean="0"/>
              <a:pPr>
                <a:defRPr/>
              </a:pPr>
              <a:t>31.03.2022</a:t>
            </a:fld>
            <a:endParaRPr lang="de-D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4D2BF-C358-464D-B1FE-CC1C38FA296C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08208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9460E7-00CB-499F-BD6C-41DDB3406530}" type="datetimeFigureOut">
              <a:rPr lang="de-DE" smtClean="0"/>
              <a:pPr>
                <a:defRPr/>
              </a:pPr>
              <a:t>31.03.2022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A6E38-F073-4F14-B6F9-8726B8EC794D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13735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B34B5047-1D98-4FF1-8E47-CB1399DBCFFD}" type="datetimeFigureOut">
              <a:rPr lang="de-DE" smtClean="0"/>
              <a:pPr>
                <a:defRPr/>
              </a:pPr>
              <a:t>31.03.2022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E56F9-51C8-459F-BF20-2F4754C5B18D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09338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  <p:sldLayoutId id="2147484234" r:id="rId12"/>
    <p:sldLayoutId id="2147484235" r:id="rId13"/>
    <p:sldLayoutId id="2147484236" r:id="rId14"/>
    <p:sldLayoutId id="2147484237" r:id="rId15"/>
    <p:sldLayoutId id="2147484238" r:id="rId16"/>
    <p:sldLayoutId id="2147484239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hyperlink" Target="http://de.wikipedia.org/w/index.php?title=Datei:Colosseum_in_Rome,_Italy_-_April_2007.jpg&amp;filetimestamp=20070506202935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://de.wikipedia.org/w/index.php?title=Datei:Hadrian's_wall_at_Greenhead_Lough.jpg&amp;filetimestamp=20051020110857" TargetMode="External"/><Relationship Id="rId12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hyperlink" Target="http://de.wikipedia.org/w/index.php?title=Datei:Pontdugard.jpg&amp;filetimestamp=20081002112640" TargetMode="External"/><Relationship Id="rId5" Type="http://schemas.openxmlformats.org/officeDocument/2006/relationships/image" Target="../media/image15.png"/><Relationship Id="rId10" Type="http://schemas.openxmlformats.org/officeDocument/2006/relationships/image" Target="../media/image18.jpeg"/><Relationship Id="rId4" Type="http://schemas.openxmlformats.org/officeDocument/2006/relationships/image" Target="../media/image14.png"/><Relationship Id="rId9" Type="http://schemas.openxmlformats.org/officeDocument/2006/relationships/hyperlink" Target="http://de.wikipedia.org/wiki/Datei:Trier_Porta_Nigra_BW_1.JPG" TargetMode="External"/><Relationship Id="rId1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ymnasium-kamen.de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>
            <a:extLst>
              <a:ext uri="{FF2B5EF4-FFF2-40B4-BE49-F238E27FC236}">
                <a16:creationId xmlns:a16="http://schemas.microsoft.com/office/drawing/2014/main" id="{25DF4796-B165-4DE9-8077-788CE70363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79600" y="1484784"/>
            <a:ext cx="5308600" cy="2860526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de-DE" altLang="de-DE" sz="5400" b="1" dirty="0">
                <a:ln>
                  <a:noFill/>
                </a:ln>
                <a:solidFill>
                  <a:schemeClr val="tx1"/>
                </a:solidFill>
                <a:latin typeface="Segoe Print" panose="02000600000000000000" pitchFamily="2" charset="0"/>
              </a:rPr>
              <a:t>Gute Gründe,</a:t>
            </a:r>
            <a:br>
              <a:rPr lang="de-DE" altLang="de-DE" sz="5400" b="1" dirty="0">
                <a:ln>
                  <a:noFill/>
                </a:ln>
                <a:solidFill>
                  <a:schemeClr val="tx1"/>
                </a:solidFill>
                <a:latin typeface="Segoe Print" panose="02000600000000000000" pitchFamily="2" charset="0"/>
              </a:rPr>
            </a:br>
            <a:r>
              <a:rPr lang="de-DE" altLang="de-DE" sz="5400" b="1" dirty="0">
                <a:ln>
                  <a:noFill/>
                </a:ln>
                <a:solidFill>
                  <a:schemeClr val="tx1"/>
                </a:solidFill>
                <a:latin typeface="Segoe Print" panose="02000600000000000000" pitchFamily="2" charset="0"/>
              </a:rPr>
              <a:t>Latein zu lernen!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6A60B3F-F05A-4593-B0B0-D198523A3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850" y="5589588"/>
            <a:ext cx="1619250" cy="115252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Sprechblase: oval 2">
            <a:extLst>
              <a:ext uri="{FF2B5EF4-FFF2-40B4-BE49-F238E27FC236}">
                <a16:creationId xmlns:a16="http://schemas.microsoft.com/office/drawing/2014/main" id="{B9C7A7BE-5530-43B3-BA30-16B4A85DBBBB}"/>
              </a:ext>
            </a:extLst>
          </p:cNvPr>
          <p:cNvSpPr/>
          <p:nvPr/>
        </p:nvSpPr>
        <p:spPr>
          <a:xfrm>
            <a:off x="4572000" y="4832350"/>
            <a:ext cx="2635250" cy="1152525"/>
          </a:xfrm>
          <a:prstGeom prst="wedgeEllipseCallout">
            <a:avLst>
              <a:gd name="adj1" fmla="val 55041"/>
              <a:gd name="adj2" fmla="val 519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3200" b="1" dirty="0">
              <a:latin typeface="Segoe Print" panose="02000600000000000000" pitchFamily="2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47B5760-750B-4214-AEA5-05D286055D9E}"/>
              </a:ext>
            </a:extLst>
          </p:cNvPr>
          <p:cNvSpPr txBox="1"/>
          <p:nvPr/>
        </p:nvSpPr>
        <p:spPr>
          <a:xfrm>
            <a:off x="4989525" y="5116224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>
                <a:latin typeface="Segoe Print" panose="02000600000000000000" pitchFamily="2" charset="0"/>
              </a:rPr>
              <a:t>Salvete</a:t>
            </a:r>
            <a:r>
              <a:rPr lang="de-DE" sz="3200" b="1" dirty="0">
                <a:latin typeface="Segoe Print" panose="02000600000000000000" pitchFamily="2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  <p:bldP spid="4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>
            <a:extLst>
              <a:ext uri="{FF2B5EF4-FFF2-40B4-BE49-F238E27FC236}">
                <a16:creationId xmlns:a16="http://schemas.microsoft.com/office/drawing/2014/main" id="{E16496E1-4453-4451-927D-A0EE5F493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5083" y="275718"/>
            <a:ext cx="6967966" cy="1641987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sz="3600" b="1" dirty="0">
                <a:ln>
                  <a:noFill/>
                </a:ln>
                <a:latin typeface="Segoe Print" panose="02000600000000000000" pitchFamily="2" charset="0"/>
              </a:rPr>
              <a:t>Wozu braucht man eigentlich heute noch ein Latinum?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E3B2BB-928F-47BC-B193-C0FB4F04063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4052"/>
          <a:stretch/>
        </p:blipFill>
        <p:spPr bwMode="auto">
          <a:xfrm>
            <a:off x="7932992" y="4221088"/>
            <a:ext cx="826388" cy="188329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8437" name="Rectangle 71">
            <a:extLst>
              <a:ext uri="{FF2B5EF4-FFF2-40B4-BE49-F238E27FC236}">
                <a16:creationId xmlns:a16="http://schemas.microsoft.com/office/drawing/2014/main" id="{0D187C4E-14B9-4504-B200-5127823FA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D48B017-47F1-4FB8-8335-A441A827A015}"/>
              </a:ext>
            </a:extLst>
          </p:cNvPr>
          <p:cNvSpPr txBox="1"/>
          <p:nvPr/>
        </p:nvSpPr>
        <p:spPr>
          <a:xfrm>
            <a:off x="556362" y="2105863"/>
            <a:ext cx="73766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Das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Latinum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 stellt an vielen Universitäten und Hochschulen eine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Voraussetzung für das Studium bestimmter Fächer</a:t>
            </a:r>
            <a:r>
              <a:rPr lang="de-DE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dar. </a:t>
            </a:r>
          </a:p>
          <a:p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Dazu gehören (natürlich neben Latein und Griechisch) zum Beispiel die 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romanischen Sprachen 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(Französisch, Spanisch und Italienisch),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Geschichte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Theologie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Philosophie 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und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Kunstgeschichte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9A877FF-44B5-4E24-A932-6F86BEA75F68}"/>
              </a:ext>
            </a:extLst>
          </p:cNvPr>
          <p:cNvSpPr txBox="1"/>
          <p:nvPr/>
        </p:nvSpPr>
        <p:spPr>
          <a:xfrm>
            <a:off x="556362" y="3583191"/>
            <a:ext cx="71119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i="1" dirty="0">
                <a:latin typeface="Cambria" panose="02040503050406030204" pitchFamily="18" charset="0"/>
                <a:ea typeface="Cambria" panose="02040503050406030204" pitchFamily="18" charset="0"/>
              </a:rPr>
              <a:t>Genaue Auskunft über die Sprachanforderungen in den einzelnen Fachrichtungen geben die zentralen </a:t>
            </a:r>
            <a:r>
              <a:rPr lang="de-DE" i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Studienberatungsstellen</a:t>
            </a:r>
            <a:r>
              <a:rPr lang="de-DE" i="1" dirty="0">
                <a:latin typeface="Cambria" panose="02040503050406030204" pitchFamily="18" charset="0"/>
                <a:ea typeface="Cambria" panose="02040503050406030204" pitchFamily="18" charset="0"/>
              </a:rPr>
              <a:t> der Universitäten.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7EAB270-B2B6-4143-BA9C-E0381354BFA8}"/>
              </a:ext>
            </a:extLst>
          </p:cNvPr>
          <p:cNvSpPr txBox="1"/>
          <p:nvPr/>
        </p:nvSpPr>
        <p:spPr>
          <a:xfrm>
            <a:off x="556362" y="4446233"/>
            <a:ext cx="71839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Der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Erwerb des Latinums  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an der Uni findet in der Regel im Umfang von zwei Semestern mit etwa vier Stunden Intensivunterricht pro Woche statt und ist an vielen Hochschulen möglich.</a:t>
            </a:r>
          </a:p>
        </p:txBody>
      </p:sp>
    </p:spTree>
    <p:extLst>
      <p:ext uri="{BB962C8B-B14F-4D97-AF65-F5344CB8AC3E}">
        <p14:creationId xmlns:p14="http://schemas.microsoft.com/office/powerpoint/2010/main" val="82071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BC10A-E47F-498F-91BA-C9FAD230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57182"/>
            <a:ext cx="8136904" cy="1303337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5400" b="1" dirty="0">
                <a:ln>
                  <a:noFill/>
                </a:ln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rPr>
              <a:t>Latein</a:t>
            </a:r>
            <a:r>
              <a:rPr lang="de-DE" sz="5400" b="1" cap="small" dirty="0">
                <a:ln>
                  <a:noFill/>
                </a:ln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rPr>
              <a:t>...</a:t>
            </a:r>
            <a:br>
              <a:rPr lang="de-DE" sz="6000" b="1" cap="small" dirty="0">
                <a:ln>
                  <a:noFill/>
                </a:ln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rPr>
            </a:br>
            <a:r>
              <a:rPr lang="de-DE" sz="3000" b="1" dirty="0">
                <a:ln>
                  <a:noFill/>
                </a:ln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rPr>
              <a:t>die Sprache der Wissenschaft und Religion</a:t>
            </a:r>
            <a:br>
              <a:rPr lang="de-DE" sz="3000" b="1" u="sng" dirty="0">
                <a:ln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endParaRPr lang="de-DE" dirty="0"/>
          </a:p>
        </p:txBody>
      </p:sp>
      <p:pic>
        <p:nvPicPr>
          <p:cNvPr id="26627" name="Inhaltsplatzhalter 5">
            <a:extLst>
              <a:ext uri="{FF2B5EF4-FFF2-40B4-BE49-F238E27FC236}">
                <a16:creationId xmlns:a16="http://schemas.microsoft.com/office/drawing/2014/main" id="{04102ADD-0E7A-4D28-B6D2-84F1ED3B9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7200" y="1895475"/>
            <a:ext cx="5689600" cy="4344988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2C597A25-5430-4803-92FF-5ECCB56AD74F}"/>
              </a:ext>
            </a:extLst>
          </p:cNvPr>
          <p:cNvSpPr/>
          <p:nvPr/>
        </p:nvSpPr>
        <p:spPr>
          <a:xfrm>
            <a:off x="777081" y="1689681"/>
            <a:ext cx="792162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A39063F-CD1C-4D11-97B2-0B40B19AECB6}"/>
              </a:ext>
            </a:extLst>
          </p:cNvPr>
          <p:cNvSpPr/>
          <p:nvPr/>
        </p:nvSpPr>
        <p:spPr>
          <a:xfrm>
            <a:off x="7416800" y="1576065"/>
            <a:ext cx="792163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CB2D42-D4CD-480D-85A6-68A2027B8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22" y="419949"/>
            <a:ext cx="7471666" cy="1400530"/>
          </a:xfrm>
        </p:spPr>
        <p:txBody>
          <a:bodyPr/>
          <a:lstStyle/>
          <a:p>
            <a:r>
              <a:rPr lang="de-DE" sz="3200" b="1" dirty="0">
                <a:latin typeface="Segoe Print" panose="02000600000000000000" pitchFamily="2" charset="0"/>
              </a:rPr>
              <a:t>Ist das Latinum die Studienvoraus-setzung für Jura oder Medizin??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12A2E38-C23E-49DD-AF94-402AFBC69713}"/>
              </a:ext>
            </a:extLst>
          </p:cNvPr>
          <p:cNvSpPr txBox="1"/>
          <p:nvPr/>
        </p:nvSpPr>
        <p:spPr>
          <a:xfrm>
            <a:off x="345222" y="3620972"/>
            <a:ext cx="849694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Latein hat innerhalb der Medizin immer noch eine wichtige Rolle:</a:t>
            </a:r>
          </a:p>
          <a:p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In der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Anatomie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 werden hauptsächlich </a:t>
            </a:r>
            <a:r>
              <a:rPr lang="de-DE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lateinische Fachbegriffe 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verwendet. In der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klinischen Medizin 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wird ein </a:t>
            </a:r>
            <a:r>
              <a:rPr lang="de-DE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latinisiertes Griechisch 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verwendet. Das bedeutet, dass die Wortstämme aus dem Altgriechischen stammen, jedoch den Regeln der lateinischen Grammatik und Aussprache folgen.</a:t>
            </a:r>
          </a:p>
          <a:p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Die medizinische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Terminologie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 folgt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festen Regeln nach internationalen Standard</a:t>
            </a:r>
            <a:r>
              <a:rPr lang="de-DE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 damit beispielsweise Diagnosen oder Wirkstoffe in Medikamenten einheitlich sind. </a:t>
            </a:r>
          </a:p>
          <a:p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Die notwendigen Fachbegriffe erlernt man an der Uni.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6312242-B217-4906-9004-7AE400D3EE62}"/>
              </a:ext>
            </a:extLst>
          </p:cNvPr>
          <p:cNvSpPr txBox="1"/>
          <p:nvPr/>
        </p:nvSpPr>
        <p:spPr>
          <a:xfrm>
            <a:off x="345222" y="2420643"/>
            <a:ext cx="8136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Latein war früher eine Grundvoraussetzung für das Jura- und Medizinstudium, das ist schon lange nicht mehr der Fall. Das liegt nicht daran, dass es plötzlich ganz unwichtig geworden wäre, sondern weil mehr an den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veränderten Auswahlverfahren und dem Aufbau des Studiengangs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AADCF6D-4D55-4F86-9E00-66E8ABA0E65F}"/>
              </a:ext>
            </a:extLst>
          </p:cNvPr>
          <p:cNvSpPr txBox="1"/>
          <p:nvPr/>
        </p:nvSpPr>
        <p:spPr>
          <a:xfrm>
            <a:off x="518239" y="1700241"/>
            <a:ext cx="2427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rgbClr val="FFC000"/>
                </a:solidFill>
                <a:latin typeface="Segoe Print" panose="02000600000000000000" pitchFamily="2" charset="0"/>
              </a:rPr>
              <a:t>Nein!</a:t>
            </a:r>
          </a:p>
        </p:txBody>
      </p:sp>
    </p:spTree>
    <p:extLst>
      <p:ext uri="{BB962C8B-B14F-4D97-AF65-F5344CB8AC3E}">
        <p14:creationId xmlns:p14="http://schemas.microsoft.com/office/powerpoint/2010/main" val="193460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4" name="Picture 73">
            <a:extLst>
              <a:ext uri="{FF2B5EF4-FFF2-40B4-BE49-F238E27FC236}">
                <a16:creationId xmlns:a16="http://schemas.microsoft.com/office/drawing/2014/main" id="{BD310164-D3A3-415E-9D94-5D21D9FB2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20495" name="Picture 75">
            <a:extLst>
              <a:ext uri="{FF2B5EF4-FFF2-40B4-BE49-F238E27FC236}">
                <a16:creationId xmlns:a16="http://schemas.microsoft.com/office/drawing/2014/main" id="{BE586E08-18BF-4AB1-AB48-4005D567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20496" name="Oval 77">
            <a:extLst>
              <a:ext uri="{FF2B5EF4-FFF2-40B4-BE49-F238E27FC236}">
                <a16:creationId xmlns:a16="http://schemas.microsoft.com/office/drawing/2014/main" id="{4A497DBC-2692-42B4-A606-31024033F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497" name="Picture 79">
            <a:extLst>
              <a:ext uri="{FF2B5EF4-FFF2-40B4-BE49-F238E27FC236}">
                <a16:creationId xmlns:a16="http://schemas.microsoft.com/office/drawing/2014/main" id="{3517A192-66A9-4297-9284-65580829A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20498" name="Picture 81">
            <a:extLst>
              <a:ext uri="{FF2B5EF4-FFF2-40B4-BE49-F238E27FC236}">
                <a16:creationId xmlns:a16="http://schemas.microsoft.com/office/drawing/2014/main" id="{130825ED-0133-430D-BBBB-50B6F5228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0499" name="Rectangle 83">
            <a:extLst>
              <a:ext uri="{FF2B5EF4-FFF2-40B4-BE49-F238E27FC236}">
                <a16:creationId xmlns:a16="http://schemas.microsoft.com/office/drawing/2014/main" id="{633F040E-FA1C-4EDC-B925-7EFCB9582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0746978-0407-4565-8948-CBF263AEFC5C}"/>
              </a:ext>
            </a:extLst>
          </p:cNvPr>
          <p:cNvSpPr txBox="1">
            <a:spLocks/>
          </p:cNvSpPr>
          <p:nvPr/>
        </p:nvSpPr>
        <p:spPr>
          <a:xfrm>
            <a:off x="476593" y="202770"/>
            <a:ext cx="8559903" cy="9386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Segoe Print" panose="02000600000000000000" pitchFamily="2" charset="0"/>
                <a:ea typeface="+mj-ea"/>
                <a:cs typeface="+mj-cs"/>
              </a:rPr>
              <a:t>Die </a:t>
            </a:r>
            <a:r>
              <a:rPr lang="en-US" sz="3600" b="1" dirty="0" err="1">
                <a:solidFill>
                  <a:schemeClr val="tx2"/>
                </a:solidFill>
                <a:latin typeface="Segoe Print" panose="02000600000000000000" pitchFamily="2" charset="0"/>
                <a:ea typeface="+mj-ea"/>
                <a:cs typeface="+mj-cs"/>
              </a:rPr>
              <a:t>Antike</a:t>
            </a:r>
            <a:endParaRPr lang="en-US" sz="3600" b="1" dirty="0">
              <a:solidFill>
                <a:schemeClr val="tx2"/>
              </a:solidFill>
              <a:latin typeface="Segoe Print" panose="02000600000000000000" pitchFamily="2" charset="0"/>
              <a:ea typeface="+mj-ea"/>
              <a:cs typeface="+mj-cs"/>
            </a:endParaRPr>
          </a:p>
        </p:txBody>
      </p:sp>
      <p:pic>
        <p:nvPicPr>
          <p:cNvPr id="20484" name="Picture 6">
            <a:hlinkClick r:id="rId7"/>
            <a:extLst>
              <a:ext uri="{FF2B5EF4-FFF2-40B4-BE49-F238E27FC236}">
                <a16:creationId xmlns:a16="http://schemas.microsoft.com/office/drawing/2014/main" id="{70F982BB-F357-4B66-BFF2-9C565252E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27" y="1577650"/>
            <a:ext cx="1891227" cy="14184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>
            <a:hlinkClick r:id="rId9"/>
            <a:extLst>
              <a:ext uri="{FF2B5EF4-FFF2-40B4-BE49-F238E27FC236}">
                <a16:creationId xmlns:a16="http://schemas.microsoft.com/office/drawing/2014/main" id="{E462C60B-8A95-479B-B595-B90EAAB09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2154" y="1547524"/>
            <a:ext cx="2119825" cy="14485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Pont du Gard">
            <a:hlinkClick r:id="rId11" tooltip="Pont du Gard"/>
            <a:extLst>
              <a:ext uri="{FF2B5EF4-FFF2-40B4-BE49-F238E27FC236}">
                <a16:creationId xmlns:a16="http://schemas.microsoft.com/office/drawing/2014/main" id="{46BC896F-0B11-46FD-B1A5-2C7AE532F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3979" y="1547523"/>
            <a:ext cx="2152418" cy="14349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8">
            <a:hlinkClick r:id="rId13"/>
            <a:extLst>
              <a:ext uri="{FF2B5EF4-FFF2-40B4-BE49-F238E27FC236}">
                <a16:creationId xmlns:a16="http://schemas.microsoft.com/office/drawing/2014/main" id="{AA4C8C73-AFBE-4E31-A15F-1FF4A92D7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4408" y="1547523"/>
            <a:ext cx="2378915" cy="13956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55BBEEA-382B-41C6-84EF-7E6926AE6EA7}"/>
              </a:ext>
            </a:extLst>
          </p:cNvPr>
          <p:cNvSpPr txBox="1"/>
          <p:nvPr/>
        </p:nvSpPr>
        <p:spPr>
          <a:xfrm>
            <a:off x="1960154" y="3977887"/>
            <a:ext cx="6409555" cy="604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b="1" cap="small" dirty="0">
                <a:solidFill>
                  <a:schemeClr val="tx2"/>
                </a:solidFill>
                <a:latin typeface="Segoe Print" panose="02000600000000000000" pitchFamily="2" charset="0"/>
                <a:ea typeface="+mj-ea"/>
                <a:cs typeface="+mj-cs"/>
              </a:rPr>
              <a:t>... </a:t>
            </a:r>
            <a:r>
              <a:rPr lang="en-US" sz="3600" b="1" dirty="0" err="1">
                <a:solidFill>
                  <a:schemeClr val="tx2"/>
                </a:solidFill>
                <a:latin typeface="Segoe Print" panose="02000600000000000000" pitchFamily="2" charset="0"/>
                <a:ea typeface="+mj-ea"/>
                <a:cs typeface="+mj-cs"/>
              </a:rPr>
              <a:t>begegnet</a:t>
            </a:r>
            <a:r>
              <a:rPr lang="en-US" sz="3600" b="1" dirty="0">
                <a:solidFill>
                  <a:schemeClr val="tx2"/>
                </a:solidFill>
                <a:latin typeface="Segoe Print" panose="02000600000000000000" pitchFamily="2" charset="0"/>
                <a:ea typeface="+mj-ea"/>
                <a:cs typeface="+mj-cs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Segoe Print" panose="02000600000000000000" pitchFamily="2" charset="0"/>
                <a:ea typeface="+mj-ea"/>
                <a:cs typeface="+mj-cs"/>
              </a:rPr>
              <a:t>uns</a:t>
            </a:r>
            <a:r>
              <a:rPr lang="en-US" sz="3600" b="1" dirty="0">
                <a:solidFill>
                  <a:schemeClr val="tx2"/>
                </a:solidFill>
                <a:latin typeface="Segoe Print" panose="02000600000000000000" pitchFamily="2" charset="0"/>
                <a:ea typeface="+mj-ea"/>
                <a:cs typeface="+mj-cs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Segoe Print" panose="02000600000000000000" pitchFamily="2" charset="0"/>
                <a:ea typeface="+mj-ea"/>
                <a:cs typeface="+mj-cs"/>
              </a:rPr>
              <a:t>überall</a:t>
            </a:r>
            <a:r>
              <a:rPr lang="en-US" sz="3600" b="1" dirty="0">
                <a:solidFill>
                  <a:schemeClr val="tx2"/>
                </a:solidFill>
                <a:latin typeface="Segoe Print" panose="02000600000000000000" pitchFamily="2" charset="0"/>
                <a:ea typeface="+mj-ea"/>
                <a:cs typeface="+mj-cs"/>
              </a:rPr>
              <a:t>!</a:t>
            </a:r>
            <a:endParaRPr lang="en-US" sz="3600" b="1" u="sng" dirty="0">
              <a:solidFill>
                <a:schemeClr val="tx2"/>
              </a:solidFill>
              <a:latin typeface="Segoe Print" panose="02000600000000000000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C0A4CE5B-12B4-44D2-B7CC-DBF39C9E96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76338" y="915988"/>
            <a:ext cx="6799262" cy="1073150"/>
          </a:xfrm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6000" b="1" dirty="0">
                <a:latin typeface="Segoe Print" panose="02000600000000000000" pitchFamily="2" charset="0"/>
              </a:rPr>
              <a:t>Latein</a:t>
            </a:r>
            <a:r>
              <a:rPr lang="de-DE" sz="6000" b="1" cap="small" dirty="0">
                <a:latin typeface="Segoe Print" panose="02000600000000000000" pitchFamily="2" charset="0"/>
              </a:rPr>
              <a:t>...</a:t>
            </a:r>
            <a:br>
              <a:rPr lang="de-DE" sz="6000" b="1" cap="small" dirty="0">
                <a:latin typeface="Segoe Print" panose="02000600000000000000" pitchFamily="2" charset="0"/>
              </a:rPr>
            </a:br>
            <a:r>
              <a:rPr lang="de-DE" sz="3000" b="1" dirty="0">
                <a:latin typeface="Cambria" panose="02040503050406030204" pitchFamily="18" charset="0"/>
              </a:rPr>
              <a:t>die Sprache, die Sprachen verbindet</a:t>
            </a:r>
            <a:endParaRPr lang="de-DE" sz="3000" b="1" u="sng" dirty="0">
              <a:latin typeface="Cambria" panose="02040503050406030204" pitchFamily="18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3910C15-C5FB-447F-9C5A-BED7CD8620EC}"/>
              </a:ext>
            </a:extLst>
          </p:cNvPr>
          <p:cNvSpPr txBox="1"/>
          <p:nvPr/>
        </p:nvSpPr>
        <p:spPr>
          <a:xfrm>
            <a:off x="755576" y="2214562"/>
            <a:ext cx="2016150" cy="36591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b="1" dirty="0">
                <a:solidFill>
                  <a:srgbClr val="FF0000"/>
                </a:solidFill>
                <a:latin typeface="Segoe Print" panose="02000600000000000000" pitchFamily="2" charset="0"/>
                <a:cs typeface="Times New Roman" pitchFamily="18" charset="0"/>
              </a:rPr>
              <a:t>Mater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b="1" dirty="0" err="1">
                <a:latin typeface="Segoe Print" panose="02000600000000000000" pitchFamily="2" charset="0"/>
                <a:cs typeface="Times New Roman" pitchFamily="18" charset="0"/>
              </a:rPr>
              <a:t>Madre</a:t>
            </a:r>
            <a:endParaRPr lang="de-DE" sz="2800" b="1" dirty="0">
              <a:latin typeface="Segoe Print" panose="02000600000000000000" pitchFamily="2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Segoe Print" panose="02000600000000000000" pitchFamily="2" charset="0"/>
                <a:cs typeface="Times New Roman" pitchFamily="18" charset="0"/>
              </a:rPr>
              <a:t>Mère</a:t>
            </a:r>
            <a:endParaRPr lang="de-DE" sz="2800" b="1" dirty="0">
              <a:solidFill>
                <a:schemeClr val="tx2">
                  <a:lumMod val="60000"/>
                  <a:lumOff val="40000"/>
                </a:schemeClr>
              </a:solidFill>
              <a:latin typeface="Segoe Print" panose="02000600000000000000" pitchFamily="2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Segoe Print" panose="02000600000000000000" pitchFamily="2" charset="0"/>
                <a:cs typeface="Times New Roman" pitchFamily="18" charset="0"/>
              </a:rPr>
              <a:t>Madre</a:t>
            </a:r>
            <a:endParaRPr lang="de-DE" sz="2800" b="1" dirty="0">
              <a:solidFill>
                <a:schemeClr val="tx2">
                  <a:lumMod val="60000"/>
                  <a:lumOff val="40000"/>
                </a:schemeClr>
              </a:solidFill>
              <a:latin typeface="Segoe Print" panose="02000600000000000000" pitchFamily="2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b="1" dirty="0" err="1">
                <a:latin typeface="Segoe Print" panose="02000600000000000000" pitchFamily="2" charset="0"/>
                <a:cs typeface="Times New Roman" pitchFamily="18" charset="0"/>
              </a:rPr>
              <a:t>Mãe</a:t>
            </a:r>
            <a:endParaRPr lang="de-DE" sz="2800" b="1" dirty="0">
              <a:latin typeface="Segoe Print" panose="02000600000000000000" pitchFamily="2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b="1" dirty="0" err="1">
                <a:latin typeface="Segoe Print" panose="02000600000000000000" pitchFamily="2" charset="0"/>
                <a:cs typeface="Times New Roman" pitchFamily="18" charset="0"/>
              </a:rPr>
              <a:t>Mam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ă</a:t>
            </a:r>
            <a:endParaRPr lang="de-DE" sz="2800" b="1" dirty="0">
              <a:latin typeface="Segoe Print" panose="02000600000000000000" pitchFamily="2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Segoe Print" panose="02000600000000000000" pitchFamily="2" charset="0"/>
                <a:cs typeface="Times New Roman" pitchFamily="18" charset="0"/>
              </a:rPr>
              <a:t>Mother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Segoe Print" panose="02000600000000000000" pitchFamily="2" charset="0"/>
                <a:cs typeface="Times New Roman" pitchFamily="18" charset="0"/>
              </a:rPr>
              <a:t>Mutter</a:t>
            </a:r>
          </a:p>
        </p:txBody>
      </p:sp>
      <p:sp>
        <p:nvSpPr>
          <p:cNvPr id="27652" name="Textfeld 3">
            <a:extLst>
              <a:ext uri="{FF2B5EF4-FFF2-40B4-BE49-F238E27FC236}">
                <a16:creationId xmlns:a16="http://schemas.microsoft.com/office/drawing/2014/main" id="{E7E72F8F-9228-46A3-ACD4-EBB3F423E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4813" y="2151063"/>
            <a:ext cx="5203825" cy="3786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altLang="de-DE" dirty="0">
                <a:solidFill>
                  <a:schemeClr val="tx1"/>
                </a:solidFill>
                <a:latin typeface="Cambria" panose="02040503050406030204" pitchFamily="18" charset="0"/>
              </a:rPr>
              <a:t>„</a:t>
            </a:r>
            <a:r>
              <a:rPr lang="de-DE" altLang="de-DE" b="1" dirty="0">
                <a:solidFill>
                  <a:schemeClr val="tx1"/>
                </a:solidFill>
                <a:latin typeface="Cambria" panose="02040503050406030204" pitchFamily="18" charset="0"/>
              </a:rPr>
              <a:t>Das Englische</a:t>
            </a:r>
            <a:r>
              <a:rPr lang="de-DE" altLang="de-DE" dirty="0">
                <a:solidFill>
                  <a:schemeClr val="tx1"/>
                </a:solidFill>
                <a:latin typeface="Cambria" panose="02040503050406030204" pitchFamily="18" charset="0"/>
              </a:rPr>
              <a:t> ist zwar kein unmittelbarer Abkömmling des Lateinischen, doch auch in den Adern dieser Sprache fließt römisches Blut. Ihr Wortschatz </a:t>
            </a:r>
            <a:r>
              <a:rPr lang="de-DE" altLang="de-DE" b="1" dirty="0">
                <a:solidFill>
                  <a:schemeClr val="tx1"/>
                </a:solidFill>
                <a:latin typeface="Cambria" panose="02040503050406030204" pitchFamily="18" charset="0"/>
              </a:rPr>
              <a:t>lässt sich bis zu 60% aus dem Lateinischen ableiten</a:t>
            </a:r>
            <a:r>
              <a:rPr lang="de-DE" altLang="de-DE" dirty="0">
                <a:solidFill>
                  <a:schemeClr val="tx1"/>
                </a:solidFill>
                <a:latin typeface="Cambria" panose="02040503050406030204" pitchFamily="18" charset="0"/>
              </a:rPr>
              <a:t>, nicht wenige </a:t>
            </a:r>
            <a:r>
              <a:rPr lang="de-DE" altLang="de-DE" sz="2100" dirty="0">
                <a:solidFill>
                  <a:schemeClr val="tx1"/>
                </a:solidFill>
                <a:latin typeface="Cambria" panose="02040503050406030204" pitchFamily="18" charset="0"/>
              </a:rPr>
              <a:t>Satzkonstruktionen</a:t>
            </a:r>
            <a:r>
              <a:rPr lang="de-DE" altLang="de-DE" dirty="0">
                <a:solidFill>
                  <a:schemeClr val="tx1"/>
                </a:solidFill>
                <a:latin typeface="Cambria" panose="02040503050406030204" pitchFamily="18" charset="0"/>
              </a:rPr>
              <a:t> sind vom Lateinischen her erklärbar, ebenso greifen in ihr dieselben grammatischen Kategorien!“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76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>
            <a:extLst>
              <a:ext uri="{FF2B5EF4-FFF2-40B4-BE49-F238E27FC236}">
                <a16:creationId xmlns:a16="http://schemas.microsoft.com/office/drawing/2014/main" id="{3B2CE583-07D7-4DEB-A359-5FDB40408D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675688" cy="1143000"/>
          </a:xfrm>
        </p:spPr>
        <p:txBody>
          <a:bodyPr/>
          <a:lstStyle/>
          <a:p>
            <a:pPr eaLnBrk="1" hangingPunct="1"/>
            <a:r>
              <a:rPr lang="de-DE" altLang="de-DE" sz="2800" b="1">
                <a:ln>
                  <a:noFill/>
                </a:ln>
                <a:solidFill>
                  <a:schemeClr val="accent1"/>
                </a:solidFill>
                <a:latin typeface="Cambria" panose="02040503050406030204" pitchFamily="18" charset="0"/>
              </a:rPr>
              <a:t>	</a:t>
            </a:r>
            <a:r>
              <a:rPr lang="de-DE" altLang="de-DE" sz="3600" b="1">
                <a:ln>
                  <a:noFill/>
                </a:ln>
                <a:solidFill>
                  <a:schemeClr val="tx1"/>
                </a:solidFill>
                <a:latin typeface="Cambria" panose="02040503050406030204" pitchFamily="18" charset="0"/>
              </a:rPr>
              <a:t>... bei umfangreicher Themenvielfalt…</a:t>
            </a:r>
          </a:p>
        </p:txBody>
      </p:sp>
      <p:pic>
        <p:nvPicPr>
          <p:cNvPr id="29699" name="Grafik 2">
            <a:extLst>
              <a:ext uri="{FF2B5EF4-FFF2-40B4-BE49-F238E27FC236}">
                <a16:creationId xmlns:a16="http://schemas.microsoft.com/office/drawing/2014/main" id="{43DB9CBE-5F87-4BF1-806F-4508F41AE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1052513"/>
            <a:ext cx="568642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BC5C1CD4-DC68-40B1-9115-3D6BF10C71D5}"/>
              </a:ext>
            </a:extLst>
          </p:cNvPr>
          <p:cNvSpPr/>
          <p:nvPr/>
        </p:nvSpPr>
        <p:spPr>
          <a:xfrm>
            <a:off x="1187450" y="2133600"/>
            <a:ext cx="576263" cy="431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A83D490-D365-4938-BB7F-0406E57B44E6}"/>
              </a:ext>
            </a:extLst>
          </p:cNvPr>
          <p:cNvSpPr/>
          <p:nvPr/>
        </p:nvSpPr>
        <p:spPr>
          <a:xfrm>
            <a:off x="7415213" y="2276475"/>
            <a:ext cx="576262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>
            <a:extLst>
              <a:ext uri="{FF2B5EF4-FFF2-40B4-BE49-F238E27FC236}">
                <a16:creationId xmlns:a16="http://schemas.microsoft.com/office/drawing/2014/main" id="{C79501C5-7B5B-4CD9-AFC9-0422EB2A6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4675" y="188913"/>
            <a:ext cx="7993063" cy="1143000"/>
          </a:xfrm>
        </p:spPr>
        <p:txBody>
          <a:bodyPr/>
          <a:lstStyle/>
          <a:p>
            <a:pPr eaLnBrk="1" hangingPunct="1"/>
            <a:r>
              <a:rPr lang="de-DE" altLang="de-DE" b="1" dirty="0">
                <a:ln>
                  <a:noFill/>
                </a:ln>
                <a:solidFill>
                  <a:schemeClr val="tx1"/>
                </a:solidFill>
                <a:latin typeface="Cambria" panose="02040503050406030204" pitchFamily="18" charset="0"/>
              </a:rPr>
              <a:t>... wir lernen mit Navigium!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6DD705-A7EC-4163-951A-40AC9FE26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13" y="1628800"/>
            <a:ext cx="5852585" cy="3949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D1972B48-9F7C-4B8B-83F1-23D293491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284908"/>
            <a:ext cx="1917754" cy="2636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8A6EC-D1A5-4FB7-835E-E7DE8FDD0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4" y="549275"/>
            <a:ext cx="7686674" cy="1303338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3600" b="1" dirty="0">
                <a:solidFill>
                  <a:schemeClr val="tx1"/>
                </a:solidFill>
                <a:latin typeface="Segoe Print" panose="02000600000000000000" pitchFamily="2" charset="0"/>
              </a:rPr>
              <a:t>... und Autoren, unvergessen seit 2000 Jahren!</a:t>
            </a:r>
          </a:p>
        </p:txBody>
      </p:sp>
      <p:sp>
        <p:nvSpPr>
          <p:cNvPr id="29699" name="Inhaltsplatzhalter 2">
            <a:extLst>
              <a:ext uri="{FF2B5EF4-FFF2-40B4-BE49-F238E27FC236}">
                <a16:creationId xmlns:a16="http://schemas.microsoft.com/office/drawing/2014/main" id="{967D359E-D516-4DAD-A0AC-EE3269780F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1773238"/>
            <a:ext cx="7686675" cy="4319587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de-DE" altLang="de-DE" sz="2600" b="1" i="1" dirty="0">
                <a:solidFill>
                  <a:srgbClr val="FFC000"/>
                </a:solidFill>
                <a:latin typeface="Cambria" panose="02040503050406030204" pitchFamily="18" charset="0"/>
              </a:rPr>
              <a:t>Cäsar:</a:t>
            </a:r>
            <a:r>
              <a:rPr lang="de-DE" altLang="de-DE" sz="2600" b="1" dirty="0">
                <a:solidFill>
                  <a:srgbClr val="FFC000"/>
                </a:solidFill>
                <a:latin typeface="Cambria" panose="02040503050406030204" pitchFamily="18" charset="0"/>
              </a:rPr>
              <a:t> </a:t>
            </a:r>
            <a:r>
              <a:rPr lang="de-DE" altLang="de-DE" sz="2600" dirty="0" err="1">
                <a:solidFill>
                  <a:schemeClr val="tx1"/>
                </a:solidFill>
                <a:latin typeface="Cambria" panose="02040503050406030204" pitchFamily="18" charset="0"/>
              </a:rPr>
              <a:t>Comentarii</a:t>
            </a:r>
            <a:r>
              <a:rPr lang="de-DE" altLang="de-DE" sz="2600" dirty="0">
                <a:solidFill>
                  <a:schemeClr val="tx1"/>
                </a:solidFill>
                <a:latin typeface="Cambria" panose="02040503050406030204" pitchFamily="18" charset="0"/>
              </a:rPr>
              <a:t> de </a:t>
            </a:r>
            <a:r>
              <a:rPr lang="de-DE" altLang="de-DE" sz="2600" dirty="0" err="1">
                <a:solidFill>
                  <a:schemeClr val="tx1"/>
                </a:solidFill>
                <a:latin typeface="Cambria" panose="02040503050406030204" pitchFamily="18" charset="0"/>
              </a:rPr>
              <a:t>bello</a:t>
            </a:r>
            <a:r>
              <a:rPr lang="de-DE" altLang="de-DE" sz="2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de-DE" altLang="de-DE" sz="2600" dirty="0" err="1">
                <a:solidFill>
                  <a:schemeClr val="tx1"/>
                </a:solidFill>
                <a:latin typeface="Cambria" panose="02040503050406030204" pitchFamily="18" charset="0"/>
              </a:rPr>
              <a:t>Gallico</a:t>
            </a:r>
            <a:endParaRPr lang="de-DE" altLang="de-DE" sz="26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eaLnBrk="1" hangingPunct="1">
              <a:defRPr/>
            </a:pPr>
            <a:r>
              <a:rPr lang="de-DE" altLang="de-DE" sz="2600" b="1" i="1" dirty="0">
                <a:solidFill>
                  <a:srgbClr val="FFC000"/>
                </a:solidFill>
                <a:latin typeface="Cambria" panose="02040503050406030204" pitchFamily="18" charset="0"/>
              </a:rPr>
              <a:t>Seneca:</a:t>
            </a:r>
            <a:r>
              <a:rPr lang="de-DE" altLang="de-DE" sz="26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de-DE" altLang="de-DE" sz="2600" dirty="0" err="1">
                <a:solidFill>
                  <a:schemeClr val="tx1"/>
                </a:solidFill>
                <a:latin typeface="Cambria" panose="02040503050406030204" pitchFamily="18" charset="0"/>
              </a:rPr>
              <a:t>Epistulae</a:t>
            </a:r>
            <a:r>
              <a:rPr lang="de-DE" altLang="de-DE" sz="2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de-DE" altLang="de-DE" sz="2600" dirty="0" err="1">
                <a:solidFill>
                  <a:schemeClr val="tx1"/>
                </a:solidFill>
                <a:latin typeface="Cambria" panose="02040503050406030204" pitchFamily="18" charset="0"/>
              </a:rPr>
              <a:t>morales</a:t>
            </a:r>
            <a:r>
              <a:rPr lang="de-DE" altLang="de-DE" sz="2600" dirty="0">
                <a:solidFill>
                  <a:schemeClr val="tx1"/>
                </a:solidFill>
                <a:latin typeface="Cambria" panose="02040503050406030204" pitchFamily="18" charset="0"/>
              </a:rPr>
              <a:t> ad </a:t>
            </a:r>
            <a:r>
              <a:rPr lang="de-DE" altLang="de-DE" sz="2600" dirty="0" err="1">
                <a:solidFill>
                  <a:schemeClr val="tx1"/>
                </a:solidFill>
                <a:latin typeface="Cambria" panose="02040503050406030204" pitchFamily="18" charset="0"/>
              </a:rPr>
              <a:t>Lucilium</a:t>
            </a:r>
            <a:endParaRPr lang="de-DE" altLang="de-DE" sz="26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eaLnBrk="1" hangingPunct="1">
              <a:defRPr/>
            </a:pPr>
            <a:r>
              <a:rPr lang="de-DE" altLang="de-DE" sz="2600" b="1" i="1" dirty="0">
                <a:solidFill>
                  <a:srgbClr val="FFC000"/>
                </a:solidFill>
                <a:latin typeface="Cambria" panose="02040503050406030204" pitchFamily="18" charset="0"/>
              </a:rPr>
              <a:t>Cicero: </a:t>
            </a:r>
            <a:r>
              <a:rPr lang="de-DE" altLang="de-DE" sz="2600" dirty="0">
                <a:solidFill>
                  <a:schemeClr val="tx1"/>
                </a:solidFill>
                <a:latin typeface="Cambria" panose="02040503050406030204" pitchFamily="18" charset="0"/>
              </a:rPr>
              <a:t>De </a:t>
            </a:r>
            <a:r>
              <a:rPr lang="de-DE" altLang="de-DE" sz="2600" dirty="0" err="1">
                <a:solidFill>
                  <a:schemeClr val="tx1"/>
                </a:solidFill>
                <a:latin typeface="Cambria" panose="02040503050406030204" pitchFamily="18" charset="0"/>
              </a:rPr>
              <a:t>coniuratio</a:t>
            </a:r>
            <a:r>
              <a:rPr lang="de-DE" altLang="de-DE" sz="2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de-DE" altLang="de-DE" sz="2600" dirty="0" err="1">
                <a:solidFill>
                  <a:schemeClr val="tx1"/>
                </a:solidFill>
                <a:latin typeface="Cambria" panose="02040503050406030204" pitchFamily="18" charset="0"/>
              </a:rPr>
              <a:t>Catilinae</a:t>
            </a:r>
            <a:r>
              <a:rPr lang="de-DE" altLang="de-DE" sz="2600" dirty="0">
                <a:solidFill>
                  <a:schemeClr val="tx1"/>
                </a:solidFill>
                <a:latin typeface="Cambria" panose="02040503050406030204" pitchFamily="18" charset="0"/>
              </a:rPr>
              <a:t>; Pro </a:t>
            </a:r>
            <a:r>
              <a:rPr lang="de-DE" altLang="de-DE" sz="2600" dirty="0" err="1">
                <a:solidFill>
                  <a:schemeClr val="tx1"/>
                </a:solidFill>
                <a:latin typeface="Cambria" panose="02040503050406030204" pitchFamily="18" charset="0"/>
              </a:rPr>
              <a:t>Sestio</a:t>
            </a:r>
            <a:endParaRPr lang="de-DE" altLang="de-DE" sz="26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eaLnBrk="1" hangingPunct="1">
              <a:defRPr/>
            </a:pPr>
            <a:r>
              <a:rPr lang="de-DE" altLang="de-DE" sz="2600" b="1" i="1" dirty="0">
                <a:solidFill>
                  <a:srgbClr val="FFC000"/>
                </a:solidFill>
                <a:latin typeface="Cambria" panose="02040503050406030204" pitchFamily="18" charset="0"/>
              </a:rPr>
              <a:t>Ovid:</a:t>
            </a:r>
            <a:r>
              <a:rPr lang="de-DE" altLang="de-DE" sz="26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de-DE" altLang="de-DE" sz="2600" dirty="0">
                <a:solidFill>
                  <a:schemeClr val="tx1"/>
                </a:solidFill>
                <a:latin typeface="Cambria" panose="02040503050406030204" pitchFamily="18" charset="0"/>
              </a:rPr>
              <a:t>Metamorphosen; Ars </a:t>
            </a:r>
            <a:r>
              <a:rPr lang="de-DE" altLang="de-DE" sz="2600" dirty="0" err="1">
                <a:solidFill>
                  <a:schemeClr val="tx1"/>
                </a:solidFill>
                <a:latin typeface="Cambria" panose="02040503050406030204" pitchFamily="18" charset="0"/>
              </a:rPr>
              <a:t>Amatoria</a:t>
            </a:r>
            <a:endParaRPr lang="de-DE" altLang="de-DE" sz="26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eaLnBrk="1" hangingPunct="1">
              <a:defRPr/>
            </a:pPr>
            <a:r>
              <a:rPr lang="de-DE" altLang="de-DE" sz="2600" b="1" i="1" dirty="0">
                <a:solidFill>
                  <a:srgbClr val="FFC000"/>
                </a:solidFill>
                <a:latin typeface="Cambria" panose="02040503050406030204" pitchFamily="18" charset="0"/>
              </a:rPr>
              <a:t>Catull:</a:t>
            </a:r>
            <a:r>
              <a:rPr lang="de-DE" altLang="de-DE" sz="26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de-DE" altLang="de-DE" sz="2600" dirty="0">
                <a:solidFill>
                  <a:schemeClr val="tx1"/>
                </a:solidFill>
                <a:latin typeface="Cambria" panose="02040503050406030204" pitchFamily="18" charset="0"/>
              </a:rPr>
              <a:t>Carmina </a:t>
            </a:r>
          </a:p>
          <a:p>
            <a:pPr eaLnBrk="1" hangingPunct="1">
              <a:defRPr/>
            </a:pPr>
            <a:r>
              <a:rPr lang="de-DE" altLang="de-DE" sz="2600" b="1" i="1" dirty="0">
                <a:solidFill>
                  <a:srgbClr val="FFC000"/>
                </a:solidFill>
                <a:latin typeface="Cambria" panose="02040503050406030204" pitchFamily="18" charset="0"/>
              </a:rPr>
              <a:t>Livius:</a:t>
            </a:r>
            <a:r>
              <a:rPr lang="de-DE" altLang="de-DE" sz="26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de-DE" altLang="de-DE" sz="2600" dirty="0">
                <a:solidFill>
                  <a:schemeClr val="tx1"/>
                </a:solidFill>
                <a:latin typeface="Cambria" panose="02040503050406030204" pitchFamily="18" charset="0"/>
              </a:rPr>
              <a:t>Ab </a:t>
            </a:r>
            <a:r>
              <a:rPr lang="de-DE" altLang="de-DE" sz="2600" dirty="0" err="1">
                <a:solidFill>
                  <a:schemeClr val="tx1"/>
                </a:solidFill>
                <a:latin typeface="Cambria" panose="02040503050406030204" pitchFamily="18" charset="0"/>
              </a:rPr>
              <a:t>urbe</a:t>
            </a:r>
            <a:r>
              <a:rPr lang="de-DE" altLang="de-DE" sz="2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de-DE" altLang="de-DE" sz="2600" dirty="0" err="1">
                <a:solidFill>
                  <a:schemeClr val="tx1"/>
                </a:solidFill>
                <a:latin typeface="Cambria" panose="02040503050406030204" pitchFamily="18" charset="0"/>
              </a:rPr>
              <a:t>condita</a:t>
            </a:r>
            <a:endParaRPr lang="de-DE" altLang="de-DE" sz="26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de-DE" altLang="de-DE" sz="2600" dirty="0">
                <a:solidFill>
                  <a:schemeClr val="tx1"/>
                </a:solidFill>
                <a:latin typeface="Cambria" panose="02040503050406030204" pitchFamily="18" charset="0"/>
              </a:rPr>
              <a:t>    </a:t>
            </a:r>
            <a:r>
              <a:rPr lang="de-DE" altLang="de-DE" sz="2600" i="1" dirty="0">
                <a:solidFill>
                  <a:schemeClr val="tx1"/>
                </a:solidFill>
                <a:latin typeface="Cambria" panose="02040503050406030204" pitchFamily="18" charset="0"/>
              </a:rPr>
              <a:t>und</a:t>
            </a:r>
          </a:p>
          <a:p>
            <a:pPr eaLnBrk="1" hangingPunct="1">
              <a:defRPr/>
            </a:pPr>
            <a:r>
              <a:rPr lang="de-DE" altLang="de-DE" sz="2600" dirty="0" err="1">
                <a:solidFill>
                  <a:schemeClr val="tx1"/>
                </a:solidFill>
                <a:latin typeface="Cambria" panose="02040503050406030204" pitchFamily="18" charset="0"/>
              </a:rPr>
              <a:t>Harrius</a:t>
            </a:r>
            <a:r>
              <a:rPr lang="de-DE" altLang="de-DE" sz="2600" dirty="0">
                <a:solidFill>
                  <a:schemeClr val="tx1"/>
                </a:solidFill>
                <a:latin typeface="Cambria" panose="02040503050406030204" pitchFamily="18" charset="0"/>
              </a:rPr>
              <a:t> Potter et </a:t>
            </a:r>
            <a:r>
              <a:rPr lang="de-DE" altLang="de-DE" sz="2600" dirty="0" err="1">
                <a:solidFill>
                  <a:schemeClr val="tx1"/>
                </a:solidFill>
                <a:latin typeface="Cambria" panose="02040503050406030204" pitchFamily="18" charset="0"/>
              </a:rPr>
              <a:t>philosophi</a:t>
            </a:r>
            <a:r>
              <a:rPr lang="de-DE" altLang="de-DE" sz="2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de-DE" altLang="de-DE" sz="2600" dirty="0" err="1">
                <a:solidFill>
                  <a:schemeClr val="tx1"/>
                </a:solidFill>
                <a:latin typeface="Cambria" panose="02040503050406030204" pitchFamily="18" charset="0"/>
              </a:rPr>
              <a:t>lapis</a:t>
            </a:r>
            <a:endParaRPr lang="de-DE" altLang="de-DE" sz="2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31748" name="Grafik 3" descr="Ein Bild, das Vogel, sitzend, Schnee, weiß enthält.&#10;&#10;Automatisch generierte Beschreibung">
            <a:extLst>
              <a:ext uri="{FF2B5EF4-FFF2-40B4-BE49-F238E27FC236}">
                <a16:creationId xmlns:a16="http://schemas.microsoft.com/office/drawing/2014/main" id="{5E8EE244-948D-4E6C-BB38-481EF9B0E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322324"/>
            <a:ext cx="7493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Grafik 3" descr="Ein Bild, das Mann, Hemd enthält.&#10;&#10;Automatisch generierte Beschreibung">
            <a:extLst>
              <a:ext uri="{FF2B5EF4-FFF2-40B4-BE49-F238E27FC236}">
                <a16:creationId xmlns:a16="http://schemas.microsoft.com/office/drawing/2014/main" id="{7177665C-1EDF-471F-8926-AA46BD66A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2086769"/>
            <a:ext cx="90963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Grafik 5" descr="Ein Bild, das weiß, Gong, Mann, Hut enthält.&#10;&#10;Automatisch generierte Beschreibung">
            <a:extLst>
              <a:ext uri="{FF2B5EF4-FFF2-40B4-BE49-F238E27FC236}">
                <a16:creationId xmlns:a16="http://schemas.microsoft.com/office/drawing/2014/main" id="{7A36ABB9-6839-41CD-B6C7-C27148AF7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631" y="3429316"/>
            <a:ext cx="757238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72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21511" name="Picture 74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21512" name="Oval 76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513" name="Picture 78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21514" name="Picture 80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1515" name="Rectangle 82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1516" name="Rectangle 84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platzhalter 5" descr="Ein Bild, das Person, Gebäude, draußen, stehend enthält.&#10;&#10;Automatisch generierte Beschreibung">
            <a:extLst>
              <a:ext uri="{FF2B5EF4-FFF2-40B4-BE49-F238E27FC236}">
                <a16:creationId xmlns:a16="http://schemas.microsoft.com/office/drawing/2014/main" id="{0377B59B-E154-4C5A-82E5-0AFE1A9495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753" y="-18880"/>
            <a:ext cx="9143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2BE6535-C28B-4427-9A33-C938B699F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7" y="3703"/>
            <a:ext cx="6619243" cy="23654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 fontAlgn="auto">
              <a:spcAft>
                <a:spcPts val="0"/>
              </a:spcAft>
              <a:defRPr/>
            </a:pPr>
            <a:r>
              <a:rPr lang="en-US" sz="7200" b="1" dirty="0" err="1">
                <a:solidFill>
                  <a:schemeClr val="tx1"/>
                </a:solidFill>
                <a:latin typeface="Segoe Print" panose="02000600000000000000" pitchFamily="2" charset="0"/>
              </a:rPr>
              <a:t>Wir</a:t>
            </a:r>
            <a:r>
              <a:rPr lang="en-US" sz="7200" b="1" dirty="0">
                <a:solidFill>
                  <a:schemeClr val="tx1"/>
                </a:solidFill>
                <a:latin typeface="Segoe Print" panose="02000600000000000000" pitchFamily="2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Segoe Print" panose="02000600000000000000" pitchFamily="2" charset="0"/>
              </a:rPr>
              <a:t>fahren</a:t>
            </a:r>
            <a:r>
              <a:rPr lang="en-US" sz="7200" b="1" dirty="0">
                <a:solidFill>
                  <a:schemeClr val="tx1"/>
                </a:solidFill>
                <a:latin typeface="Segoe Print" panose="02000600000000000000" pitchFamily="2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Segoe Print" panose="02000600000000000000" pitchFamily="2" charset="0"/>
              </a:rPr>
              <a:t>nach</a:t>
            </a:r>
            <a:r>
              <a:rPr lang="en-US" sz="7200" b="1" dirty="0">
                <a:solidFill>
                  <a:schemeClr val="tx1"/>
                </a:solidFill>
                <a:latin typeface="Segoe Print" panose="02000600000000000000" pitchFamily="2" charset="0"/>
              </a:rPr>
              <a:t> Rom!</a:t>
            </a:r>
          </a:p>
        </p:txBody>
      </p:sp>
      <p:sp>
        <p:nvSpPr>
          <p:cNvPr id="21508" name="Textplatzhalter 3">
            <a:extLst>
              <a:ext uri="{FF2B5EF4-FFF2-40B4-BE49-F238E27FC236}">
                <a16:creationId xmlns:a16="http://schemas.microsoft.com/office/drawing/2014/main" id="{AE6C6A7A-B1E9-4537-B48B-2698B8746EA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866216" y="4777380"/>
            <a:ext cx="7594216" cy="8614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altLang="de-DE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Exkursion</a:t>
            </a:r>
            <a:r>
              <a:rPr lang="en-US" altLang="de-DE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de-DE" sz="32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de-DE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hoffentlich</a:t>
            </a:r>
            <a:r>
              <a:rPr lang="en-US" altLang="de-DE" sz="3200" i="1" dirty="0">
                <a:latin typeface="Cambria" panose="02040503050406030204" pitchFamily="18" charset="0"/>
                <a:ea typeface="Cambria" panose="02040503050406030204" pitchFamily="18" charset="0"/>
              </a:rPr>
              <a:t> bald </a:t>
            </a:r>
            <a:r>
              <a:rPr lang="en-US" altLang="de-DE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wieder</a:t>
            </a:r>
            <a:r>
              <a:rPr lang="en-US" altLang="de-DE" sz="3200" i="1" dirty="0">
                <a:latin typeface="Cambria" panose="02040503050406030204" pitchFamily="18" charset="0"/>
                <a:ea typeface="Cambria" panose="02040503050406030204" pitchFamily="18" charset="0"/>
              </a:rPr>
              <a:t>!)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9217 0.389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6" y="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50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>
            <a:extLst>
              <a:ext uri="{FF2B5EF4-FFF2-40B4-BE49-F238E27FC236}">
                <a16:creationId xmlns:a16="http://schemas.microsoft.com/office/drawing/2014/main" id="{04856D17-FFD8-4E0A-8F1D-28D38A313F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013" y="5238750"/>
            <a:ext cx="6797675" cy="56673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de-DE" altLang="de-DE" sz="3200" b="1" dirty="0">
                <a:ln>
                  <a:noFill/>
                </a:ln>
                <a:latin typeface="Segoe Print" panose="02000600000000000000" pitchFamily="2" charset="0"/>
              </a:rPr>
              <a:t>Eine Reise in das Zentrum </a:t>
            </a:r>
            <a:br>
              <a:rPr lang="de-DE" altLang="de-DE" sz="3200" b="1" dirty="0">
                <a:ln>
                  <a:noFill/>
                </a:ln>
                <a:latin typeface="Segoe Print" panose="02000600000000000000" pitchFamily="2" charset="0"/>
              </a:rPr>
            </a:br>
            <a:r>
              <a:rPr lang="de-DE" altLang="de-DE" sz="3200" b="1" dirty="0">
                <a:ln>
                  <a:noFill/>
                </a:ln>
                <a:latin typeface="Segoe Print" panose="02000600000000000000" pitchFamily="2" charset="0"/>
              </a:rPr>
              <a:t>der antiken Welt</a:t>
            </a:r>
          </a:p>
        </p:txBody>
      </p:sp>
      <p:pic>
        <p:nvPicPr>
          <p:cNvPr id="8" name="Bildplatzhalter 7" descr="Ein Bild, das Gebäude, draußen, Personen, stehend enthält.&#10;&#10;Automatisch generierte Beschreibung">
            <a:extLst>
              <a:ext uri="{FF2B5EF4-FFF2-40B4-BE49-F238E27FC236}">
                <a16:creationId xmlns:a16="http://schemas.microsoft.com/office/drawing/2014/main" id="{6A0D59D8-B134-41F5-A2CA-6B639E4B87B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13341"/>
          <a:stretch>
            <a:fillRect/>
          </a:stretch>
        </p:blipFill>
        <p:spPr>
          <a:xfrm>
            <a:off x="1204366" y="908720"/>
            <a:ext cx="6620968" cy="3640666"/>
          </a:xfr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C 0.2842 -2.59259E-6 0.5158 0.05602 0.5158 0.125 C 0.5158 0.19398 0.2842 0.25 3.05556E-6 0.25 C -0.28473 0.25 -0.5158 0.19398 -0.5158 0.125 C -0.5158 0.05602 -0.28473 -2.59259E-6 3.05556E-6 -2.59259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>
            <a:extLst>
              <a:ext uri="{FF2B5EF4-FFF2-40B4-BE49-F238E27FC236}">
                <a16:creationId xmlns:a16="http://schemas.microsoft.com/office/drawing/2014/main" id="{E16496E1-4453-4451-927D-A0EE5F493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6362" y="279210"/>
            <a:ext cx="4692318" cy="1641987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sz="3600" b="1" dirty="0">
                <a:ln>
                  <a:noFill/>
                </a:ln>
                <a:latin typeface="Segoe Print" panose="02000600000000000000" pitchFamily="2" charset="0"/>
              </a:rPr>
              <a:t>Allgemeine Informationen: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E3B2BB-928F-47BC-B193-C0FB4F04063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4052"/>
          <a:stretch/>
        </p:blipFill>
        <p:spPr bwMode="auto">
          <a:xfrm>
            <a:off x="6156176" y="609601"/>
            <a:ext cx="2502048" cy="56387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8437" name="Rectangle 71">
            <a:extLst>
              <a:ext uri="{FF2B5EF4-FFF2-40B4-BE49-F238E27FC236}">
                <a16:creationId xmlns:a16="http://schemas.microsoft.com/office/drawing/2014/main" id="{0D187C4E-14B9-4504-B200-5127823FA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219" name="Inhaltsplatzhalter 2">
            <a:extLst>
              <a:ext uri="{FF2B5EF4-FFF2-40B4-BE49-F238E27FC236}">
                <a16:creationId xmlns:a16="http://schemas.microsoft.com/office/drawing/2014/main" id="{346FA790-7169-4960-B509-722014368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88" y="5561095"/>
            <a:ext cx="5318224" cy="60443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90000"/>
              </a:lnSpc>
              <a:buSzPct val="90000"/>
              <a:buFont typeface="Wingdings" panose="05000000000000000000" pitchFamily="2" charset="2"/>
              <a:buChar char="§"/>
              <a:defRPr/>
            </a:pPr>
            <a:endParaRPr lang="de-DE" altLang="de-DE" dirty="0">
              <a:latin typeface="Cambria" panose="02040503050406030204" pitchFamily="18" charset="0"/>
            </a:endParaRPr>
          </a:p>
          <a:p>
            <a:pPr eaLnBrk="1" fontAlgn="auto" hangingPunct="1">
              <a:lnSpc>
                <a:spcPct val="90000"/>
              </a:lnSpc>
              <a:buSzPct val="90000"/>
              <a:buFont typeface="Wingdings" panose="05000000000000000000" pitchFamily="2" charset="2"/>
              <a:buChar char="§"/>
              <a:defRPr/>
            </a:pPr>
            <a:r>
              <a:rPr lang="de-DE" altLang="de-DE" kern="500" dirty="0">
                <a:latin typeface="Cambria" panose="02040503050406030204" pitchFamily="18" charset="0"/>
              </a:rPr>
              <a:t>weitere  Informationen </a:t>
            </a:r>
            <a:r>
              <a:rPr lang="de-DE" altLang="de-DE" dirty="0">
                <a:latin typeface="Cambria" panose="02040503050406030204" pitchFamily="18" charset="0"/>
              </a:rPr>
              <a:t>unter: </a:t>
            </a:r>
            <a:r>
              <a:rPr lang="de-DE" altLang="de-DE" sz="1800" b="1" dirty="0">
                <a:latin typeface="Cambria" panose="02040503050406030204" pitchFamily="18" charset="0"/>
                <a:hlinkClick r:id="rId4"/>
              </a:rPr>
              <a:t>www</a:t>
            </a:r>
            <a:r>
              <a:rPr lang="de-DE" altLang="de-DE" b="1" dirty="0">
                <a:latin typeface="Cambria" panose="02040503050406030204" pitchFamily="18" charset="0"/>
                <a:hlinkClick r:id="rId4"/>
              </a:rPr>
              <a:t>.</a:t>
            </a:r>
            <a:r>
              <a:rPr lang="de-DE" altLang="de-DE" sz="1800" b="1" dirty="0">
                <a:latin typeface="Cambria" panose="02040503050406030204" pitchFamily="18" charset="0"/>
                <a:hlinkClick r:id="rId4"/>
              </a:rPr>
              <a:t>gymnasium-kamen</a:t>
            </a:r>
            <a:r>
              <a:rPr lang="de-DE" altLang="de-DE" b="1" dirty="0">
                <a:latin typeface="Cambria" panose="02040503050406030204" pitchFamily="18" charset="0"/>
                <a:hlinkClick r:id="rId4"/>
              </a:rPr>
              <a:t>.de</a:t>
            </a:r>
            <a:endParaRPr lang="de-DE" altLang="de-DE" b="1" dirty="0">
              <a:latin typeface="Cambria" panose="02040503050406030204" pitchFamily="18" charset="0"/>
            </a:endParaRPr>
          </a:p>
          <a:p>
            <a:pPr eaLnBrk="1" fontAlgn="auto" hangingPunct="1">
              <a:lnSpc>
                <a:spcPct val="90000"/>
              </a:lnSpc>
              <a:buSzPct val="90000"/>
              <a:buFont typeface="Wingdings" panose="05000000000000000000" pitchFamily="2" charset="2"/>
              <a:buChar char="§"/>
              <a:defRPr/>
            </a:pPr>
            <a:endParaRPr lang="de-DE" altLang="de-DE" b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2DEC13C-1A4D-41D6-A354-ADDEE355BEEA}"/>
              </a:ext>
            </a:extLst>
          </p:cNvPr>
          <p:cNvSpPr txBox="1"/>
          <p:nvPr/>
        </p:nvSpPr>
        <p:spPr>
          <a:xfrm>
            <a:off x="254992" y="1605304"/>
            <a:ext cx="575482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6" lvl="0" indent="-342906" defTabSz="457207">
              <a:lnSpc>
                <a:spcPct val="90000"/>
              </a:lnSpc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kumimoji="0" lang="de-DE" altLang="de-DE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Stundenumfang:</a:t>
            </a:r>
            <a:r>
              <a:rPr kumimoji="0" lang="de-DE" altLang="de-DE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kumimoji="0" lang="de-DE" altLang="de-DE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4 Stunden in</a:t>
            </a:r>
            <a:r>
              <a:rPr kumimoji="0" lang="de-DE" altLang="de-DE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 der Woche</a:t>
            </a:r>
            <a:r>
              <a:rPr kumimoji="0" lang="de-DE" altLang="de-DE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, in </a:t>
            </a:r>
            <a:r>
              <a:rPr kumimoji="0" lang="de-DE" altLang="de-DE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Klasse 9-11</a:t>
            </a:r>
            <a:r>
              <a:rPr lang="de-DE" altLang="de-DE" dirty="0">
                <a:solidFill>
                  <a:prstClr val="white"/>
                </a:solidFill>
                <a:latin typeface="Cambria" panose="02040503050406030204" pitchFamily="18" charset="0"/>
                <a:ea typeface="+mj-ea"/>
                <a:cs typeface="+mj-cs"/>
              </a:rPr>
              <a:t>:</a:t>
            </a:r>
            <a:r>
              <a:rPr kumimoji="0" lang="de-DE" altLang="de-DE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de-DE" altLang="de-DE" i="1" dirty="0">
                <a:solidFill>
                  <a:prstClr val="white"/>
                </a:solidFill>
                <a:latin typeface="Cambria" panose="02040503050406030204" pitchFamily="18" charset="0"/>
                <a:ea typeface="+mj-ea"/>
                <a:cs typeface="+mj-cs"/>
              </a:rPr>
              <a:t>3 Stunden in der Woche</a:t>
            </a:r>
            <a:endParaRPr kumimoji="0" lang="de-DE" altLang="de-DE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88DBA9A-24AB-45C5-9E54-3B4AD024A120}"/>
              </a:ext>
            </a:extLst>
          </p:cNvPr>
          <p:cNvSpPr txBox="1"/>
          <p:nvPr/>
        </p:nvSpPr>
        <p:spPr>
          <a:xfrm>
            <a:off x="254992" y="2325521"/>
            <a:ext cx="5613152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fontAlgn="auto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de-DE" altLang="de-DE" dirty="0">
                <a:latin typeface="Cambria" panose="02040503050406030204" pitchFamily="18" charset="0"/>
              </a:rPr>
              <a:t>Klasse </a:t>
            </a:r>
            <a:r>
              <a:rPr lang="de-DE" altLang="de-DE" b="1" dirty="0">
                <a:latin typeface="Cambria" panose="02040503050406030204" pitchFamily="18" charset="0"/>
              </a:rPr>
              <a:t>7-10</a:t>
            </a:r>
            <a:r>
              <a:rPr lang="de-DE" altLang="de-DE" dirty="0">
                <a:latin typeface="Cambria" panose="02040503050406030204" pitchFamily="18" charset="0"/>
              </a:rPr>
              <a:t>: </a:t>
            </a:r>
            <a:r>
              <a:rPr lang="de-DE" altLang="de-DE" b="1" dirty="0">
                <a:solidFill>
                  <a:srgbClr val="FFC000"/>
                </a:solidFill>
                <a:latin typeface="Cambria" panose="02040503050406030204" pitchFamily="18" charset="0"/>
              </a:rPr>
              <a:t>Lehrwerk „</a:t>
            </a:r>
            <a:r>
              <a:rPr lang="de-DE" altLang="de-DE" b="1" dirty="0" err="1">
                <a:solidFill>
                  <a:srgbClr val="FFC000"/>
                </a:solidFill>
                <a:latin typeface="Cambria" panose="02040503050406030204" pitchFamily="18" charset="0"/>
              </a:rPr>
              <a:t>Pontes</a:t>
            </a:r>
            <a:r>
              <a:rPr lang="de-DE" altLang="de-DE" b="1" dirty="0">
                <a:solidFill>
                  <a:srgbClr val="FFC000"/>
                </a:solidFill>
                <a:latin typeface="Cambria" panose="02040503050406030204" pitchFamily="18" charset="0"/>
              </a:rPr>
              <a:t>“</a:t>
            </a:r>
            <a:r>
              <a:rPr lang="de-DE" altLang="de-DE" dirty="0">
                <a:latin typeface="Cambria" panose="02040503050406030204" pitchFamily="18" charset="0"/>
              </a:rPr>
              <a:t>, dann folgt im zweiten Halbjahr der Klasse 10 die Übergangs- bzw. Originallektüre (z.B.: Cäsar, Cicero, Seneca, Ovid)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BE69568-2138-41B5-9513-33007A50ADD4}"/>
              </a:ext>
            </a:extLst>
          </p:cNvPr>
          <p:cNvSpPr txBox="1"/>
          <p:nvPr/>
        </p:nvSpPr>
        <p:spPr>
          <a:xfrm>
            <a:off x="261888" y="3205568"/>
            <a:ext cx="5894288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fontAlgn="auto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latin typeface="Cambria" panose="02040503050406030204" pitchFamily="18" charset="0"/>
              </a:rPr>
              <a:t>Die Wahl </a:t>
            </a:r>
            <a:r>
              <a:rPr lang="de-DE" altLang="de-DE" sz="1800" b="1" dirty="0">
                <a:latin typeface="Cambria" panose="02040503050406030204" pitchFamily="18" charset="0"/>
              </a:rPr>
              <a:t>Latein</a:t>
            </a:r>
            <a:r>
              <a:rPr lang="de-DE" altLang="de-DE" sz="1800" dirty="0">
                <a:latin typeface="Cambria" panose="02040503050406030204" pitchFamily="18" charset="0"/>
              </a:rPr>
              <a:t>/</a:t>
            </a:r>
            <a:r>
              <a:rPr lang="de-DE" altLang="de-DE" sz="1800" b="1" dirty="0">
                <a:latin typeface="Cambria" panose="02040503050406030204" pitchFamily="18" charset="0"/>
              </a:rPr>
              <a:t>Französisch</a:t>
            </a:r>
            <a:r>
              <a:rPr lang="de-DE" altLang="de-DE" sz="1800" dirty="0">
                <a:latin typeface="Cambria" panose="02040503050406030204" pitchFamily="18" charset="0"/>
              </a:rPr>
              <a:t> wird für die 7. Jahrgangsstufe getroffen. Abwählen kann man frühestens nach der Klasse 10.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36F59CC-3CAF-41FB-94E8-2EAB5F53C019}"/>
              </a:ext>
            </a:extLst>
          </p:cNvPr>
          <p:cNvSpPr txBox="1"/>
          <p:nvPr/>
        </p:nvSpPr>
        <p:spPr>
          <a:xfrm>
            <a:off x="254992" y="4032912"/>
            <a:ext cx="57479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altLang="de-DE" sz="1800" b="1" dirty="0">
                <a:latin typeface="Cambria" panose="02040503050406030204" pitchFamily="18" charset="0"/>
              </a:rPr>
              <a:t>Lernbereiche: </a:t>
            </a:r>
            <a:r>
              <a:rPr lang="de-DE" altLang="de-DE" sz="1800" dirty="0">
                <a:latin typeface="Cambria" panose="02040503050406030204" pitchFamily="18" charset="0"/>
              </a:rPr>
              <a:t>Sprache, Text und Literatur, Kultur, Rezeption und Tradition, Methoden, → historische Kommunikation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D8A7C3D-4148-486D-80E2-A80C9FCED95D}"/>
              </a:ext>
            </a:extLst>
          </p:cNvPr>
          <p:cNvSpPr txBox="1"/>
          <p:nvPr/>
        </p:nvSpPr>
        <p:spPr>
          <a:xfrm>
            <a:off x="254992" y="4937752"/>
            <a:ext cx="499368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fontAlgn="auto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latin typeface="Cambria" panose="02040503050406030204" pitchFamily="18" charset="0"/>
              </a:rPr>
              <a:t>am Ende der 11: </a:t>
            </a:r>
            <a:r>
              <a:rPr lang="de-DE" altLang="de-DE" sz="1800" b="1" dirty="0">
                <a:solidFill>
                  <a:srgbClr val="FFC000"/>
                </a:solidFill>
                <a:latin typeface="Cambria" panose="02040503050406030204" pitchFamily="18" charset="0"/>
              </a:rPr>
              <a:t>Latinum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9E93FCC-911A-4AAF-A344-5EE5A28E93D8}"/>
              </a:ext>
            </a:extLst>
          </p:cNvPr>
          <p:cNvSpPr txBox="1"/>
          <p:nvPr/>
        </p:nvSpPr>
        <p:spPr>
          <a:xfrm>
            <a:off x="261888" y="5279384"/>
            <a:ext cx="499368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fontAlgn="auto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latin typeface="Cambria" panose="02040503050406030204" pitchFamily="18" charset="0"/>
              </a:rPr>
              <a:t>in der Regel ohne </a:t>
            </a:r>
            <a:r>
              <a:rPr lang="de-DE" altLang="de-DE" sz="1800" dirty="0" err="1">
                <a:latin typeface="Cambria" panose="02040503050406030204" pitchFamily="18" charset="0"/>
              </a:rPr>
              <a:t>Latinums</a:t>
            </a:r>
            <a:r>
              <a:rPr lang="de-DE" altLang="de-DE" sz="1800" u="sng" dirty="0" err="1">
                <a:latin typeface="Cambria" panose="02040503050406030204" pitchFamily="18" charset="0"/>
              </a:rPr>
              <a:t>prüfung</a:t>
            </a:r>
            <a:endParaRPr lang="de-DE" altLang="de-DE" sz="1800" u="sng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A11D73-CE7C-46C5-BA4B-BAD59BC7A615}"/>
              </a:ext>
            </a:extLst>
          </p:cNvPr>
          <p:cNvSpPr/>
          <p:nvPr/>
        </p:nvSpPr>
        <p:spPr>
          <a:xfrm>
            <a:off x="4067175" y="2022475"/>
            <a:ext cx="129698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32771" name="Grafik 6" descr="Ein Bild, das drinnen, sitzend, klein, Hund enthält.&#10;&#10;Automatisch generierte Beschreibung">
            <a:extLst>
              <a:ext uri="{FF2B5EF4-FFF2-40B4-BE49-F238E27FC236}">
                <a16:creationId xmlns:a16="http://schemas.microsoft.com/office/drawing/2014/main" id="{88B139AB-AA9B-4C0F-A56B-A4A2A00C4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189163"/>
            <a:ext cx="2879725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prechblase: oval 4">
            <a:extLst>
              <a:ext uri="{FF2B5EF4-FFF2-40B4-BE49-F238E27FC236}">
                <a16:creationId xmlns:a16="http://schemas.microsoft.com/office/drawing/2014/main" id="{3362F8CD-BE8E-47C9-8436-ECB25D29DA9C}"/>
              </a:ext>
            </a:extLst>
          </p:cNvPr>
          <p:cNvSpPr/>
          <p:nvPr/>
        </p:nvSpPr>
        <p:spPr>
          <a:xfrm>
            <a:off x="814388" y="1293813"/>
            <a:ext cx="3132137" cy="1963737"/>
          </a:xfrm>
          <a:prstGeom prst="wedgeEllipseCallout">
            <a:avLst>
              <a:gd name="adj1" fmla="val 104048"/>
              <a:gd name="adj2" fmla="val 66736"/>
            </a:avLst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… bald im Lateinunterricht!</a:t>
            </a:r>
          </a:p>
          <a:p>
            <a:pPr algn="ctr">
              <a:defRPr/>
            </a:pPr>
            <a:endParaRPr lang="de-DE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de-DE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</a:rPr>
              <a:t>Valete!</a:t>
            </a:r>
            <a:endParaRPr lang="de-DE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de-DE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Euer</a:t>
            </a:r>
          </a:p>
          <a:p>
            <a:pPr algn="ctr">
              <a:defRPr/>
            </a:pPr>
            <a:r>
              <a:rPr lang="de-DE" sz="28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</a:rPr>
              <a:t>Lupus</a:t>
            </a:r>
          </a:p>
        </p:txBody>
      </p:sp>
      <p:pic>
        <p:nvPicPr>
          <p:cNvPr id="32773" name="Grafik 8" descr="Ein Bild, das drinnen, schwarz, Statue, Katze enthält.&#10;&#10;Automatisch generierte Beschreibung">
            <a:extLst>
              <a:ext uri="{FF2B5EF4-FFF2-40B4-BE49-F238E27FC236}">
                <a16:creationId xmlns:a16="http://schemas.microsoft.com/office/drawing/2014/main" id="{36D86FFC-2A8D-480D-B5F2-E4E3FA486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3981450"/>
            <a:ext cx="2303463" cy="1482725"/>
          </a:xfrm>
          <a:prstGeom prst="rect">
            <a:avLst/>
          </a:prstGeom>
          <a:noFill/>
          <a:ln w="28575">
            <a:solidFill>
              <a:srgbClr val="33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enkblase: wolkenförmig 9">
            <a:extLst>
              <a:ext uri="{FF2B5EF4-FFF2-40B4-BE49-F238E27FC236}">
                <a16:creationId xmlns:a16="http://schemas.microsoft.com/office/drawing/2014/main" id="{4CAD9A08-4E7E-43C5-A899-C5E5C5ADCBA3}"/>
              </a:ext>
            </a:extLst>
          </p:cNvPr>
          <p:cNvSpPr/>
          <p:nvPr/>
        </p:nvSpPr>
        <p:spPr>
          <a:xfrm>
            <a:off x="3956050" y="260648"/>
            <a:ext cx="4024313" cy="1801515"/>
          </a:xfrm>
          <a:prstGeom prst="cloudCallout">
            <a:avLst>
              <a:gd name="adj1" fmla="val 9383"/>
              <a:gd name="adj2" fmla="val 100514"/>
            </a:avLst>
          </a:prstGeom>
          <a:solidFill>
            <a:schemeClr val="bg1"/>
          </a:solidFill>
          <a:ln w="285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b="1" dirty="0">
                <a:solidFill>
                  <a:schemeClr val="tx1"/>
                </a:solidFill>
                <a:latin typeface="Segoe Print" panose="02000600000000000000" pitchFamily="2" charset="0"/>
                <a:ea typeface="Cambria" panose="02040503050406030204" pitchFamily="18" charset="0"/>
              </a:rPr>
              <a:t>Ururururoma</a:t>
            </a:r>
            <a:r>
              <a:rPr lang="de-DE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???</a:t>
            </a:r>
          </a:p>
          <a:p>
            <a:pPr algn="ctr">
              <a:defRPr/>
            </a:pPr>
            <a:r>
              <a:rPr lang="de-DE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Was machst du da mit den Menschenkindern? </a:t>
            </a:r>
          </a:p>
          <a:p>
            <a:pPr algn="ctr">
              <a:defRPr/>
            </a:pPr>
            <a:r>
              <a:rPr lang="de-DE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Das müssen wir aber  noch klären …</a:t>
            </a:r>
            <a:endParaRPr lang="de-DE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Gewitterblitz 10">
            <a:extLst>
              <a:ext uri="{FF2B5EF4-FFF2-40B4-BE49-F238E27FC236}">
                <a16:creationId xmlns:a16="http://schemas.microsoft.com/office/drawing/2014/main" id="{B2A98263-F90C-4E49-9886-277553BFE57E}"/>
              </a:ext>
            </a:extLst>
          </p:cNvPr>
          <p:cNvSpPr/>
          <p:nvPr/>
        </p:nvSpPr>
        <p:spPr>
          <a:xfrm rot="17383491">
            <a:off x="4050506" y="3226595"/>
            <a:ext cx="1908175" cy="1763712"/>
          </a:xfrm>
          <a:prstGeom prst="lightningBolt">
            <a:avLst/>
          </a:prstGeom>
          <a:solidFill>
            <a:schemeClr val="bg2">
              <a:lumMod val="9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8" presetClass="entr" presetSubtype="0" fill="hold" grpId="0" nodeType="click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8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B83D6C-5005-4CF3-92CA-707C01125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2" y="609601"/>
            <a:ext cx="2791273" cy="1675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 fontAlgn="auto">
              <a:spcAft>
                <a:spcPts val="0"/>
              </a:spcAft>
              <a:defRPr/>
            </a:pPr>
            <a:r>
              <a:rPr lang="en-US" b="1" dirty="0" err="1">
                <a:latin typeface="Segoe Print" panose="02000600000000000000" pitchFamily="2" charset="0"/>
              </a:rPr>
              <a:t>Latein</a:t>
            </a:r>
            <a:r>
              <a:rPr lang="en-US" b="1" dirty="0">
                <a:latin typeface="Segoe Print" panose="02000600000000000000" pitchFamily="2" charset="0"/>
              </a:rPr>
              <a:t> …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5C479F-6653-413E-8667-6187BC42C9B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6" r="17319"/>
          <a:stretch/>
        </p:blipFill>
        <p:spPr bwMode="auto">
          <a:xfrm>
            <a:off x="3460233" y="609368"/>
            <a:ext cx="255677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6FCEE089-0632-4C31-ACDC-4A5A96D90A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3" r="23835" b="2"/>
          <a:stretch/>
        </p:blipFill>
        <p:spPr>
          <a:xfrm>
            <a:off x="6101446" y="609602"/>
            <a:ext cx="2556778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1" name="Rectangle 14">
            <a:extLst>
              <a:ext uri="{FF2B5EF4-FFF2-40B4-BE49-F238E27FC236}">
                <a16:creationId xmlns:a16="http://schemas.microsoft.com/office/drawing/2014/main" id="{0F8EDF29-1535-4A6E-807D-812733F33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45E601E-5E01-493E-B350-B449D7334448}"/>
              </a:ext>
            </a:extLst>
          </p:cNvPr>
          <p:cNvSpPr txBox="1"/>
          <p:nvPr/>
        </p:nvSpPr>
        <p:spPr>
          <a:xfrm>
            <a:off x="400146" y="1546838"/>
            <a:ext cx="2791273" cy="3763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als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historische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Kommunikation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...</a:t>
            </a:r>
            <a:b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  <a:p>
            <a:pPr marL="285750" indent="-28575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Standpunkte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finden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und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begründen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…</a:t>
            </a:r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948E3578-D7AE-4B7A-BE72-7BF6922C23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368"/>
          <a:stretch/>
        </p:blipFill>
        <p:spPr>
          <a:xfrm>
            <a:off x="6101446" y="3482340"/>
            <a:ext cx="2556778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>
            <a:extLst>
              <a:ext uri="{FF2B5EF4-FFF2-40B4-BE49-F238E27FC236}">
                <a16:creationId xmlns:a16="http://schemas.microsoft.com/office/drawing/2014/main" id="{E16496E1-4453-4451-927D-A0EE5F493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6362" y="279210"/>
            <a:ext cx="4692318" cy="1641987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sz="3600" b="1" dirty="0">
                <a:ln>
                  <a:noFill/>
                </a:ln>
                <a:latin typeface="Segoe Print" panose="02000600000000000000" pitchFamily="2" charset="0"/>
              </a:rPr>
              <a:t>Warum </a:t>
            </a:r>
            <a:r>
              <a:rPr lang="de-DE" altLang="de-DE" sz="3600" b="1" dirty="0">
                <a:latin typeface="Segoe Print" panose="02000600000000000000" pitchFamily="2" charset="0"/>
              </a:rPr>
              <a:t>L</a:t>
            </a:r>
            <a:r>
              <a:rPr lang="de-DE" altLang="de-DE" sz="3600" b="1" dirty="0">
                <a:ln>
                  <a:noFill/>
                </a:ln>
                <a:latin typeface="Segoe Print" panose="02000600000000000000" pitchFamily="2" charset="0"/>
              </a:rPr>
              <a:t>atein?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E3B2BB-928F-47BC-B193-C0FB4F04063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4052"/>
          <a:stretch/>
        </p:blipFill>
        <p:spPr bwMode="auto">
          <a:xfrm>
            <a:off x="7932992" y="4221088"/>
            <a:ext cx="826388" cy="188329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8437" name="Rectangle 71">
            <a:extLst>
              <a:ext uri="{FF2B5EF4-FFF2-40B4-BE49-F238E27FC236}">
                <a16:creationId xmlns:a16="http://schemas.microsoft.com/office/drawing/2014/main" id="{0D187C4E-14B9-4504-B200-5127823FA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DD4A5FA-5E2C-4921-BF27-09EA7BF1BB49}"/>
              </a:ext>
            </a:extLst>
          </p:cNvPr>
          <p:cNvSpPr txBox="1"/>
          <p:nvPr/>
        </p:nvSpPr>
        <p:spPr>
          <a:xfrm>
            <a:off x="474958" y="1268760"/>
            <a:ext cx="712137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latin typeface="Cambria" panose="02040503050406030204" pitchFamily="18" charset="0"/>
                <a:ea typeface="Cambria" panose="02040503050406030204" pitchFamily="18" charset="0"/>
              </a:rPr>
              <a:t>Latein bietet gegenüber modernen Sprachen einige </a:t>
            </a:r>
            <a:r>
              <a:rPr lang="de-DE" sz="20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Vorteile</a:t>
            </a:r>
            <a:r>
              <a:rPr lang="de-DE" sz="2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endParaRPr lang="de-DE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dirty="0">
                <a:latin typeface="Cambria" panose="02040503050406030204" pitchFamily="18" charset="0"/>
                <a:ea typeface="Cambria" panose="02040503050406030204" pitchFamily="18" charset="0"/>
              </a:rPr>
              <a:t>Im Gegensatz zu Englisch oder Französisch sind </a:t>
            </a:r>
            <a:r>
              <a:rPr lang="de-DE" sz="20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Schriftbild</a:t>
            </a:r>
            <a:r>
              <a:rPr lang="de-DE" sz="2000" dirty="0">
                <a:latin typeface="Cambria" panose="02040503050406030204" pitchFamily="18" charset="0"/>
                <a:ea typeface="Cambria" panose="02040503050406030204" pitchFamily="18" charset="0"/>
              </a:rPr>
              <a:t> und </a:t>
            </a:r>
            <a:r>
              <a:rPr lang="de-DE" sz="20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Aussprache</a:t>
            </a:r>
            <a:r>
              <a:rPr lang="de-DE" sz="2000" dirty="0">
                <a:latin typeface="Cambria" panose="02040503050406030204" pitchFamily="18" charset="0"/>
                <a:ea typeface="Cambria" panose="02040503050406030204" pitchFamily="18" charset="0"/>
              </a:rPr>
              <a:t> fast </a:t>
            </a:r>
            <a:r>
              <a:rPr lang="de-DE" sz="20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identisch</a:t>
            </a:r>
            <a:r>
              <a:rPr lang="de-DE" sz="2000" dirty="0">
                <a:latin typeface="Cambria" panose="02040503050406030204" pitchFamily="18" charset="0"/>
                <a:ea typeface="Cambria" panose="02040503050406030204" pitchFamily="18" charset="0"/>
              </a:rPr>
              <a:t>, so dass keinerlei phonetische oder orthographische Schwierigkeiten auftreten: Man spricht, wie man schreibt – man schreibt, wie man spricht.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dirty="0">
                <a:latin typeface="Cambria" panose="02040503050406030204" pitchFamily="18" charset="0"/>
                <a:ea typeface="Cambria" panose="02040503050406030204" pitchFamily="18" charset="0"/>
              </a:rPr>
              <a:t>Der Schwerpunkt des Lateinunterrichts liegt im </a:t>
            </a:r>
            <a:r>
              <a:rPr lang="de-DE" sz="20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Lesen lateinischer Texte </a:t>
            </a:r>
            <a:r>
              <a:rPr lang="de-DE" sz="2000" dirty="0">
                <a:latin typeface="Cambria" panose="02040503050406030204" pitchFamily="18" charset="0"/>
                <a:ea typeface="Cambria" panose="02040503050406030204" pitchFamily="18" charset="0"/>
              </a:rPr>
              <a:t>und in ihrer </a:t>
            </a:r>
            <a:r>
              <a:rPr lang="de-DE" sz="20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Übersetzung ins Deutsche</a:t>
            </a:r>
            <a:r>
              <a:rPr lang="de-DE" sz="2000" dirty="0">
                <a:latin typeface="Cambria" panose="02040503050406030204" pitchFamily="18" charset="0"/>
                <a:ea typeface="Cambria" panose="02040503050406030204" pitchFamily="18" charset="0"/>
              </a:rPr>
              <a:t>. Die Hör- und vor allem Sprechanforderungen in Latein stehen daher deutlich im Hintergrund.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dirty="0">
                <a:latin typeface="Cambria" panose="02040503050406030204" pitchFamily="18" charset="0"/>
                <a:ea typeface="Cambria" panose="02040503050406030204" pitchFamily="18" charset="0"/>
              </a:rPr>
              <a:t>Ein Übersetzen vom Deutschen ins Lateinische wird in den Lehrplänen nicht mehr gefordert.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dirty="0">
                <a:latin typeface="Cambria" panose="02040503050406030204" pitchFamily="18" charset="0"/>
                <a:ea typeface="Cambria" panose="02040503050406030204" pitchFamily="18" charset="0"/>
              </a:rPr>
              <a:t>Die </a:t>
            </a:r>
            <a:r>
              <a:rPr lang="de-DE" sz="20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Unterrichtssprache </a:t>
            </a:r>
            <a:r>
              <a:rPr lang="de-DE" sz="2000" dirty="0">
                <a:latin typeface="Cambria" panose="02040503050406030204" pitchFamily="18" charset="0"/>
                <a:ea typeface="Cambria" panose="02040503050406030204" pitchFamily="18" charset="0"/>
              </a:rPr>
              <a:t>im Lateinunterricht ist </a:t>
            </a:r>
            <a:r>
              <a:rPr lang="de-DE" sz="20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Deutsch</a:t>
            </a:r>
            <a:r>
              <a:rPr lang="de-DE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788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>
            <a:extLst>
              <a:ext uri="{FF2B5EF4-FFF2-40B4-BE49-F238E27FC236}">
                <a16:creationId xmlns:a16="http://schemas.microsoft.com/office/drawing/2014/main" id="{1C3E2780-CCBA-43CA-80B0-8F6F9A21BE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04664"/>
            <a:ext cx="7467600" cy="2016274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de-DE" altLang="de-DE" sz="5400" b="1" dirty="0">
                <a:ln>
                  <a:noFill/>
                </a:ln>
                <a:solidFill>
                  <a:schemeClr val="tx1"/>
                </a:solidFill>
                <a:latin typeface="Segoe Print" panose="02000600000000000000" pitchFamily="2" charset="0"/>
              </a:rPr>
              <a:t>Latein ...</a:t>
            </a:r>
            <a:br>
              <a:rPr lang="de-DE" altLang="de-DE" b="1" dirty="0">
                <a:ln>
                  <a:noFill/>
                </a:ln>
                <a:solidFill>
                  <a:schemeClr val="accent1"/>
                </a:solidFill>
              </a:rPr>
            </a:br>
            <a:r>
              <a:rPr lang="de-DE" altLang="de-DE" sz="3600" b="1" dirty="0">
                <a:ln>
                  <a:noFill/>
                </a:ln>
                <a:solidFill>
                  <a:schemeClr val="tx1"/>
                </a:solidFill>
                <a:latin typeface="Cambria" panose="02040503050406030204" pitchFamily="18" charset="0"/>
              </a:rPr>
              <a:t>als Zugang zu den Wurzeln</a:t>
            </a:r>
            <a:br>
              <a:rPr lang="de-DE" altLang="de-DE" sz="3600" b="1" dirty="0">
                <a:ln>
                  <a:noFill/>
                </a:ln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de-DE" altLang="de-DE" sz="3600" b="1" dirty="0">
                <a:ln>
                  <a:noFill/>
                </a:ln>
                <a:solidFill>
                  <a:schemeClr val="tx1"/>
                </a:solidFill>
                <a:latin typeface="Cambria" panose="02040503050406030204" pitchFamily="18" charset="0"/>
              </a:rPr>
              <a:t>der europäischen </a:t>
            </a:r>
            <a:r>
              <a:rPr lang="de-DE" altLang="de-DE" sz="3600" b="1" dirty="0">
                <a:ln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</a:rPr>
              <a:t>Kultur</a:t>
            </a:r>
          </a:p>
        </p:txBody>
      </p:sp>
      <p:pic>
        <p:nvPicPr>
          <p:cNvPr id="23555" name="Grafik 8" descr="Ein Bild, das schwarz, sitzend, Tasse, Tisch enthält.&#10;&#10;Automatisch generierte Beschreibung">
            <a:extLst>
              <a:ext uri="{FF2B5EF4-FFF2-40B4-BE49-F238E27FC236}">
                <a16:creationId xmlns:a16="http://schemas.microsoft.com/office/drawing/2014/main" id="{C7F2FFD9-33D2-45E9-B5EE-4741F9D76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2565400"/>
            <a:ext cx="4156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prechblase: oval 2">
            <a:extLst>
              <a:ext uri="{FF2B5EF4-FFF2-40B4-BE49-F238E27FC236}">
                <a16:creationId xmlns:a16="http://schemas.microsoft.com/office/drawing/2014/main" id="{FFC6A13B-325A-444C-BA1F-AC277E288617}"/>
              </a:ext>
            </a:extLst>
          </p:cNvPr>
          <p:cNvSpPr/>
          <p:nvPr/>
        </p:nvSpPr>
        <p:spPr>
          <a:xfrm>
            <a:off x="0" y="2672916"/>
            <a:ext cx="2319284" cy="1512168"/>
          </a:xfrm>
          <a:prstGeom prst="wedgeEllipseCallout">
            <a:avLst>
              <a:gd name="adj1" fmla="val 64090"/>
              <a:gd name="adj2" fmla="val 422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atin typeface="Segoe Print" panose="02000600000000000000" pitchFamily="2" charset="0"/>
              </a:rPr>
              <a:t>Nicht verraten, ich entführe EUROPA!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0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>
            <a:extLst>
              <a:ext uri="{FF2B5EF4-FFF2-40B4-BE49-F238E27FC236}">
                <a16:creationId xmlns:a16="http://schemas.microsoft.com/office/drawing/2014/main" id="{0BEEFC0D-88A2-42AC-B493-477DAD060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" y="476672"/>
            <a:ext cx="7848600" cy="1655763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de-DE" altLang="de-DE" sz="6000" b="1" dirty="0">
                <a:ln>
                  <a:noFill/>
                </a:ln>
                <a:solidFill>
                  <a:schemeClr val="tx1"/>
                </a:solidFill>
                <a:latin typeface="Segoe Print" panose="02000600000000000000" pitchFamily="2" charset="0"/>
              </a:rPr>
              <a:t>Latein </a:t>
            </a:r>
            <a:r>
              <a:rPr lang="de-DE" altLang="de-DE" b="1" dirty="0">
                <a:ln>
                  <a:noFill/>
                </a:ln>
                <a:solidFill>
                  <a:schemeClr val="tx1"/>
                </a:solidFill>
                <a:latin typeface="Segoe Print" panose="02000600000000000000" pitchFamily="2" charset="0"/>
              </a:rPr>
              <a:t>...</a:t>
            </a:r>
            <a:br>
              <a:rPr lang="de-DE" altLang="de-DE" b="1" dirty="0">
                <a:ln>
                  <a:noFill/>
                </a:ln>
                <a:solidFill>
                  <a:schemeClr val="tx1"/>
                </a:solidFill>
              </a:rPr>
            </a:br>
            <a:r>
              <a:rPr lang="de-DE" altLang="de-DE" b="1" dirty="0">
                <a:ln>
                  <a:noFill/>
                </a:ln>
                <a:solidFill>
                  <a:schemeClr val="tx1"/>
                </a:solidFill>
                <a:latin typeface="Cambria" panose="02040503050406030204" pitchFamily="18" charset="0"/>
              </a:rPr>
              <a:t>als Schlüssel zum Weltwissen</a:t>
            </a:r>
            <a:endParaRPr lang="de-DE" altLang="de-DE" b="1" u="sng" dirty="0">
              <a:ln>
                <a:noFill/>
              </a:ln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5FF0E959-AA1E-4435-BB61-918EC66AE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492375"/>
            <a:ext cx="486410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6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>
            <a:extLst>
              <a:ext uri="{FF2B5EF4-FFF2-40B4-BE49-F238E27FC236}">
                <a16:creationId xmlns:a16="http://schemas.microsoft.com/office/drawing/2014/main" id="{E16496E1-4453-4451-927D-A0EE5F493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6362" y="279210"/>
            <a:ext cx="4692318" cy="1641987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sz="3600" b="1" dirty="0">
                <a:ln>
                  <a:noFill/>
                </a:ln>
                <a:latin typeface="Segoe Print" panose="02000600000000000000" pitchFamily="2" charset="0"/>
              </a:rPr>
              <a:t>Warum </a:t>
            </a:r>
            <a:r>
              <a:rPr lang="de-DE" altLang="de-DE" sz="3600" b="1" dirty="0">
                <a:latin typeface="Segoe Print" panose="02000600000000000000" pitchFamily="2" charset="0"/>
              </a:rPr>
              <a:t>L</a:t>
            </a:r>
            <a:r>
              <a:rPr lang="de-DE" altLang="de-DE" sz="3600" b="1" dirty="0">
                <a:ln>
                  <a:noFill/>
                </a:ln>
                <a:latin typeface="Segoe Print" panose="02000600000000000000" pitchFamily="2" charset="0"/>
              </a:rPr>
              <a:t>atein?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E3B2BB-928F-47BC-B193-C0FB4F04063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4052"/>
          <a:stretch/>
        </p:blipFill>
        <p:spPr bwMode="auto">
          <a:xfrm>
            <a:off x="7932992" y="4221088"/>
            <a:ext cx="826388" cy="188329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8437" name="Rectangle 71">
            <a:extLst>
              <a:ext uri="{FF2B5EF4-FFF2-40B4-BE49-F238E27FC236}">
                <a16:creationId xmlns:a16="http://schemas.microsoft.com/office/drawing/2014/main" id="{0D187C4E-14B9-4504-B200-5127823FA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DD4A5FA-5E2C-4921-BF27-09EA7BF1BB49}"/>
              </a:ext>
            </a:extLst>
          </p:cNvPr>
          <p:cNvSpPr txBox="1"/>
          <p:nvPr/>
        </p:nvSpPr>
        <p:spPr>
          <a:xfrm>
            <a:off x="539596" y="1274866"/>
            <a:ext cx="7292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Latein bietet die Möglichkeit, sich mit der</a:t>
            </a:r>
            <a:r>
              <a:rPr lang="de-DE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geistig-kulturellen Identität des Abendlandes 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zu beschäftigen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DAAA131-5123-4DED-B023-D48A67BFA119}"/>
              </a:ext>
            </a:extLst>
          </p:cNvPr>
          <p:cNvSpPr txBox="1"/>
          <p:nvPr/>
        </p:nvSpPr>
        <p:spPr>
          <a:xfrm>
            <a:off x="539596" y="1990402"/>
            <a:ext cx="71287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Klassiker wie Cicero und Ovid, Vergil und Seneca haben mit ihren Werken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Grundsteine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 gelegt, an denen sich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Schriftsteller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 und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bildende Künstler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, aber auch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Philosophen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 und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Staatsmänner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 zu allen Zeiten – bis heute – orientiert und sich von ihnen inspiriert haben lassen: Sie haben sie kritisch hinterfragt und ihre Motive und Gedanken weiterentwickelt.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D214B46-56C3-4180-876F-E4AD8067FC32}"/>
              </a:ext>
            </a:extLst>
          </p:cNvPr>
          <p:cNvSpPr txBox="1"/>
          <p:nvPr/>
        </p:nvSpPr>
        <p:spPr>
          <a:xfrm>
            <a:off x="584960" y="3716348"/>
            <a:ext cx="71119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In lateinischer Sprache entstanden Anstöße für:</a:t>
            </a:r>
          </a:p>
          <a:p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Grundlagen des modernen Verständnisses von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Bürgertum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Freiheit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Gerechtigkeit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Demokratie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 und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idealer Staatsführung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FB3D69B-24D2-4B4E-B320-1E48B2E9E172}"/>
              </a:ext>
            </a:extLst>
          </p:cNvPr>
          <p:cNvSpPr txBox="1"/>
          <p:nvPr/>
        </p:nvSpPr>
        <p:spPr>
          <a:xfrm>
            <a:off x="539596" y="4639678"/>
            <a:ext cx="7128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Latein war bis ins 18. Jh. die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Sprache der Wissenschaft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, und es war die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Sprache der Kirche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0E6FAA1-5672-4528-AB56-D91C60EB6416}"/>
              </a:ext>
            </a:extLst>
          </p:cNvPr>
          <p:cNvSpPr txBox="1"/>
          <p:nvPr/>
        </p:nvSpPr>
        <p:spPr>
          <a:xfrm>
            <a:off x="584960" y="5328146"/>
            <a:ext cx="6939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Das </a:t>
            </a:r>
            <a:r>
              <a:rPr lang="de-DE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römische Recht 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stellt das das Fundament aller modernen europäischen Rechtsordnungen dar. </a:t>
            </a:r>
          </a:p>
        </p:txBody>
      </p:sp>
    </p:spTree>
    <p:extLst>
      <p:ext uri="{BB962C8B-B14F-4D97-AF65-F5344CB8AC3E}">
        <p14:creationId xmlns:p14="http://schemas.microsoft.com/office/powerpoint/2010/main" val="145148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Grafik 5">
            <a:extLst>
              <a:ext uri="{FF2B5EF4-FFF2-40B4-BE49-F238E27FC236}">
                <a16:creationId xmlns:a16="http://schemas.microsoft.com/office/drawing/2014/main" id="{ECD29A3E-0198-400B-8B4B-26BD3C335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47700"/>
            <a:ext cx="388778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feld 1">
            <a:extLst>
              <a:ext uri="{FF2B5EF4-FFF2-40B4-BE49-F238E27FC236}">
                <a16:creationId xmlns:a16="http://schemas.microsoft.com/office/drawing/2014/main" id="{6EB370EA-DAF1-4BD7-AD5E-EFE599072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69" y="354452"/>
            <a:ext cx="3887787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de-DE" altLang="de-DE" sz="5400" b="1" dirty="0">
                <a:latin typeface="Segoe Print" panose="02000600000000000000" pitchFamily="2" charset="0"/>
              </a:rPr>
              <a:t>Latein …</a:t>
            </a:r>
          </a:p>
          <a:p>
            <a:pPr algn="ctr" eaLnBrk="1" hangingPunct="1"/>
            <a:endParaRPr lang="de-DE" altLang="de-DE" sz="1000" dirty="0">
              <a:latin typeface="Cambria" panose="02040503050406030204" pitchFamily="18" charset="0"/>
            </a:endParaRPr>
          </a:p>
          <a:p>
            <a:pPr algn="ctr" eaLnBrk="1" hangingPunct="1"/>
            <a:r>
              <a:rPr lang="de-DE" altLang="de-DE" sz="4400" dirty="0">
                <a:latin typeface="Cambria" panose="02040503050406030204" pitchFamily="18" charset="0"/>
              </a:rPr>
              <a:t>die Sprache Cäsars und Ciceros!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0FB363A-2A63-410D-8F13-D224F8416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7" y="3838575"/>
            <a:ext cx="3181350" cy="2371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>
            <a:extLst>
              <a:ext uri="{FF2B5EF4-FFF2-40B4-BE49-F238E27FC236}">
                <a16:creationId xmlns:a16="http://schemas.microsoft.com/office/drawing/2014/main" id="{D8476D76-2519-4F18-B7CD-4615ECF936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4188" y="476250"/>
            <a:ext cx="8031162" cy="1800225"/>
          </a:xfrm>
        </p:spPr>
        <p:txBody>
          <a:bodyPr/>
          <a:lstStyle/>
          <a:p>
            <a:pPr eaLnBrk="1" hangingPunct="1"/>
            <a:r>
              <a:rPr lang="de-DE" altLang="de-DE" sz="4400" b="1" dirty="0">
                <a:ln>
                  <a:noFill/>
                </a:ln>
                <a:solidFill>
                  <a:schemeClr val="tx1"/>
                </a:solidFill>
                <a:latin typeface="Segoe Print" panose="02000600000000000000" pitchFamily="2" charset="0"/>
              </a:rPr>
              <a:t>Latinum...</a:t>
            </a:r>
            <a:br>
              <a:rPr lang="de-DE" altLang="de-DE" sz="4400" b="1" dirty="0">
                <a:ln>
                  <a:noFill/>
                </a:ln>
                <a:solidFill>
                  <a:schemeClr val="tx1"/>
                </a:solidFill>
              </a:rPr>
            </a:br>
            <a:r>
              <a:rPr lang="de-DE" altLang="de-DE" sz="3200" b="1" dirty="0">
                <a:ln>
                  <a:noFill/>
                </a:ln>
                <a:solidFill>
                  <a:schemeClr val="tx1"/>
                </a:solidFill>
                <a:latin typeface="Cambria" panose="02040503050406030204" pitchFamily="18" charset="0"/>
              </a:rPr>
              <a:t>Voraussetzung fürs Studium?</a:t>
            </a:r>
            <a:endParaRPr lang="de-DE" altLang="de-DE" sz="3200" b="1" dirty="0">
              <a:ln>
                <a:noFill/>
              </a:ln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34FADC9E-4066-40CC-8B49-E2AA2EB009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1916832"/>
            <a:ext cx="6769100" cy="4137025"/>
          </a:xfrm>
          <a:noFill/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96B12944-F679-4BDD-9925-DDB30EF718CF}"/>
              </a:ext>
            </a:extLst>
          </p:cNvPr>
          <p:cNvSpPr/>
          <p:nvPr/>
        </p:nvSpPr>
        <p:spPr>
          <a:xfrm>
            <a:off x="4932040" y="2636912"/>
            <a:ext cx="576064" cy="64807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96D78C7-1AA8-4272-ADA8-3C7AEBCB5812}"/>
              </a:ext>
            </a:extLst>
          </p:cNvPr>
          <p:cNvSpPr txBox="1"/>
          <p:nvPr/>
        </p:nvSpPr>
        <p:spPr>
          <a:xfrm rot="20788138">
            <a:off x="5030470" y="2637782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rgbClr val="FF0000"/>
                </a:solidFill>
                <a:latin typeface="Segoe Print" panose="02000600000000000000" pitchFamily="2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842</Words>
  <Application>Microsoft Office PowerPoint</Application>
  <PresentationFormat>Bildschirmpräsentation (4:3)</PresentationFormat>
  <Paragraphs>84</Paragraphs>
  <Slides>20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30" baseType="lpstr">
      <vt:lpstr>Arial</vt:lpstr>
      <vt:lpstr>Calibri</vt:lpstr>
      <vt:lpstr>Cambria</vt:lpstr>
      <vt:lpstr>Century Gothic</vt:lpstr>
      <vt:lpstr>Garamond</vt:lpstr>
      <vt:lpstr>Segoe Print</vt:lpstr>
      <vt:lpstr>Times New Roman</vt:lpstr>
      <vt:lpstr>Wingdings</vt:lpstr>
      <vt:lpstr>Wingdings 3</vt:lpstr>
      <vt:lpstr>Ion</vt:lpstr>
      <vt:lpstr>Gute Gründe, Latein zu lernen! </vt:lpstr>
      <vt:lpstr>Allgemeine Informationen:</vt:lpstr>
      <vt:lpstr>Latein …</vt:lpstr>
      <vt:lpstr>Warum Latein?</vt:lpstr>
      <vt:lpstr>Latein ... als Zugang zu den Wurzeln der europäischen Kultur</vt:lpstr>
      <vt:lpstr>Latein ... als Schlüssel zum Weltwissen</vt:lpstr>
      <vt:lpstr>Warum Latein?</vt:lpstr>
      <vt:lpstr>PowerPoint-Präsentation</vt:lpstr>
      <vt:lpstr>Latinum... Voraussetzung fürs Studium?</vt:lpstr>
      <vt:lpstr>Wozu braucht man eigentlich heute noch ein Latinum?</vt:lpstr>
      <vt:lpstr>Latein... die Sprache der Wissenschaft und Religion </vt:lpstr>
      <vt:lpstr>Ist das Latinum die Studienvoraus-setzung für Jura oder Medizin??</vt:lpstr>
      <vt:lpstr>PowerPoint-Präsentation</vt:lpstr>
      <vt:lpstr>Latein... die Sprache, die Sprachen verbindet</vt:lpstr>
      <vt:lpstr> ... bei umfangreicher Themenvielfalt…</vt:lpstr>
      <vt:lpstr>... wir lernen mit Navigium!</vt:lpstr>
      <vt:lpstr>... und Autoren, unvergessen seit 2000 Jahren!</vt:lpstr>
      <vt:lpstr>Wir fahren nach Rom!</vt:lpstr>
      <vt:lpstr>Eine Reise in das Zentrum  der antiken Welt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Gute Gründe Latein zu lernen</dc:title>
  <dc:creator>Gerd</dc:creator>
  <cp:lastModifiedBy>Judith Brinktrine</cp:lastModifiedBy>
  <cp:revision>118</cp:revision>
  <dcterms:created xsi:type="dcterms:W3CDTF">2012-04-02T20:01:59Z</dcterms:created>
  <dcterms:modified xsi:type="dcterms:W3CDTF">2022-03-31T07:47:41Z</dcterms:modified>
</cp:coreProperties>
</file>