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1" r:id="rId4"/>
  </p:sldMasterIdLst>
  <p:notesMasterIdLst>
    <p:notesMasterId r:id="rId15"/>
  </p:notesMasterIdLst>
  <p:sldIdLst>
    <p:sldId id="257" r:id="rId5"/>
    <p:sldId id="273" r:id="rId6"/>
    <p:sldId id="269" r:id="rId7"/>
    <p:sldId id="274" r:id="rId8"/>
    <p:sldId id="272" r:id="rId9"/>
    <p:sldId id="270" r:id="rId10"/>
    <p:sldId id="258" r:id="rId11"/>
    <p:sldId id="267" r:id="rId12"/>
    <p:sldId id="268" r:id="rId13"/>
    <p:sldId id="266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6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3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795A5-254F-4895-92EF-08E85CEB40F6}" type="datetimeFigureOut">
              <a:rPr lang="de-DE" smtClean="0"/>
              <a:t>29.04.22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01907-2BBC-45BF-8A66-62AF41E9ED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1198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izenplatzhalt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ea typeface="ＭＳ Ｐゴシック" charset="0"/>
            </a:endParaRPr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2822719-C4D0-4123-87AE-EA1B7DB0D488}" type="slidenum">
              <a:rPr lang="de-DE" altLang="de-DE" sz="1200">
                <a:latin typeface="Times" panose="02020603050405020304" pitchFamily="18" charset="0"/>
              </a:rPr>
              <a:pPr eaLnBrk="1" hangingPunct="1"/>
              <a:t>1</a:t>
            </a:fld>
            <a:endParaRPr lang="de-DE" altLang="de-DE" sz="12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01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izenplatzhalt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ea typeface="ＭＳ Ｐゴシック" charset="0"/>
            </a:endParaRPr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2822719-C4D0-4123-87AE-EA1B7DB0D488}" type="slidenum">
              <a:rPr lang="de-DE" altLang="de-DE" sz="1200">
                <a:latin typeface="Times" panose="02020603050405020304" pitchFamily="18" charset="0"/>
              </a:rPr>
              <a:pPr eaLnBrk="1" hangingPunct="1"/>
              <a:t>2</a:t>
            </a:fld>
            <a:endParaRPr lang="de-DE" altLang="de-DE" sz="12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176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izenplatzhalt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ea typeface="ＭＳ Ｐゴシック" charset="0"/>
            </a:endParaRPr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2822719-C4D0-4123-87AE-EA1B7DB0D488}" type="slidenum">
              <a:rPr lang="de-DE" altLang="de-DE" sz="1200">
                <a:latin typeface="Times" panose="02020603050405020304" pitchFamily="18" charset="0"/>
              </a:rPr>
              <a:pPr eaLnBrk="1" hangingPunct="1"/>
              <a:t>3</a:t>
            </a:fld>
            <a:endParaRPr lang="de-DE" altLang="de-DE" sz="12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210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izenplatzhalt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ea typeface="ＭＳ Ｐゴシック" charset="0"/>
            </a:endParaRPr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2822719-C4D0-4123-87AE-EA1B7DB0D488}" type="slidenum">
              <a:rPr lang="de-DE" altLang="de-DE" sz="1200">
                <a:latin typeface="Times" panose="02020603050405020304" pitchFamily="18" charset="0"/>
              </a:rPr>
              <a:pPr eaLnBrk="1" hangingPunct="1"/>
              <a:t>4</a:t>
            </a:fld>
            <a:endParaRPr lang="de-DE" altLang="de-DE" sz="12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712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izenplatzhalt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ea typeface="ＭＳ Ｐゴシック" charset="0"/>
            </a:endParaRPr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2822719-C4D0-4123-87AE-EA1B7DB0D488}" type="slidenum">
              <a:rPr lang="de-DE" altLang="de-DE" sz="1200">
                <a:latin typeface="Times" panose="02020603050405020304" pitchFamily="18" charset="0"/>
              </a:rPr>
              <a:pPr eaLnBrk="1" hangingPunct="1"/>
              <a:t>5</a:t>
            </a:fld>
            <a:endParaRPr lang="de-DE" altLang="de-DE" sz="12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823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izenplatzhalt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ea typeface="ＭＳ Ｐゴシック" charset="0"/>
            </a:endParaRPr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2822719-C4D0-4123-87AE-EA1B7DB0D488}" type="slidenum">
              <a:rPr lang="de-DE" altLang="de-DE" sz="1200">
                <a:latin typeface="Times" panose="02020603050405020304" pitchFamily="18" charset="0"/>
              </a:rPr>
              <a:pPr eaLnBrk="1" hangingPunct="1"/>
              <a:t>6</a:t>
            </a:fld>
            <a:endParaRPr lang="de-DE" altLang="de-DE" sz="12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041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A892504-2107-4FD7-9E04-E99D82E01D58}" type="slidenum">
              <a:rPr lang="de-DE" altLang="de-DE" sz="1200">
                <a:latin typeface="Times" panose="02020603050405020304" pitchFamily="18" charset="0"/>
              </a:rPr>
              <a:pPr eaLnBrk="1" hangingPunct="1"/>
              <a:t>10</a:t>
            </a:fld>
            <a:endParaRPr lang="de-DE" altLang="de-DE" sz="1200">
              <a:latin typeface="Times" panose="02020603050405020304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872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B15355-4C51-DC48-A92D-901C61843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5DA5359-D957-114C-B92C-06D2AB181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2D59A1-25DC-7A43-938A-50EA78247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4/29/22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60DA53-4CDB-E642-8959-2633EBB34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FAF654-978B-7F4E-95D2-55DAB801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452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BAC76-BB8F-C548-A6EF-04423BCE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7415FED-3EDE-9B43-A587-5CEFA9199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825CC9-85C3-404F-B2F9-470F2C404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4/29/22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17442E-9EE8-B042-87A2-9432812EC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3B9DDD-860A-B448-A011-068765E2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09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6FCDD6D-9206-454C-A3C0-ACE569F40B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8B72803-BA76-5642-884A-DE5C01CCA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CEFFCB-8884-BA48-A864-9E3D32B47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4/29/22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A243B9-00A8-6844-BD0E-5600636ED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C70DCD-9D09-9646-AF88-D460D5F92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87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779271767"/>
      </p:ext>
    </p:extLst>
  </p:cSld>
  <p:clrMapOvr>
    <a:masterClrMapping/>
  </p:clrMapOvr>
  <p:transition spd="slow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922145790"/>
      </p:ext>
    </p:extLst>
  </p:cSld>
  <p:clrMapOvr>
    <a:masterClrMapping/>
  </p:clrMapOvr>
  <p:transition spd="slow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230198335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0948E-8AA7-6B40-AD58-CFC02851B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0EB9A7-7B97-1D4A-855D-A5098F4FC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1BB81-AE10-654E-8FFF-56915AA82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4/29/22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FD229D-487A-644C-AB44-4028D2879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038B4E-F3D2-D34F-B87E-02D498BCB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30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0B2D76-8D82-BA43-B656-6D3F57CC0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02EB52-BD3D-2F45-9879-500F1C087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D49CB0-04F4-3D48-9BFE-B1E2B09F9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4/29/22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6D76D1-735F-5F4D-A033-96169A145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F28714-FFA1-8442-B69A-A343E069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9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2CDEFA-923C-0F40-A570-F586A414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5E8F48-336E-E644-968B-D109B2A687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B93933-6693-E04E-AAC9-995F41AE2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3D978A1-854C-E744-9355-E3BDEDCE1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4/29/22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8B78D7-1B91-C442-830C-599CB7102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D287F2-11A2-004A-99EE-DD102879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68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2D6D5-DD20-744C-AADB-0E3E2417B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35417B-9358-E24E-9F7F-7F62283AB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4551E5E-8EF5-6E4E-A820-AE1C7B060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F1F72E5-C409-0942-9723-051AAFFCA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1574D57-375B-8440-B2D0-06E7FA32FE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3FFF11-FE07-5541-9290-2E6ED2183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4/29/22</a:t>
            </a:fld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B8D9F5F-1704-6842-8226-0B36D69DB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0B40244-A3B1-6C4F-8FB3-1127D2BAF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39456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A1CE14-AE89-9D4B-BB4B-1ACA2EED5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DC0462C-A488-D64E-AE4F-B1A3E78C6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4/29/22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1B729E9-4F70-3F4D-9176-F274ACA4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38EB802-51E0-5845-8082-7F6D89D5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41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2C7770A-A76B-F443-B23F-7E3FB5489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4/29/22</a:t>
            </a:fld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9F64779-B702-B446-B038-3FB981BEA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2D11AE4-04DC-764E-9C19-708B15262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9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3A40B-9A26-9642-BEC4-B21D94125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F22045-0CC9-B947-8DBA-92348D560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5D319D-63C3-5147-8F8E-1D28E69CF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86F8E29-E59A-8549-9601-E2EFE122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4/29/22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39FD39-0FC5-6945-94E1-4AEB1AB7A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5D297A8-97EC-6848-AB36-14FDB689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0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EB5611-EFF4-454A-B9D1-2B41EB097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FEB9716-6647-134D-BE12-8D2C35075A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74D6C42-A68F-DB48-882A-C654553ED7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BF2645-4E08-344C-8E77-74574F5A2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4/29/22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550A22-4658-4644-9612-FE1BA504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1C34A11-7B13-7B47-90BE-4CBE0F78C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20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722838F-8C37-E642-B6A2-4ACCCAEE4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F95C5F-9A0B-444F-A8A2-4DBC0BEDF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671257-2EE1-6446-B837-FB54D62B2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4/29/22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DD22EB-0B7E-254E-BE7F-4F03119FA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7B9890-4463-A34F-9D71-F2DB17660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59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696" r:id="rId13"/>
    <p:sldLayoutId id="2147483698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4556927" y="2003123"/>
            <a:ext cx="3078145" cy="2851753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sz="9600" b="1" dirty="0">
                <a:solidFill>
                  <a:schemeClr val="accent1"/>
                </a:solidFill>
              </a:rPr>
              <a:t>GEPO</a:t>
            </a:r>
          </a:p>
        </p:txBody>
      </p:sp>
    </p:spTree>
    <p:extLst>
      <p:ext uri="{BB962C8B-B14F-4D97-AF65-F5344CB8AC3E}">
        <p14:creationId xmlns:p14="http://schemas.microsoft.com/office/powerpoint/2010/main" val="171697825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26383" y="3200401"/>
            <a:ext cx="10083800" cy="17526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Clr>
                <a:schemeClr val="tx1"/>
              </a:buClr>
              <a:buNone/>
            </a:pPr>
            <a:r>
              <a:rPr lang="de-DE" altLang="de-DE" sz="3200" b="1" dirty="0"/>
              <a:t>Vielen Dank für Ihre Aufmerksamkeit!</a:t>
            </a:r>
            <a:endParaRPr lang="de-DE" altLang="de-DE" sz="2400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29284" y="352582"/>
            <a:ext cx="10363200" cy="1281112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dirty="0">
                <a:solidFill>
                  <a:schemeClr val="accent1"/>
                </a:solidFill>
                <a:ea typeface="ＭＳ Ｐゴシック" charset="0"/>
              </a:rPr>
              <a:t>Geschichte-Politik (</a:t>
            </a:r>
            <a:r>
              <a:rPr lang="de-DE" sz="3200" dirty="0" err="1">
                <a:solidFill>
                  <a:schemeClr val="accent1"/>
                </a:solidFill>
                <a:ea typeface="ＭＳ Ｐゴシック" charset="0"/>
              </a:rPr>
              <a:t>Ge</a:t>
            </a:r>
            <a:r>
              <a:rPr lang="de-DE" sz="3200" dirty="0">
                <a:solidFill>
                  <a:schemeClr val="accent1"/>
                </a:solidFill>
                <a:ea typeface="ＭＳ Ｐゴシック" charset="0"/>
              </a:rPr>
              <a:t>-Po)</a:t>
            </a:r>
            <a:endParaRPr lang="en-GB" dirty="0">
              <a:solidFill>
                <a:schemeClr val="accent1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15928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430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929283" y="498231"/>
            <a:ext cx="5868988" cy="925513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>
                <a:solidFill>
                  <a:schemeClr val="accent1"/>
                </a:solidFill>
              </a:rPr>
              <a:t>Was bedeutet „</a:t>
            </a:r>
            <a:r>
              <a:rPr lang="de-DE" altLang="de-DE" dirty="0" err="1">
                <a:solidFill>
                  <a:schemeClr val="accent1"/>
                </a:solidFill>
              </a:rPr>
              <a:t>Ge</a:t>
            </a:r>
            <a:r>
              <a:rPr lang="de-DE" altLang="de-DE" dirty="0">
                <a:solidFill>
                  <a:schemeClr val="accent1"/>
                </a:solidFill>
              </a:rPr>
              <a:t>-Po“?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 bwMode="auto">
          <a:xfrm>
            <a:off x="2362200" y="2349501"/>
            <a:ext cx="7772400" cy="3909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 anchorCtr="0"/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3200" dirty="0">
                <a:latin typeface="+mn-lt"/>
              </a:rPr>
              <a:t>Kombination der gesellschaftswissenschaftlichen Fächer </a:t>
            </a:r>
            <a:r>
              <a:rPr lang="de-DE" altLang="de-DE" sz="3200" b="1" dirty="0">
                <a:latin typeface="+mn-lt"/>
              </a:rPr>
              <a:t>Geschichte und Politik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de-DE" altLang="de-DE" sz="3200" b="1" dirty="0">
              <a:latin typeface="+mn-lt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3200" dirty="0">
                <a:latin typeface="+mn-lt"/>
              </a:rPr>
              <a:t>Vergangenheit und Gegenwart (Zeitgeschichte)</a:t>
            </a:r>
          </a:p>
        </p:txBody>
      </p:sp>
    </p:spTree>
    <p:extLst>
      <p:ext uri="{BB962C8B-B14F-4D97-AF65-F5344CB8AC3E}">
        <p14:creationId xmlns:p14="http://schemas.microsoft.com/office/powerpoint/2010/main" val="407237638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929283" y="498231"/>
            <a:ext cx="5868988" cy="925513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b="1" dirty="0">
                <a:solidFill>
                  <a:schemeClr val="accent1"/>
                </a:solidFill>
              </a:rPr>
              <a:t>Inhalte</a:t>
            </a:r>
            <a:r>
              <a:rPr lang="de-DE" altLang="de-DE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 bwMode="auto">
          <a:xfrm>
            <a:off x="235803" y="1967662"/>
            <a:ext cx="11424141" cy="4593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 anchorCtr="0"/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/>
            <a:r>
              <a:rPr lang="de-DE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Inhaltsfeld: </a:t>
            </a:r>
            <a:r>
              <a:rPr lang="de-DE" sz="3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Jugendkulturen- und </a:t>
            </a:r>
            <a:r>
              <a:rPr lang="de-DE" sz="32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bewegungen</a:t>
            </a:r>
            <a:endParaRPr lang="de-DE" sz="32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</a:p>
          <a:p>
            <a:pPr fontAlgn="base"/>
            <a:endParaRPr lang="de-D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FontTx/>
              <a:buChar char="-"/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Soziales Handeln und soziale Normen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​ </a:t>
            </a:r>
          </a:p>
          <a:p>
            <a:pPr fontAlgn="base">
              <a:buFontTx/>
              <a:buChar char="-"/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Der Prozess der Sozialisation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fontAlgn="base">
              <a:buFontTx/>
              <a:buChar char="-"/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Jugendkultur von 1945 bis heute</a:t>
            </a:r>
          </a:p>
          <a:p>
            <a:pPr fontAlgn="base">
              <a:buFontTx/>
              <a:buChar char="-"/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Hitler-Jugend</a:t>
            </a:r>
          </a:p>
          <a:p>
            <a:pPr fontAlgn="base">
              <a:buFontTx/>
              <a:buChar char="-"/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FDJ</a:t>
            </a:r>
          </a:p>
          <a:p>
            <a:pPr fontAlgn="base">
              <a:buFontTx/>
              <a:buChar char="-"/>
            </a:pP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Fridays</a:t>
            </a: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 4 Future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40170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929283" y="498231"/>
            <a:ext cx="5868988" cy="925513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b="1" dirty="0">
                <a:solidFill>
                  <a:schemeClr val="accent1"/>
                </a:solidFill>
              </a:rPr>
              <a:t>Inhalte</a:t>
            </a:r>
            <a:r>
              <a:rPr lang="de-DE" altLang="de-DE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 bwMode="auto">
          <a:xfrm>
            <a:off x="235803" y="1967662"/>
            <a:ext cx="11424141" cy="4593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 anchorCtr="0"/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fontAlgn="base"/>
            <a:r>
              <a:rPr lang="de-DE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Inhaltsfeld: </a:t>
            </a:r>
            <a:r>
              <a:rPr lang="de-DE" sz="3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Umgang mit Minderheiten in der Geschichte </a:t>
            </a:r>
          </a:p>
          <a:p>
            <a:pPr fontAlgn="base"/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</a:p>
          <a:p>
            <a:pPr fontAlgn="base"/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Definitionen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Umgang mit Juden Osmanisches Reich (</a:t>
            </a:r>
            <a:r>
              <a:rPr lang="de-DE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dhimmis</a:t>
            </a: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)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Umgang mit Juden im europäisches Mittelalter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Antisemitismus im 19. Jahrhundert in (Ost-)Europa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Minderheiten und Juden im Nationalsozialismus 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Aktuell: Nahostkonflikt (Antizionismus) </a:t>
            </a:r>
          </a:p>
        </p:txBody>
      </p:sp>
    </p:spTree>
    <p:extLst>
      <p:ext uri="{BB962C8B-B14F-4D97-AF65-F5344CB8AC3E}">
        <p14:creationId xmlns:p14="http://schemas.microsoft.com/office/powerpoint/2010/main" val="361827845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929283" y="498231"/>
            <a:ext cx="5868988" cy="925513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b="1" dirty="0">
                <a:solidFill>
                  <a:schemeClr val="accent1"/>
                </a:solidFill>
              </a:rPr>
              <a:t>Inhalte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 bwMode="auto">
          <a:xfrm>
            <a:off x="348761" y="1423744"/>
            <a:ext cx="11494477" cy="457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 anchorCtr="0"/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/>
            <a:r>
              <a:rPr lang="de-DE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Inhaltsfeld: </a:t>
            </a:r>
            <a:r>
              <a:rPr lang="de-DE" sz="3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Krieg und</a:t>
            </a:r>
            <a:r>
              <a:rPr lang="de-DE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3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Militärgeschichte </a:t>
            </a:r>
          </a:p>
          <a:p>
            <a:pPr fontAlgn="base"/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</a:p>
          <a:p>
            <a:pPr fontAlgn="base">
              <a:buFontTx/>
              <a:buChar char="-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Militärische Technik und Taktik im Wandel (Kavallerie, Schießpulver, </a:t>
            </a:r>
            <a:r>
              <a:rPr lang="de-D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Luftwafe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, Kernwaffen, „</a:t>
            </a:r>
            <a:r>
              <a:rPr lang="de-D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Cyberwarfare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“)</a:t>
            </a:r>
          </a:p>
          <a:p>
            <a:pPr fontAlgn="base">
              <a:buFontTx/>
              <a:buChar char="-"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FontTx/>
              <a:buChar char="-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Militär und Gesellschaft ((Selbst-)Bild des Soldaten, Milizarmee, Söldnerarmee, Militarismus, Frauen als Soldaten, </a:t>
            </a:r>
            <a:r>
              <a:rPr lang="de-D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Janitschare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fontAlgn="base">
              <a:buFontTx/>
              <a:buChar char="-"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FontTx/>
              <a:buChar char="-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Kriegsregeln und Kriegsverbrechen (Definitionen, </a:t>
            </a:r>
            <a:r>
              <a:rPr lang="de-DE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bellum</a:t>
            </a:r>
            <a:r>
              <a:rPr lang="de-DE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iustum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-Theorie, Asymmetrische und digitale Kriegsführung, Genozid etc.) </a:t>
            </a:r>
          </a:p>
          <a:p>
            <a:pPr fontAlgn="base">
              <a:buFontTx/>
              <a:buChar char="-"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FontTx/>
              <a:buChar char="-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Mensch, Umwelt und Militär (Verwundung und Tod, PTBS, berühmte Generäle / Feldherren, Erfahrungen, Frontbriefe (James </a:t>
            </a:r>
            <a:r>
              <a:rPr lang="de-D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Blunt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), Umweltschädigung, Umweltzerstörung)</a:t>
            </a:r>
          </a:p>
          <a:p>
            <a:pPr fontAlgn="base">
              <a:buFontTx/>
              <a:buChar char="-"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FontTx/>
              <a:buChar char="-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Politik und Militär (Internationale Konflikte, Frieden und Friedensbündnisse, Politiker als Feldherren und Feldherren als Politiker, Diplomatie („Krieg ist die Fortsetzung der Diplomatie mit anderen Mitteln“))</a:t>
            </a:r>
          </a:p>
        </p:txBody>
      </p:sp>
    </p:spTree>
    <p:extLst>
      <p:ext uri="{BB962C8B-B14F-4D97-AF65-F5344CB8AC3E}">
        <p14:creationId xmlns:p14="http://schemas.microsoft.com/office/powerpoint/2010/main" val="398482938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929283" y="498231"/>
            <a:ext cx="5868988" cy="925513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b="1" dirty="0">
                <a:solidFill>
                  <a:schemeClr val="accent1"/>
                </a:solidFill>
              </a:rPr>
              <a:t>Inhalte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 bwMode="auto">
          <a:xfrm>
            <a:off x="332431" y="1887276"/>
            <a:ext cx="11685397" cy="405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 anchorCtr="0"/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/>
            <a:r>
              <a:rPr lang="de-DE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Inhaltsfeld: </a:t>
            </a:r>
            <a:r>
              <a:rPr lang="de-DE" sz="3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Deutsche Demokratische Republik – ein Unrechtsstaat? </a:t>
            </a:r>
          </a:p>
          <a:p>
            <a:pPr fontAlgn="base"/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Was heißt eigentlich Sozialismus?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Staatsaufbau, Rolle der SED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Wirtschaft in der DDR - Leben in einer Planwirtschaft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Alltag in der DDR – Religion, Sport und Gesellschaft (Leben im Kollektiv, staatliche Kinderbetreuung etc.)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Rolle und Funktion der Staatssicherheit am Beispiel der Republikflucht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Opposition in der DDR und Revolution 1989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DDR-Rezeption (</a:t>
            </a:r>
            <a:r>
              <a:rPr 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Good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 bye Lenin, das Leben der Anderen) und DDR-Aufarbeitung</a:t>
            </a:r>
          </a:p>
        </p:txBody>
      </p:sp>
    </p:spTree>
    <p:extLst>
      <p:ext uri="{BB962C8B-B14F-4D97-AF65-F5344CB8AC3E}">
        <p14:creationId xmlns:p14="http://schemas.microsoft.com/office/powerpoint/2010/main" val="418719403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966913" y="276224"/>
            <a:ext cx="10225087" cy="1281112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>
                <a:solidFill>
                  <a:schemeClr val="accent1"/>
                </a:solidFill>
                <a:ea typeface="ＭＳ Ｐゴシック" charset="0"/>
              </a:rPr>
              <a:t>Rahmenbedingungen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 bwMode="auto">
          <a:xfrm>
            <a:off x="2376488" y="2420939"/>
            <a:ext cx="7772400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3200" dirty="0">
                <a:latin typeface="+mn-lt"/>
              </a:rPr>
              <a:t>3-stündiger Kurs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3200" dirty="0">
                <a:latin typeface="+mn-lt"/>
              </a:rPr>
              <a:t>Start: Klasse 9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3200" dirty="0">
                <a:latin typeface="+mn-lt"/>
              </a:rPr>
              <a:t>Hauptfach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3200" dirty="0">
                <a:latin typeface="+mn-lt"/>
              </a:rPr>
              <a:t>2 Klausuren / Halbjahr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3200" dirty="0">
                <a:latin typeface="+mn-lt"/>
              </a:rPr>
              <a:t>Ersetzen einer Klausur durch eine „kleine Facharbeit“ möglich</a:t>
            </a:r>
          </a:p>
        </p:txBody>
      </p:sp>
    </p:spTree>
    <p:extLst>
      <p:ext uri="{BB962C8B-B14F-4D97-AF65-F5344CB8AC3E}">
        <p14:creationId xmlns:p14="http://schemas.microsoft.com/office/powerpoint/2010/main" val="12345768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966913" y="276224"/>
            <a:ext cx="10225087" cy="1281112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>
                <a:solidFill>
                  <a:schemeClr val="accent1"/>
                </a:solidFill>
                <a:ea typeface="ＭＳ Ｐゴシック" charset="0"/>
              </a:rPr>
              <a:t>An wen richtet sich der </a:t>
            </a:r>
            <a:r>
              <a:rPr lang="de-DE" dirty="0" err="1">
                <a:solidFill>
                  <a:schemeClr val="accent1"/>
                </a:solidFill>
                <a:ea typeface="ＭＳ Ｐゴシック" charset="0"/>
              </a:rPr>
              <a:t>Ge</a:t>
            </a:r>
            <a:r>
              <a:rPr lang="de-DE" dirty="0">
                <a:solidFill>
                  <a:schemeClr val="accent1"/>
                </a:solidFill>
                <a:ea typeface="ＭＳ Ｐゴシック" charset="0"/>
              </a:rPr>
              <a:t>-Po-Kurs?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 bwMode="auto">
          <a:xfrm>
            <a:off x="2376488" y="2420939"/>
            <a:ext cx="7772400" cy="2985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3200" dirty="0">
                <a:latin typeface="+mn-lt"/>
              </a:rPr>
              <a:t>An alle Schüler, die </a:t>
            </a:r>
            <a:r>
              <a:rPr lang="de-DE" altLang="de-DE" sz="3200" dirty="0">
                <a:solidFill>
                  <a:schemeClr val="accent1"/>
                </a:solidFill>
                <a:latin typeface="+mn-lt"/>
              </a:rPr>
              <a:t>Interesse</a:t>
            </a:r>
            <a:r>
              <a:rPr lang="de-DE" altLang="de-DE" sz="3200" dirty="0">
                <a:latin typeface="+mn-lt"/>
              </a:rPr>
              <a:t> an politischen und gesellschaftlichen Themen sowie an deren historischer Entwicklung haben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de-DE" altLang="de-DE" sz="3200" dirty="0">
              <a:latin typeface="+mn-lt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3200" dirty="0">
                <a:latin typeface="+mn-lt"/>
              </a:rPr>
              <a:t>Keine inhaltlichen Vorkenntnisse notwendig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de-DE" altLang="de-DE" sz="3200" dirty="0">
              <a:latin typeface="+mn-lt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3200" dirty="0">
                <a:latin typeface="+mn-lt"/>
              </a:rPr>
              <a:t>Lust und Bereitschaft, analytisch zu arbeiten / zu lesen</a:t>
            </a:r>
          </a:p>
        </p:txBody>
      </p:sp>
    </p:spTree>
    <p:extLst>
      <p:ext uri="{BB962C8B-B14F-4D97-AF65-F5344CB8AC3E}">
        <p14:creationId xmlns:p14="http://schemas.microsoft.com/office/powerpoint/2010/main" val="415798878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966913" y="276224"/>
            <a:ext cx="10225087" cy="12811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 altLang="de-DE" sz="3200" dirty="0">
                <a:solidFill>
                  <a:schemeClr val="accent1"/>
                </a:solidFill>
              </a:rPr>
              <a:t>Welchen Mehrwert bringt die Teilnahme </a:t>
            </a:r>
            <a:br>
              <a:rPr lang="de-DE" altLang="de-DE" sz="3200" dirty="0">
                <a:solidFill>
                  <a:schemeClr val="accent1"/>
                </a:solidFill>
              </a:rPr>
            </a:br>
            <a:r>
              <a:rPr lang="de-DE" altLang="de-DE" sz="3200" dirty="0">
                <a:solidFill>
                  <a:schemeClr val="accent1"/>
                </a:solidFill>
              </a:rPr>
              <a:t>am „</a:t>
            </a:r>
            <a:r>
              <a:rPr lang="de-DE" altLang="de-DE" sz="3200" dirty="0" err="1">
                <a:solidFill>
                  <a:schemeClr val="accent1"/>
                </a:solidFill>
              </a:rPr>
              <a:t>Ge</a:t>
            </a:r>
            <a:r>
              <a:rPr lang="de-DE" altLang="de-DE" sz="3200" dirty="0">
                <a:solidFill>
                  <a:schemeClr val="accent1"/>
                </a:solidFill>
              </a:rPr>
              <a:t>-Po“-Kurs für meine Kinder?</a:t>
            </a:r>
            <a:endParaRPr lang="de-DE" sz="3200" dirty="0">
              <a:solidFill>
                <a:schemeClr val="accent1"/>
              </a:solidFill>
              <a:ea typeface="ＭＳ Ｐゴシック" charset="0"/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 bwMode="auto">
          <a:xfrm>
            <a:off x="463899" y="1788448"/>
            <a:ext cx="11563978" cy="4702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Auseinandersetzung mit spannenden und (oft) aktuellen Themen schürt Interesse an Gesellschaftswissenschaften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Orientierungswissen zur Teilhabe an unserer modernen Gesellschaft (Blick „unter die Oberfläche“)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Besseres Verständnis politischer und gesellschaftlicher Probleme durch Einbeziehung der historischen Dimension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Gelegenheit, den eigenen Standpunkt  zu entwickeln und zu vertreten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Techniken im Umgang mit Texten: Lesekompetenz und Analysekompetenz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Vertiefung der (im Abitur obligatorischen) Gesellschaftswissenschaften und Einübung schriftlicher Textanalyse</a:t>
            </a:r>
          </a:p>
        </p:txBody>
      </p:sp>
    </p:spTree>
    <p:extLst>
      <p:ext uri="{BB962C8B-B14F-4D97-AF65-F5344CB8AC3E}">
        <p14:creationId xmlns:p14="http://schemas.microsoft.com/office/powerpoint/2010/main" val="319026848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6AAF7C42F2C1644A977E7BB4A519D77" ma:contentTypeVersion="2" ma:contentTypeDescription="Ein neues Dokument erstellen." ma:contentTypeScope="" ma:versionID="e5ca00825f56618eee9dea76c98e13ff">
  <xsd:schema xmlns:xsd="http://www.w3.org/2001/XMLSchema" xmlns:xs="http://www.w3.org/2001/XMLSchema" xmlns:p="http://schemas.microsoft.com/office/2006/metadata/properties" xmlns:ns2="428e4008-7658-46a1-9a21-82798c6b0ba4" targetNamespace="http://schemas.microsoft.com/office/2006/metadata/properties" ma:root="true" ma:fieldsID="6cc011ff0436438e5d4280c4f6a11103" ns2:_="">
    <xsd:import namespace="428e4008-7658-46a1-9a21-82798c6b0b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8e4008-7658-46a1-9a21-82798c6b0b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0B2176-70F2-44C8-BD38-A9F5E217AC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8e4008-7658-46a1-9a21-82798c6b0b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4756A5-C356-4338-8D81-CD2FD877779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15862AD-CB87-46DE-8BEB-813179857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457</Words>
  <Application>Microsoft Macintosh PowerPoint</Application>
  <PresentationFormat>Breitbild</PresentationFormat>
  <Paragraphs>75</Paragraphs>
  <Slides>10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</vt:lpstr>
      <vt:lpstr>Office</vt:lpstr>
      <vt:lpstr>GEPO</vt:lpstr>
      <vt:lpstr>Was bedeutet „Ge-Po“?</vt:lpstr>
      <vt:lpstr>Inhalte </vt:lpstr>
      <vt:lpstr>Inhalte </vt:lpstr>
      <vt:lpstr>Inhalte</vt:lpstr>
      <vt:lpstr>Inhalte</vt:lpstr>
      <vt:lpstr>Rahmenbedingungen</vt:lpstr>
      <vt:lpstr>An wen richtet sich der Ge-Po-Kurs?</vt:lpstr>
      <vt:lpstr>Welchen Mehrwert bringt die Teilnahme  am „Ge-Po“-Kurs für meine Kinder?</vt:lpstr>
      <vt:lpstr>Geschichte-Politik (Ge-Po)</vt:lpstr>
    </vt:vector>
  </TitlesOfParts>
  <Company>Stadt Kamen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GePo</dc:title>
  <dc:creator>Burkhard Schürmann</dc:creator>
  <cp:lastModifiedBy>Simon Puschmann</cp:lastModifiedBy>
  <cp:revision>18</cp:revision>
  <dcterms:created xsi:type="dcterms:W3CDTF">2018-04-18T07:45:04Z</dcterms:created>
  <dcterms:modified xsi:type="dcterms:W3CDTF">2022-04-29T06:27:37Z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0x01010006AAF7C42F2C1644A977E7BB4A519D77</vt:lpwstr>
  </property>
</Properties>
</file>