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7" r:id="rId9"/>
    <p:sldId id="264" r:id="rId10"/>
    <p:sldId id="270" r:id="rId11"/>
    <p:sldId id="263" r:id="rId12"/>
    <p:sldId id="272" r:id="rId13"/>
    <p:sldId id="266" r:id="rId14"/>
    <p:sldId id="271" r:id="rId15"/>
    <p:sldId id="262" r:id="rId16"/>
    <p:sldId id="260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B40F8-81EE-4F64-91BE-B6DC7BEFE4D2}" v="8" dt="2022-04-26T19:40:38.032"/>
    <p1510:client id="{3DB006C3-3CA9-E9CD-739D-90B727C7B2A1}" v="320" dt="2022-04-26T19:45:15.260"/>
    <p1510:client id="{965AF9F1-CDB0-4FAA-B3DB-E2366493C403}" v="118" dt="2022-04-27T12:08:27.327"/>
    <p1510:client id="{A90A4919-017F-4F23-8CB9-A1FADC7BC14B}" v="36" dt="2022-04-27T14:28:26.9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D02812-D276-4560-8FB3-E439EA4B84A7}" type="datetimeFigureOut">
              <a:rPr lang="de-DE" smtClean="0"/>
              <a:t>27.04.2022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EB53F-02D1-4A3D-A7DE-4A8CBB4E3E6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428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0CBA144-2B3F-4A86-A06A-75D77045F41B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2A88-72BE-4A2F-A02A-67CEA01159B3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8A33E59-A5CD-4A9E-BC90-BBDCDD33A46D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5728CD5-FF51-43FE-82D1-C2B00E8C608B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DC1419B9-E95A-4464-84E9-DBFEB005665B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05560-6EC1-4DA8-B5D0-28143A4CE169}" type="datetime1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9BBFD-1034-4C9A-A269-6B712194BAB8}" type="datetime1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45DA5-5E3A-41A5-A00C-6164BB594470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E92EE63-1084-4850-917A-B7EE30FA94AD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C1DD-4659-4009-B9E4-962A54EE8AA5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AFCFC4C-5880-4508-AC8E-019C65EC6318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E39B9-EA1B-4F39-94F0-3C554C745D41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C9741-E8CE-4123-AD1A-2B32B5732040}" type="datetime1">
              <a:rPr lang="en-US" smtClean="0"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2E9F8-F7A2-46C4-B7D6-78D448737B8C}" type="datetime1">
              <a:rPr lang="en-US" smtClean="0"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C80B6-3981-4119-82D7-D1FCA614A748}" type="datetime1">
              <a:rPr lang="en-US" smtClean="0"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A802F-53DF-48C0-8655-E8A53C1CC06F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ABA59-6F01-406D-8890-01BCA4DAAEC2}" type="datetime1">
              <a:rPr lang="en-US" smtClean="0"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20F13-843C-4B12-9123-05C612BD96A3}" type="datetime1">
              <a:rPr lang="en-US" smtClean="0"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77ECB7-211B-4730-AD56-2314FE5308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err="1"/>
              <a:t>KuMuLi</a:t>
            </a:r>
            <a:r>
              <a:rPr lang="de-DE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B3DFDEE-A872-463B-B657-32E6A73C79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/>
              <a:t>Kunst – Musik – Literatur</a:t>
            </a:r>
          </a:p>
        </p:txBody>
      </p:sp>
    </p:spTree>
    <p:extLst>
      <p:ext uri="{BB962C8B-B14F-4D97-AF65-F5344CB8AC3E}">
        <p14:creationId xmlns:p14="http://schemas.microsoft.com/office/powerpoint/2010/main" val="3625037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1971B3-2021-4D9C-8DE3-8B121951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425" y="490651"/>
            <a:ext cx="8610600" cy="1293028"/>
          </a:xfrm>
        </p:spPr>
        <p:txBody>
          <a:bodyPr/>
          <a:lstStyle/>
          <a:p>
            <a:r>
              <a:rPr lang="de-DE" sz="4000">
                <a:latin typeface="Calibri"/>
                <a:cs typeface="Calibri"/>
              </a:rPr>
              <a:t> Schwerpunkt</a:t>
            </a:r>
            <a:r>
              <a:rPr lang="de-DE">
                <a:latin typeface="Calibri"/>
                <a:cs typeface="Calibri"/>
              </a:rPr>
              <a:t> MUSIK</a:t>
            </a:r>
            <a:br>
              <a:rPr lang="de-DE" sz="4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3D876B5-2D74-4B6E-9CF1-AC9356A05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63040"/>
            <a:ext cx="10820400" cy="475564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b="1" dirty="0">
                <a:ea typeface="+mn-lt"/>
                <a:cs typeface="+mn-lt"/>
              </a:rPr>
              <a:t>Musik und Kunst  –  Schall im Raum </a:t>
            </a:r>
            <a:endParaRPr lang="de-DE">
              <a:ea typeface="+mn-lt"/>
              <a:cs typeface="+mn-lt"/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F78C71A-A031-441A-92A5-41D6E0245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3A796AA-4590-D73D-BE04-58CAF330F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10</a:t>
            </a:fld>
            <a:endParaRPr lang="de-DE"/>
          </a:p>
        </p:txBody>
      </p:sp>
      <p:pic>
        <p:nvPicPr>
          <p:cNvPr id="5" name="Grafik 6" descr="Ein Bild, das drinnen enthält.&#10;&#10;Beschreibung automatisch generiert.">
            <a:extLst>
              <a:ext uri="{FF2B5EF4-FFF2-40B4-BE49-F238E27FC236}">
                <a16:creationId xmlns:a16="http://schemas.microsoft.com/office/drawing/2014/main" id="{DD6DA5AF-50DD-CD68-3F7D-B31C5F70B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6" y="3551784"/>
            <a:ext cx="3889341" cy="249472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CAE19E3-EFF9-58C6-10F7-E43A461329EA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/>
          </a:p>
        </p:txBody>
      </p:sp>
      <p:pic>
        <p:nvPicPr>
          <p:cNvPr id="9" name="Grafik 9" descr="Ein Bild, das Boden, drinnen, Wand, Raum enthält.&#10;&#10;Beschreibung automatisch generiert.">
            <a:extLst>
              <a:ext uri="{FF2B5EF4-FFF2-40B4-BE49-F238E27FC236}">
                <a16:creationId xmlns:a16="http://schemas.microsoft.com/office/drawing/2014/main" id="{7E60206B-ABCD-12AF-70CA-A08710650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73" y="2014585"/>
            <a:ext cx="2456434" cy="1750195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385965F-C776-494E-99CF-DBEDB15F4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661" y="2043133"/>
            <a:ext cx="3302972" cy="21736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CF6572B-997A-429A-B6C6-99347299D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6648" y="1675850"/>
            <a:ext cx="2979226" cy="1983763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7FA5DB56-4727-4FD8-BEFA-94F3D206AF6E}"/>
              </a:ext>
            </a:extLst>
          </p:cNvPr>
          <p:cNvSpPr txBox="1"/>
          <p:nvPr/>
        </p:nvSpPr>
        <p:spPr>
          <a:xfrm>
            <a:off x="4749661" y="4524375"/>
            <a:ext cx="3441839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b="1" dirty="0"/>
              <a:t>Musik wird sichtbar im Raum – Lichtmalen nach Musik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7929FEF-292A-4DAD-AA4C-E5F66DDC6036}"/>
              </a:ext>
            </a:extLst>
          </p:cNvPr>
          <p:cNvSpPr txBox="1"/>
          <p:nvPr/>
        </p:nvSpPr>
        <p:spPr>
          <a:xfrm>
            <a:off x="8416648" y="3862682"/>
            <a:ext cx="297922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b="1" dirty="0"/>
              <a:t>Klangexperimente im Raum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BA2FCDD-F86F-4FFD-9197-608249ACE45E}"/>
              </a:ext>
            </a:extLst>
          </p:cNvPr>
          <p:cNvSpPr txBox="1"/>
          <p:nvPr/>
        </p:nvSpPr>
        <p:spPr>
          <a:xfrm>
            <a:off x="8416648" y="5871840"/>
            <a:ext cx="3661052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e-DE" sz="1200" b="1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D2AC705-390D-3D49-CAEC-0AEF14AC2A13}"/>
              </a:ext>
            </a:extLst>
          </p:cNvPr>
          <p:cNvSpPr txBox="1"/>
          <p:nvPr/>
        </p:nvSpPr>
        <p:spPr>
          <a:xfrm>
            <a:off x="8417692" y="6123319"/>
            <a:ext cx="28520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 dirty="0"/>
              <a:t>Musik in Form und Farbe transformieren</a:t>
            </a:r>
          </a:p>
        </p:txBody>
      </p:sp>
      <p:pic>
        <p:nvPicPr>
          <p:cNvPr id="17" name="Grafik 19">
            <a:extLst>
              <a:ext uri="{FF2B5EF4-FFF2-40B4-BE49-F238E27FC236}">
                <a16:creationId xmlns:a16="http://schemas.microsoft.com/office/drawing/2014/main" id="{6A6BA3BA-4C92-E86A-08D2-DDC87DC8C4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9037" y="4466139"/>
            <a:ext cx="2935793" cy="15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1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50851E-EEA8-C069-6190-C03E25F8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Schwerpunkt Musik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BBE6A4-A885-23AC-B3C0-3A73328B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D23DA82-9617-E327-C927-3509B461B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11</a:t>
            </a:fld>
            <a:endParaRPr lang="en-US"/>
          </a:p>
        </p:txBody>
      </p:sp>
      <p:pic>
        <p:nvPicPr>
          <p:cNvPr id="9" name="Grafik 9" descr="Ein Bild, das Text, Person, computer, Computer enthält.&#10;&#10;Beschreibung automatisch generiert.">
            <a:extLst>
              <a:ext uri="{FF2B5EF4-FFF2-40B4-BE49-F238E27FC236}">
                <a16:creationId xmlns:a16="http://schemas.microsoft.com/office/drawing/2014/main" id="{59BB6208-30D8-6074-5C6E-8CB1D953DA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21" y="2108921"/>
            <a:ext cx="3118024" cy="2178084"/>
          </a:xfrm>
          <a:prstGeom prst="rect">
            <a:avLst/>
          </a:prstGeom>
        </p:spPr>
      </p:pic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7E084470-FAC5-2A6F-766F-1DE8246F2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 b="1">
              <a:ea typeface="+mn-lt"/>
              <a:cs typeface="+mn-lt"/>
            </a:endParaRPr>
          </a:p>
          <a:p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0FAE3DD-574C-A961-D264-B950DB86EE26}"/>
              </a:ext>
            </a:extLst>
          </p:cNvPr>
          <p:cNvSpPr txBox="1"/>
          <p:nvPr/>
        </p:nvSpPr>
        <p:spPr>
          <a:xfrm>
            <a:off x="771490" y="4699279"/>
            <a:ext cx="337419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/>
              <a:t>Auf der Suche nach dem Klang im öffentlichen Raum: digitale Soundbearbeitung und Verfremdung</a:t>
            </a:r>
            <a:endParaRPr lang="de-DE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C1063F2-BC36-C12E-C238-13ED12EB094A}"/>
              </a:ext>
            </a:extLst>
          </p:cNvPr>
          <p:cNvSpPr txBox="1"/>
          <p:nvPr/>
        </p:nvSpPr>
        <p:spPr>
          <a:xfrm>
            <a:off x="6096000" y="1744133"/>
            <a:ext cx="46397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b="1" dirty="0"/>
              <a:t>Verschiedene Formen der Darstellung von Raum – Raumwahrnehmung und Raumkonstruktion in der Kunst</a:t>
            </a:r>
          </a:p>
        </p:txBody>
      </p:sp>
      <p:pic>
        <p:nvPicPr>
          <p:cNvPr id="6" name="Grafik 6" descr="Ein Bild, das Boden, Gebäude, drinnen, gefliest enthält.&#10;&#10;Beschreibung automatisch generiert.">
            <a:extLst>
              <a:ext uri="{FF2B5EF4-FFF2-40B4-BE49-F238E27FC236}">
                <a16:creationId xmlns:a16="http://schemas.microsoft.com/office/drawing/2014/main" id="{B69517BD-6768-7865-77D4-2FE606BF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600" y="3002700"/>
            <a:ext cx="3259666" cy="2867667"/>
          </a:xfrm>
          <a:prstGeom prst="rect">
            <a:avLst/>
          </a:prstGeom>
        </p:spPr>
      </p:pic>
      <p:pic>
        <p:nvPicPr>
          <p:cNvPr id="7" name="Grafik 7" descr="Ein Bild, das Text enthält.&#10;&#10;Beschreibung automatisch generiert.">
            <a:extLst>
              <a:ext uri="{FF2B5EF4-FFF2-40B4-BE49-F238E27FC236}">
                <a16:creationId xmlns:a16="http://schemas.microsoft.com/office/drawing/2014/main" id="{8935930B-87F7-4C18-000C-69F0AFE987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3002910"/>
            <a:ext cx="3115733" cy="286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9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3684BA-F9B2-4F1E-AE1B-0F69D216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/>
              <a:t>ABschlusspräsentation</a:t>
            </a:r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2B4C65-2896-463E-AF27-66F2F11D6A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/>
          </a:p>
          <a:p>
            <a:r>
              <a:rPr lang="de-DE"/>
              <a:t>Ergebnisse aller Unterrichtsvorhaben werden berücksichtigt.</a:t>
            </a:r>
          </a:p>
          <a:p>
            <a:endParaRPr lang="de-DE"/>
          </a:p>
          <a:p>
            <a:r>
              <a:rPr lang="de-DE"/>
              <a:t>Die Veranstaltung wird öffentlich im Halbjahr 10/2 präsentiert.</a:t>
            </a:r>
          </a:p>
          <a:p>
            <a:endParaRPr lang="de-DE"/>
          </a:p>
          <a:p>
            <a:r>
              <a:rPr lang="de-DE"/>
              <a:t>Sie wird in einer Kompaktphase außerhalb der Schule vorbereitet. 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B7646D-EF6A-49AC-8F90-DAC40B593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7B3C84-5191-79AA-D22D-A1BB606E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524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AEB8D-5FB7-445C-BA1A-BD11D0451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Leistungsbewertung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22C10CA-A122-4A4D-96F8-D21939A18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de-DE">
                <a:ea typeface="+mn-lt"/>
                <a:cs typeface="+mn-lt"/>
              </a:rPr>
              <a:t>Wir beurteilen die sonstige Mitarbeit und schriftliche Leistungen. Die sonstige Mitarbeit beinhaltet im hohen Maße ästhetisch-praktische Anteile.</a:t>
            </a:r>
            <a:endParaRPr lang="de-DE"/>
          </a:p>
          <a:p>
            <a:pPr marL="0" indent="0">
              <a:buNone/>
            </a:pPr>
            <a:endParaRPr lang="de-DE"/>
          </a:p>
          <a:p>
            <a:r>
              <a:rPr lang="de-DE">
                <a:ea typeface="+mn-lt"/>
                <a:cs typeface="+mn-lt"/>
              </a:rPr>
              <a:t>Kriterien der Beurteilung müssen vor der Leistungserbringung festgelegt, auf die spezielle Aufgabe hin formuliert und für die Schüler*innen transparent sein. </a:t>
            </a:r>
            <a:endParaRPr lang="de-DE"/>
          </a:p>
          <a:p>
            <a:pPr marL="0" indent="0">
              <a:buNone/>
            </a:pPr>
            <a:endParaRPr lang="de-DE"/>
          </a:p>
          <a:p>
            <a:r>
              <a:rPr lang="de-DE">
                <a:ea typeface="+mn-lt"/>
                <a:cs typeface="+mn-lt"/>
              </a:rPr>
              <a:t>Beurteilung von Leistung soll nicht nur Diagnose des erreichten Lernstandes sein, sondern mit individuellen Hinweisen für das Weiterlernen verknüpft werden.</a:t>
            </a:r>
            <a:endParaRPr lang="de-DE"/>
          </a:p>
          <a:p>
            <a:pPr marL="0" indent="0">
              <a:buNone/>
            </a:pPr>
            <a:endParaRPr lang="de-DE"/>
          </a:p>
          <a:p>
            <a:r>
              <a:rPr lang="de-DE">
                <a:ea typeface="+mn-lt"/>
                <a:cs typeface="+mn-lt"/>
              </a:rPr>
              <a:t>Leistungsbeurteilung für einen Schüler/eine Schülerin umfasst häufig eine Gruppenleistung und eine Individualleistung, letztere ist deutlich stärker zu gewichten. </a:t>
            </a:r>
            <a:endParaRPr lang="de-DE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1A1A462-8572-4FF5-A4CD-A489B0B9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FC29ED-A83A-EF36-7CDA-FBBC1584E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28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2E98E8-13FF-2E7D-1796-86346B0D9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Formate der schriftlichen Leistung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3262664-ED18-0ECF-20D0-863D2CF4E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de-DE" sz="1800" b="1">
                <a:ea typeface="+mn-lt"/>
                <a:cs typeface="+mn-lt"/>
              </a:rPr>
              <a:t>Wir unterscheiden drei Aufgabentypen:</a:t>
            </a:r>
            <a:endParaRPr lang="de-DE" sz="1800" b="1"/>
          </a:p>
          <a:p>
            <a:pPr marL="0" indent="0">
              <a:buNone/>
            </a:pPr>
            <a:endParaRPr lang="de-DE" sz="18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de-DE">
                <a:ea typeface="+mn-lt"/>
                <a:cs typeface="+mn-lt"/>
              </a:rPr>
              <a:t>Kunstbezogene, musikbezogene und literaturbezogene Gestaltungen in einem inhaltlichen Kontext</a:t>
            </a:r>
            <a:endParaRPr lang="de-DE"/>
          </a:p>
          <a:p>
            <a:r>
              <a:rPr lang="de-DE">
                <a:ea typeface="+mn-lt"/>
                <a:cs typeface="+mn-lt"/>
              </a:rPr>
              <a:t>Wir entwerfen und/oder stellen etwas dar. In einer schriftlichen Erläuterung begründen wir die getroffenen Entscheidungen. </a:t>
            </a:r>
            <a:endParaRPr lang="de-DE"/>
          </a:p>
          <a:p>
            <a:pPr marL="0" indent="0">
              <a:buNone/>
            </a:pPr>
            <a:endParaRPr lang="de-DE"/>
          </a:p>
          <a:p>
            <a:pPr marL="0" indent="0">
              <a:buNone/>
            </a:pPr>
            <a:r>
              <a:rPr lang="de-DE">
                <a:ea typeface="+mn-lt"/>
                <a:cs typeface="+mn-lt"/>
              </a:rPr>
              <a:t>Analyse und Interpretation</a:t>
            </a:r>
            <a:endParaRPr lang="de-DE"/>
          </a:p>
          <a:p>
            <a:r>
              <a:rPr lang="de-DE">
                <a:ea typeface="+mn-lt"/>
                <a:cs typeface="+mn-lt"/>
              </a:rPr>
              <a:t>Wir untersuchen Kunst/Musik/Literatur unter einer leitenden Problemstellung im Rahmen eines bekannten inhaltlichen Kontextes und deuten den jeweiligen Untersuchungsgegenstand. </a:t>
            </a:r>
            <a:endParaRPr lang="de-DE"/>
          </a:p>
          <a:p>
            <a:endParaRPr lang="de-DE"/>
          </a:p>
          <a:p>
            <a:pPr marL="0" indent="0">
              <a:buNone/>
            </a:pPr>
            <a:r>
              <a:rPr lang="de-DE">
                <a:ea typeface="+mn-lt"/>
                <a:cs typeface="+mn-lt"/>
              </a:rPr>
              <a:t>Erörterung fachspezifischer Aspekte</a:t>
            </a:r>
            <a:endParaRPr lang="de-DE"/>
          </a:p>
          <a:p>
            <a:r>
              <a:rPr lang="de-DE">
                <a:ea typeface="+mn-lt"/>
                <a:cs typeface="+mn-lt"/>
              </a:rPr>
              <a:t>Fachspezifische Aspekte werden ausgehend von einem wissenschaftlichen, literarischen oder journalistischen Text oder einem anderen Medium auf der Grundlage von Kunst/Musik/Literatur erörtert.</a:t>
            </a:r>
            <a:endParaRPr lang="de-DE"/>
          </a:p>
          <a:p>
            <a:pPr marL="0" indent="0">
              <a:buNone/>
            </a:pPr>
            <a:r>
              <a:rPr lang="de-DE" b="1">
                <a:ea typeface="+mn-lt"/>
                <a:cs typeface="+mn-lt"/>
              </a:rPr>
              <a:t>Einmal im Schuljahr wird eine Klassenarbeit durch eine andere Form der Leistungsüberprüfung ersetzt.</a:t>
            </a:r>
            <a:endParaRPr lang="de-DE" b="1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46FEA0C-9BE7-A2F2-FA7F-01F952A99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461A61-8D0F-2CE9-17D0-299D8E753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912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563700-15DC-6322-79DC-1321616A2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28165" y="934702"/>
            <a:ext cx="8610600" cy="1293028"/>
          </a:xfrm>
        </p:spPr>
        <p:txBody>
          <a:bodyPr/>
          <a:lstStyle/>
          <a:p>
            <a:r>
              <a:rPr lang="de-DE" b="1"/>
              <a:t>Du hast</a:t>
            </a:r>
            <a:r>
              <a:rPr lang="de-DE"/>
              <a:t> 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248E99-AB0E-DDD2-D769-1A0326253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800" y="2236893"/>
            <a:ext cx="11074400" cy="398179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de-DE"/>
          </a:p>
          <a:p>
            <a:pPr marL="0" indent="0" algn="just">
              <a:buNone/>
            </a:pPr>
            <a:r>
              <a:rPr lang="de-DE" sz="3200" dirty="0"/>
              <a:t>kreativ zu </a:t>
            </a:r>
            <a:r>
              <a:rPr lang="de-DE" sz="3200" b="1" dirty="0">
                <a:solidFill>
                  <a:srgbClr val="FFC000"/>
                </a:solidFill>
              </a:rPr>
              <a:t>S</a:t>
            </a:r>
            <a:r>
              <a:rPr lang="de-DE" sz="3200" dirty="0"/>
              <a:t>ein, viel zu tun, Dinge öffentlich zu </a:t>
            </a:r>
            <a:r>
              <a:rPr lang="de-DE" sz="3200" b="1" dirty="0">
                <a:solidFill>
                  <a:srgbClr val="FFC000"/>
                </a:solidFill>
              </a:rPr>
              <a:t>p</a:t>
            </a:r>
            <a:r>
              <a:rPr lang="de-DE" sz="3200" dirty="0"/>
              <a:t>räsentieren, zusammen zu </a:t>
            </a:r>
            <a:r>
              <a:rPr lang="de-DE" sz="3200" b="1" dirty="0">
                <a:solidFill>
                  <a:srgbClr val="FFC000"/>
                </a:solidFill>
              </a:rPr>
              <a:t>a</a:t>
            </a:r>
            <a:r>
              <a:rPr lang="de-DE" sz="3200" dirty="0"/>
              <a:t>rbeiten, starke Worte zu wenden, deinen Körper, deine Arme, deine Beine, deine Gestik und Mim</a:t>
            </a:r>
            <a:r>
              <a:rPr lang="de-DE" sz="3200" b="1" dirty="0">
                <a:solidFill>
                  <a:srgbClr val="FF0000"/>
                </a:solidFill>
              </a:rPr>
              <a:t>i</a:t>
            </a:r>
            <a:r>
              <a:rPr lang="de-DE" sz="3200" dirty="0"/>
              <a:t>k kennenzulernen, selbstbewusst zu werden, Räume wahrzunehmen, Konzepte zu entwickeln, </a:t>
            </a:r>
            <a:r>
              <a:rPr lang="de-DE" sz="3200" b="1" dirty="0">
                <a:solidFill>
                  <a:srgbClr val="FF0000"/>
                </a:solidFill>
              </a:rPr>
              <a:t>D</a:t>
            </a:r>
            <a:r>
              <a:rPr lang="de-DE" sz="3200" dirty="0"/>
              <a:t>inge auszuprobieren, Arme und Fü</a:t>
            </a:r>
            <a:r>
              <a:rPr lang="de-DE" sz="3200" b="1" dirty="0">
                <a:solidFill>
                  <a:srgbClr val="FFC000"/>
                </a:solidFill>
              </a:rPr>
              <a:t>ß</a:t>
            </a:r>
            <a:r>
              <a:rPr lang="de-DE" sz="3200" dirty="0"/>
              <a:t>e zu koordinieren, Klänge zu hören, zu spielen, in B</a:t>
            </a:r>
            <a:r>
              <a:rPr lang="de-DE" sz="3200" b="1" dirty="0">
                <a:solidFill>
                  <a:srgbClr val="FF0000"/>
                </a:solidFill>
              </a:rPr>
              <a:t>e</a:t>
            </a:r>
            <a:r>
              <a:rPr lang="de-DE" sz="3200" dirty="0"/>
              <a:t>w</a:t>
            </a:r>
            <a:r>
              <a:rPr lang="de-DE" sz="3200" b="1" dirty="0">
                <a:solidFill>
                  <a:srgbClr val="FF0000"/>
                </a:solidFill>
              </a:rPr>
              <a:t>e</a:t>
            </a:r>
            <a:r>
              <a:rPr lang="de-DE" sz="3200" dirty="0"/>
              <a:t>gung umzusetze</a:t>
            </a:r>
            <a:r>
              <a:rPr lang="de-DE" sz="3200" b="1" dirty="0">
                <a:solidFill>
                  <a:srgbClr val="FF0000"/>
                </a:solidFill>
              </a:rPr>
              <a:t>n</a:t>
            </a:r>
            <a:r>
              <a:rPr lang="de-DE" sz="3200" dirty="0"/>
              <a:t>, Wel</a:t>
            </a:r>
            <a:r>
              <a:rPr lang="de-DE" sz="3200" b="1" dirty="0">
                <a:solidFill>
                  <a:srgbClr val="92D050"/>
                </a:solidFill>
              </a:rPr>
              <a:t>t</a:t>
            </a:r>
            <a:r>
              <a:rPr lang="de-DE" sz="3200" dirty="0"/>
              <a:t>en zum Ausdruck zu bringen, Enge und Freiheit erlebbar zu machen, </a:t>
            </a:r>
            <a:r>
              <a:rPr lang="de-DE" sz="3200" b="1" dirty="0">
                <a:solidFill>
                  <a:srgbClr val="92D050"/>
                </a:solidFill>
              </a:rPr>
              <a:t>Räume</a:t>
            </a:r>
            <a:r>
              <a:rPr lang="de-DE" sz="3200" dirty="0"/>
              <a:t> zu gestalten, Begegnungen spielend zu, Musik zu Bildern, Bilder zu Musik, Geräusche, Geschichten zu erfinden, weiterzudenken, kritisch zu denken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2DE225-9691-148A-F70F-FF26BDB84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F08B0F7-1F66-147E-46F2-C24B84D1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3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1DA8E6-C6FE-4507-A163-B4E35A655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Grundlagen des Faches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1C3357-E411-44A8-A478-FD9718AFD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28230"/>
            <a:ext cx="10820400" cy="402412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de-DE" altLang="de-DE" sz="2400"/>
              <a:t>Wir verbinden verschiedene künstlerisch-ästhetische Ausdrucksformen zur Ausbildung fantasievoller, kreativer und spielerischer Denk- und Handlungsstrukturen: Kunst – Musik – Literatur/Theater. </a:t>
            </a:r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r>
              <a:rPr lang="de-DE" altLang="de-DE" sz="2400"/>
              <a:t>Wir arbeiten zusammen im Team, das gemeinsam Projekte plant, umsetzt und reflektiert, aus denen Produkte entstehen, die wir gemeinsam präsentieren werden.</a:t>
            </a:r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r>
              <a:rPr lang="de-DE" altLang="de-DE" sz="2400"/>
              <a:t>Ihr arbeitet mit hoher Selbstständigkeit und übernehmt Verantwortung für den Lernprozess. </a:t>
            </a:r>
          </a:p>
          <a:p>
            <a:endParaRPr lang="de-DE" altLang="de-DE" sz="2400"/>
          </a:p>
          <a:p>
            <a:r>
              <a:rPr lang="de-DE" altLang="de-DE" sz="2400"/>
              <a:t>Ihr werdet unterrichtet von einem dreiköpfigen Lehrer*</a:t>
            </a:r>
            <a:r>
              <a:rPr lang="de-DE" altLang="de-DE" sz="2400" err="1"/>
              <a:t>innenteam</a:t>
            </a:r>
            <a:r>
              <a:rPr lang="de-DE" altLang="de-DE" sz="2400"/>
              <a:t>. Die Fachkolleg*innen unterrichten gleichberechtigt. Dabei ist der Ausgangspunkt der jeweilige fachliche Bereich (Kunst – Musik – Sprache/Theater). In enger Absprache wirken die einzelnen fachlichen Bereiche zusammen. </a:t>
            </a:r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pPr>
              <a:lnSpc>
                <a:spcPct val="90000"/>
              </a:lnSpc>
            </a:pPr>
            <a:endParaRPr lang="de-DE" altLang="de-DE" sz="2400"/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DB85294-C052-4CBB-9C65-E7D7D9E8A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5C69FB-EB9D-98F7-64B6-D5E21457A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29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09E72-BD9A-4540-93EB-3B886C7A1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Ziele und fachliche Bereiche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27CE28-FFCC-45AF-B8E5-6CAE5CBD9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de-DE" altLang="de-DE" sz="3200">
                <a:latin typeface="Calibri" panose="020F0502020204030204" pitchFamily="34" charset="0"/>
                <a:cs typeface="Calibri" panose="020F0502020204030204" pitchFamily="34" charset="0"/>
              </a:rPr>
              <a:t>Im Bereich fachspezifischer Kompetenzen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sz="320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Entwicklung von Gestaltungskompetenz durch Anwendung von Gestaltungsmitteln der fachlichen Bereiche Körpersprache, Wortsprache, Bildsprache, Musiksprache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sz="320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Entwicklung von Darstellungskompetenz durch Anwendung und Umsetzung aufgabenbezogener Darstellungsformen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de-DE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de-DE" altLang="de-DE" sz="3200">
                <a:latin typeface="Calibri" panose="020F0502020204030204" pitchFamily="34" charset="0"/>
                <a:cs typeface="Calibri" panose="020F0502020204030204" pitchFamily="34" charset="0"/>
              </a:rPr>
              <a:t>Im Bereich fachübergreifender Kompetenzen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</a:rPr>
              <a:t>	Persönlichkeitsstärke, Teamfähigkeit und Kritikfähigkeit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8CF925-4F87-48F4-A2EA-04A82E7B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7A72701-FF0D-6A42-D53E-5B5C6F19E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62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FD170-2DB6-4161-BF01-40194303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/>
              <a:t>Grundsätze der Unterrichtsgestaltung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6AB976-353C-4E63-BAC9-C33A3D45C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de-DE"/>
          </a:p>
          <a:p>
            <a:endParaRPr lang="de-DE"/>
          </a:p>
          <a:p>
            <a:r>
              <a:rPr lang="de-DE"/>
              <a:t>Ausrichtung am praktisch-kreativem Arbeiten in Bild, Musik, Wort und Körpersprache</a:t>
            </a:r>
          </a:p>
          <a:p>
            <a:endParaRPr lang="de-DE"/>
          </a:p>
          <a:p>
            <a:r>
              <a:rPr lang="de-DE"/>
              <a:t>Öffnen von Schule</a:t>
            </a:r>
          </a:p>
          <a:p>
            <a:endParaRPr lang="de-DE"/>
          </a:p>
          <a:p>
            <a:r>
              <a:rPr lang="de-DE"/>
              <a:t>zweitägige gemeinsame zentrale Probenphase in 10/2 zur Vorbereitung der Abschlusspräsentation außerhalb der Schule</a:t>
            </a:r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8C3CFAB-DBD2-4279-9A49-322482399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D39783-EC75-9D1D-B9D9-58F164E2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47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6EF3A4-79EF-4D68-BDAE-5115AAC6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Hinweise zur Organisation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4DB813-5749-4CF6-A940-7EDDA6B9B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75D75DA-34C1-9178-4601-6C4596991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5</a:t>
            </a:fld>
            <a:endParaRPr lang="de-DE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C2DB9B3-3CD5-7E0C-CC6E-88C46FAE3C6D}"/>
              </a:ext>
            </a:extLst>
          </p:cNvPr>
          <p:cNvSpPr txBox="1"/>
          <p:nvPr/>
        </p:nvSpPr>
        <p:spPr>
          <a:xfrm>
            <a:off x="842682" y="5701553"/>
            <a:ext cx="6418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4EA33497-3347-65EF-DF4A-199E42A6F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sz="2000" b="1" dirty="0"/>
              <a:t>Halbjahre       9/1                      9/2                          10/1                      10/2</a:t>
            </a:r>
          </a:p>
          <a:p>
            <a:pPr marL="0" indent="0">
              <a:buNone/>
            </a:pPr>
            <a:endParaRPr lang="de-DE" sz="2000" b="1"/>
          </a:p>
          <a:p>
            <a:pPr marL="0" indent="0">
              <a:buNone/>
            </a:pPr>
            <a:r>
              <a:rPr lang="de-DE" sz="2000" b="1" dirty="0"/>
              <a:t>Leitfach          </a:t>
            </a:r>
            <a:r>
              <a:rPr lang="de-DE" sz="2000" b="1" dirty="0">
                <a:ea typeface="+mn-lt"/>
                <a:cs typeface="+mn-lt"/>
              </a:rPr>
              <a:t>Kunst                   Literatur                  Musik                    gleichberechtigt</a:t>
            </a: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(2 Stunden)   </a:t>
            </a:r>
          </a:p>
          <a:p>
            <a:pPr marL="0" indent="0">
              <a:buNone/>
            </a:pPr>
            <a:r>
              <a:rPr lang="de-DE" sz="2000" b="1" dirty="0"/>
              <a:t>                  </a:t>
            </a:r>
            <a:endParaRPr lang="de-DE" dirty="0"/>
          </a:p>
          <a:p>
            <a:pPr marL="0" indent="0">
              <a:buNone/>
            </a:pPr>
            <a:r>
              <a:rPr lang="de-DE" sz="2000" b="1" dirty="0" err="1"/>
              <a:t>Beifach</a:t>
            </a:r>
            <a:r>
              <a:rPr lang="de-DE" sz="2000" b="1" dirty="0"/>
              <a:t>           Literatur              Musik                       Kunst                    Kunst/ Literatur/ </a:t>
            </a:r>
          </a:p>
          <a:p>
            <a:pPr marL="0" indent="0">
              <a:buNone/>
            </a:pPr>
            <a:r>
              <a:rPr lang="de-DE" sz="2000" b="1" dirty="0"/>
              <a:t>(1 Stunde)                                                                                                Musik</a:t>
            </a:r>
          </a:p>
          <a:p>
            <a:pPr marL="0" indent="0">
              <a:buNone/>
            </a:pPr>
            <a:endParaRPr lang="de-DE" sz="2000" b="1">
              <a:ea typeface="+mn-lt"/>
              <a:cs typeface="+mn-lt"/>
            </a:endParaRPr>
          </a:p>
          <a:p>
            <a:pPr marL="0" indent="0">
              <a:buNone/>
            </a:pPr>
            <a:endParaRPr lang="de-DE" sz="2000" b="1">
              <a:ea typeface="+mn-lt"/>
              <a:cs typeface="+mn-lt"/>
            </a:endParaRPr>
          </a:p>
          <a:p>
            <a:pPr marL="0" indent="0">
              <a:buNone/>
            </a:pPr>
            <a:r>
              <a:rPr lang="de-DE" sz="2000" b="1" dirty="0">
                <a:ea typeface="+mn-lt"/>
                <a:cs typeface="+mn-lt"/>
              </a:rPr>
              <a:t>Leitideen        Begegnungen   Freiheit                    Räume                  Träume</a:t>
            </a:r>
            <a:endParaRPr lang="de-DE" sz="2000" b="1" dirty="0"/>
          </a:p>
          <a:p>
            <a:endParaRPr lang="de-DE" sz="2000" b="1"/>
          </a:p>
          <a:p>
            <a:pPr marL="0" indent="0">
              <a:buNone/>
            </a:pPr>
            <a:endParaRPr lang="de-DE" sz="2000"/>
          </a:p>
          <a:p>
            <a:endParaRPr lang="de-DE"/>
          </a:p>
          <a:p>
            <a:endParaRPr lang="de-DE"/>
          </a:p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230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AFC0D2-EB10-4066-8EEA-4EC283A4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latin typeface="Calibri"/>
                <a:cs typeface="Calibri"/>
              </a:rPr>
              <a:t> </a:t>
            </a:r>
            <a:r>
              <a:rPr lang="de-DE" sz="4000">
                <a:latin typeface="Calibri"/>
                <a:cs typeface="Calibri"/>
              </a:rPr>
              <a:t>Schwerpunkt</a:t>
            </a:r>
            <a:r>
              <a:rPr lang="de-DE">
                <a:latin typeface="Calibri"/>
                <a:cs typeface="Calibri"/>
              </a:rPr>
              <a:t> Kunst</a:t>
            </a:r>
            <a:br>
              <a:rPr lang="de-DE" sz="400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282ABC59-5C27-4F93-ACDF-D3059BFFA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14413"/>
            <a:ext cx="10820400" cy="43042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b="1">
                <a:ea typeface="+mn-lt"/>
                <a:cs typeface="+mn-lt"/>
              </a:rPr>
              <a:t> Begegnungen in Schrift und Bild </a:t>
            </a:r>
          </a:p>
          <a:p>
            <a:pPr marL="0" indent="0">
              <a:buNone/>
            </a:pPr>
            <a:r>
              <a:rPr lang="de-DE">
                <a:ea typeface="+mn-lt"/>
                <a:cs typeface="+mn-lt"/>
              </a:rPr>
              <a:t>(z.B. Illustrationen und Schriftbilder, Texte analysieren und schreiben)</a:t>
            </a:r>
          </a:p>
          <a:p>
            <a:pPr marL="0" indent="0">
              <a:buNone/>
            </a:pPr>
            <a:endParaRPr lang="de-DE">
              <a:ea typeface="+mn-lt"/>
              <a:cs typeface="+mn-lt"/>
            </a:endParaRPr>
          </a:p>
          <a:p>
            <a:endParaRPr lang="de-DE">
              <a:ea typeface="+mn-lt"/>
              <a:cs typeface="+mn-lt"/>
            </a:endParaRPr>
          </a:p>
          <a:p>
            <a:endParaRPr lang="de-DE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9B0D55D5-E446-45D6-86EB-0AFF4C943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B067416-964C-1B87-74DE-104406BC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6</a:t>
            </a:fld>
            <a:endParaRPr lang="de-DE"/>
          </a:p>
        </p:txBody>
      </p:sp>
      <p:pic>
        <p:nvPicPr>
          <p:cNvPr id="5" name="Grafik 5">
            <a:extLst>
              <a:ext uri="{FF2B5EF4-FFF2-40B4-BE49-F238E27FC236}">
                <a16:creationId xmlns:a16="http://schemas.microsoft.com/office/drawing/2014/main" id="{C711E0AF-9F69-AD29-45E6-A3DFF992B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12" y="3005337"/>
            <a:ext cx="3023347" cy="3110915"/>
          </a:xfrm>
          <a:prstGeom prst="rect">
            <a:avLst/>
          </a:prstGeom>
        </p:spPr>
      </p:pic>
      <p:pic>
        <p:nvPicPr>
          <p:cNvPr id="6" name="Grafik 6">
            <a:extLst>
              <a:ext uri="{FF2B5EF4-FFF2-40B4-BE49-F238E27FC236}">
                <a16:creationId xmlns:a16="http://schemas.microsoft.com/office/drawing/2014/main" id="{3EA46B1F-A5E3-335D-EF50-ABE66E222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396" y="3004579"/>
            <a:ext cx="4181473" cy="3123638"/>
          </a:xfrm>
          <a:prstGeom prst="rect">
            <a:avLst/>
          </a:prstGeom>
        </p:spPr>
      </p:pic>
      <p:pic>
        <p:nvPicPr>
          <p:cNvPr id="4" name="Grafik 6">
            <a:extLst>
              <a:ext uri="{FF2B5EF4-FFF2-40B4-BE49-F238E27FC236}">
                <a16:creationId xmlns:a16="http://schemas.microsoft.com/office/drawing/2014/main" id="{41E88837-860E-96A5-792F-0FDFB1B8A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6518" y="3007090"/>
            <a:ext cx="3191435" cy="310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7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8781E0-9738-12E7-C550-E469F20B5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Schwerpunkt </a:t>
            </a:r>
            <a:r>
              <a:rPr lang="de-DE" err="1"/>
              <a:t>KUnst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F49E6F-4D8D-9A59-FB66-99041489FE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DE" b="1"/>
              <a:t>Begegnung Mensch und Skulptur</a:t>
            </a:r>
            <a:endParaRPr lang="de-DE">
              <a:ea typeface="+mn-lt"/>
              <a:cs typeface="+mn-lt"/>
            </a:endParaRPr>
          </a:p>
          <a:p>
            <a:pPr marL="0" indent="0">
              <a:buNone/>
            </a:pPr>
            <a:r>
              <a:rPr lang="de-DE"/>
              <a:t>( z.B. der menschliche Körper in Plastik und Skulptur, szenisches Spiel)</a:t>
            </a:r>
            <a:endParaRPr lang="en-US">
              <a:ea typeface="+mn-lt"/>
              <a:cs typeface="+mn-lt"/>
            </a:endParaRPr>
          </a:p>
          <a:p>
            <a:endParaRPr lang="de-DE">
              <a:ea typeface="+mn-lt"/>
              <a:cs typeface="+mn-lt"/>
            </a:endParaRPr>
          </a:p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AA87530-8FF2-23DE-0015-E2FDDDBB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0E98AC-4316-AC6C-FFE2-C2126F15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7</a:t>
            </a:fld>
            <a:endParaRPr lang="en-US"/>
          </a:p>
        </p:txBody>
      </p:sp>
      <p:pic>
        <p:nvPicPr>
          <p:cNvPr id="6" name="Grafik 6" descr="Ein Bild, das Gras, Baum, draußen, Parken enthält.&#10;&#10;Beschreibung automatisch generiert.">
            <a:extLst>
              <a:ext uri="{FF2B5EF4-FFF2-40B4-BE49-F238E27FC236}">
                <a16:creationId xmlns:a16="http://schemas.microsoft.com/office/drawing/2014/main" id="{BDDCACCB-D626-D1D6-7D01-9829C61C3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35" y="3141135"/>
            <a:ext cx="4222376" cy="3141876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5CC3F5CD-6949-6D83-BEB3-3A4302D9F472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de-DE"/>
          </a:p>
        </p:txBody>
      </p:sp>
      <p:pic>
        <p:nvPicPr>
          <p:cNvPr id="10" name="Grafik 10" descr="Ein Bild, das Text enthält.&#10;&#10;Beschreibung automatisch generiert.">
            <a:extLst>
              <a:ext uri="{FF2B5EF4-FFF2-40B4-BE49-F238E27FC236}">
                <a16:creationId xmlns:a16="http://schemas.microsoft.com/office/drawing/2014/main" id="{EE299A67-12D3-5FA1-9C2D-9AFA6B855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181" y="3027550"/>
            <a:ext cx="3873873" cy="336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14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31A58-A74A-4986-83CD-CA5DF2BB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err="1">
                <a:latin typeface="Calibri"/>
                <a:cs typeface="Calibri"/>
              </a:rPr>
              <a:t>SchwerPunkt</a:t>
            </a:r>
            <a:r>
              <a:rPr lang="de-DE">
                <a:latin typeface="Calibri"/>
                <a:cs typeface="Calibri"/>
              </a:rPr>
              <a:t> Literatur/Theater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91B9F0-A2BF-41E0-A35D-E90F86216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339" y="2033833"/>
            <a:ext cx="10679861" cy="4345580"/>
          </a:xfrm>
        </p:spPr>
        <p:txBody>
          <a:bodyPr/>
          <a:lstStyle/>
          <a:p>
            <a:pPr marL="0" indent="0">
              <a:buNone/>
            </a:pPr>
            <a:r>
              <a:rPr lang="de-DE" b="1">
                <a:ea typeface="+mn-lt"/>
                <a:cs typeface="+mn-lt"/>
              </a:rPr>
              <a:t> Freiheit oder Regeln in Theater und Musik </a:t>
            </a:r>
          </a:p>
          <a:p>
            <a:pPr marL="0" indent="0">
              <a:buNone/>
            </a:pPr>
            <a:r>
              <a:rPr lang="de-DE">
                <a:ea typeface="+mn-lt"/>
                <a:cs typeface="+mn-lt"/>
              </a:rPr>
              <a:t>(z. B. Erkundung von festen Darstellungs- und Bewegungsformen, szenische Darstellung einer Komposition als Möglichkeit des Bewegungstheaters)</a:t>
            </a:r>
          </a:p>
          <a:p>
            <a:pPr marL="0" indent="0">
              <a:buNone/>
            </a:pPr>
            <a:endParaRPr lang="de-DE">
              <a:ea typeface="+mn-lt"/>
              <a:cs typeface="+mn-lt"/>
            </a:endParaRPr>
          </a:p>
          <a:p>
            <a:pPr marL="0" indent="0">
              <a:buNone/>
            </a:pPr>
            <a:endParaRPr lang="de-DE">
              <a:ea typeface="+mn-lt"/>
              <a:cs typeface="+mn-lt"/>
            </a:endParaRPr>
          </a:p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5B98A0-8061-4C9A-9213-386B245A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4FD65A-A32F-0790-6563-81651008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8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60D5C79-D6CB-414C-978B-7598CCD6B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582" y="3536128"/>
            <a:ext cx="2143125" cy="21431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320FA2B-18C9-4FE2-925D-1023F6EC9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36154"/>
            <a:ext cx="2552700" cy="17907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DCDF2BC-9A35-429A-A753-9858CDB82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3612329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48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331A58-A74A-4986-83CD-CA5DF2BB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err="1">
                <a:latin typeface="Calibri"/>
                <a:cs typeface="Calibri"/>
              </a:rPr>
              <a:t>SchwerPunkt</a:t>
            </a:r>
            <a:r>
              <a:rPr lang="de-DE">
                <a:latin typeface="Calibri"/>
                <a:cs typeface="Calibri"/>
              </a:rPr>
              <a:t> Literatur/Theater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91B9F0-A2BF-41E0-A35D-E90F86216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b="1"/>
              <a:t>Freedom – ein POEM-Projekt</a:t>
            </a:r>
          </a:p>
          <a:p>
            <a:pPr marL="0" indent="0">
              <a:buNone/>
            </a:pPr>
            <a:r>
              <a:rPr lang="de-DE"/>
              <a:t>( z.B. in eigenen Texten freie Formen probieren und performen sowie mit musikalisch freien Formen verbinden)</a:t>
            </a:r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  <a:p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C5B98A0-8061-4C9A-9213-386B245A9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Schuljahr 21/22 - Wahlpflichtveranstaltung WP II - Städtisches Gymnasium Kamen</a:t>
            </a:r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44FD65A-A32F-0790-6563-816510088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9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995E7D6-8085-4F29-ABD1-0F057AEF1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2659" y="3860403"/>
            <a:ext cx="2857500" cy="16002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65AFD13-2D0F-4127-8519-FF580E7F6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779" y="3886965"/>
            <a:ext cx="2619375" cy="17430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BD2D3B8-5931-4D23-BDE9-DE2A0B623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830" y="381552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670093"/>
      </p:ext>
    </p:extLst>
  </p:cSld>
  <p:clrMapOvr>
    <a:masterClrMapping/>
  </p:clrMapOvr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68E86EBA628994AB4F66712820E990F" ma:contentTypeVersion="4" ma:contentTypeDescription="Ein neues Dokument erstellen." ma:contentTypeScope="" ma:versionID="3c3a1aedc607c46db387beeb711e06a3">
  <xsd:schema xmlns:xsd="http://www.w3.org/2001/XMLSchema" xmlns:xs="http://www.w3.org/2001/XMLSchema" xmlns:p="http://schemas.microsoft.com/office/2006/metadata/properties" xmlns:ns2="af72856c-9d17-47b2-95f9-b4fd8a8b7f85" xmlns:ns3="efe242e9-739c-4913-a9ca-18df879e21ee" targetNamespace="http://schemas.microsoft.com/office/2006/metadata/properties" ma:root="true" ma:fieldsID="a4ab4dd91762b04f15541af6dd34b837" ns2:_="" ns3:_="">
    <xsd:import namespace="af72856c-9d17-47b2-95f9-b4fd8a8b7f85"/>
    <xsd:import namespace="efe242e9-739c-4913-a9ca-18df879e21e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2856c-9d17-47b2-95f9-b4fd8a8b7f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242e9-739c-4913-a9ca-18df879e21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3BB215-DA2D-41C6-A05C-093DAE1498CF}">
  <ds:schemaRefs>
    <ds:schemaRef ds:uri="http://purl.org/dc/dcmitype/"/>
    <ds:schemaRef ds:uri="http://schemas.microsoft.com/office/infopath/2007/PartnerControls"/>
    <ds:schemaRef ds:uri="efe242e9-739c-4913-a9ca-18df879e21ee"/>
    <ds:schemaRef ds:uri="http://purl.org/dc/elements/1.1/"/>
    <ds:schemaRef ds:uri="http://schemas.microsoft.com/office/2006/metadata/properties"/>
    <ds:schemaRef ds:uri="af72856c-9d17-47b2-95f9-b4fd8a8b7f85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E4D5F80-4BF7-428F-8002-386DA0ECD437}">
  <ds:schemaRefs>
    <ds:schemaRef ds:uri="af72856c-9d17-47b2-95f9-b4fd8a8b7f85"/>
    <ds:schemaRef ds:uri="efe242e9-739c-4913-a9ca-18df879e21e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29824CF-1D9A-4AC4-8489-F1ACF84DD8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TM04033937[[fn=Kondensstreifen ]]</Template>
  <TotalTime>0</TotalTime>
  <Words>1274</Words>
  <Application>Microsoft Office PowerPoint</Application>
  <PresentationFormat>Breitbild</PresentationFormat>
  <Paragraphs>120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Century Gothic</vt:lpstr>
      <vt:lpstr>Kondensstreifen</vt:lpstr>
      <vt:lpstr>KuMuLi </vt:lpstr>
      <vt:lpstr>Grundlagen des Faches</vt:lpstr>
      <vt:lpstr>Ziele und fachliche Bereiche</vt:lpstr>
      <vt:lpstr>Grundsätze der Unterrichtsgestaltung</vt:lpstr>
      <vt:lpstr>Hinweise zur Organisation</vt:lpstr>
      <vt:lpstr> Schwerpunkt Kunst </vt:lpstr>
      <vt:lpstr>Schwerpunkt KUnst</vt:lpstr>
      <vt:lpstr>SchwerPunkt Literatur/Theater</vt:lpstr>
      <vt:lpstr>SchwerPunkt Literatur/Theater</vt:lpstr>
      <vt:lpstr> Schwerpunkt MUSIK </vt:lpstr>
      <vt:lpstr>Schwerpunkt Musik</vt:lpstr>
      <vt:lpstr>ABschlusspräsentation</vt:lpstr>
      <vt:lpstr>Leistungsbewertung</vt:lpstr>
      <vt:lpstr>Formate der schriftlichen Leistung</vt:lpstr>
      <vt:lpstr>Du hast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KuMuLi</dc:title>
  <dc:creator>Annette Dumpe-Fischer</dc:creator>
  <cp:lastModifiedBy>Annette Dumpe-Fischer</cp:lastModifiedBy>
  <cp:revision>43</cp:revision>
  <dcterms:created xsi:type="dcterms:W3CDTF">2022-04-19T08:10:49Z</dcterms:created>
  <dcterms:modified xsi:type="dcterms:W3CDTF">2022-04-27T15:22:34Z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0x010100F68E86EBA628994AB4F66712820E990F</vt:lpwstr>
  </property>
</Properties>
</file>