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56" r:id="rId4"/>
    <p:sldId id="257" r:id="rId5"/>
    <p:sldId id="258" r:id="rId6"/>
    <p:sldId id="259" r:id="rId7"/>
    <p:sldId id="261" r:id="rId8"/>
    <p:sldId id="263" r:id="rId9"/>
    <p:sldId id="262" r:id="rId10"/>
    <p:sldId id="264" r:id="rId11"/>
    <p:sldId id="266" r:id="rId12"/>
    <p:sldId id="273" r:id="rId13"/>
    <p:sldId id="267" r:id="rId14"/>
    <p:sldId id="268" r:id="rId15"/>
    <p:sldId id="269" r:id="rId16"/>
    <p:sldId id="260" r:id="rId17"/>
    <p:sldId id="272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D10"/>
    <a:srgbClr val="CC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87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B2408E-985B-4E04-96EA-19EB9E4E08E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6329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AB695-AB6C-4AD8-9666-552B82ED2055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FEE20-0591-4187-8EA9-8C597513B571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7146F-44B1-4511-B92B-B8D4DC7A2C01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7146F-44B1-4511-B92B-B8D4DC7A2C01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0137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41D30-AED9-4287-82E9-D1A1F2D04D8B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66671-1CA3-475E-A9CB-500BBF549979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F2F29-694C-49F5-A6E5-F20FBE5A5A5C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698A-A0C6-441E-A350-B22B0E27C418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7698A-A0C6-441E-A350-B22B0E27C418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298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54777-42D1-4DC1-A550-169C1DC4C697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54777-42D1-4DC1-A550-169C1DC4C697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AEEEF-CC40-4EF2-B2E3-98135B5E940B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DF1D9-FC17-4EE7-AC1B-039B3254E0B8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05645-7D59-4BFC-B8E4-D9ADD2AEED8A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1EF6E-E5B5-4D62-9165-3A1BE2BB03B3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610B8-B3C3-484E-90A5-DCA400D42398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CB24C-A1A4-4D29-9DC0-8726BD76E328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15774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altLang="de-DE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25414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2419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990600"/>
            <a:ext cx="5678487" cy="52419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altLang="de-DE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17511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altLang="de-DE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34878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altLang="de-DE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37749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2205038"/>
            <a:ext cx="3810000" cy="4027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205038"/>
            <a:ext cx="3810000" cy="4027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altLang="de-DE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38319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altLang="de-DE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18120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altLang="de-DE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8168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altLang="de-DE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31044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altLang="de-DE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17840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altLang="de-DE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9704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205038"/>
            <a:ext cx="7772400" cy="40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/>
              <a:t>Klicken</a:t>
            </a:r>
            <a:r>
              <a:rPr lang="en-GB" altLang="de-DE" dirty="0"/>
              <a:t> </a:t>
            </a:r>
            <a:r>
              <a:rPr lang="en-GB" altLang="de-DE" dirty="0" err="1"/>
              <a:t>Sie</a:t>
            </a:r>
            <a:r>
              <a:rPr lang="en-GB" altLang="de-DE" dirty="0"/>
              <a:t>, um die </a:t>
            </a:r>
            <a:r>
              <a:rPr lang="en-GB" altLang="de-DE" dirty="0" err="1"/>
              <a:t>Formate</a:t>
            </a:r>
            <a:r>
              <a:rPr lang="en-GB" altLang="de-DE" dirty="0"/>
              <a:t> des </a:t>
            </a:r>
            <a:r>
              <a:rPr lang="en-GB" altLang="de-DE" dirty="0" err="1"/>
              <a:t>Vorlagentextes</a:t>
            </a:r>
            <a:r>
              <a:rPr lang="en-GB" altLang="de-DE" dirty="0"/>
              <a:t> </a:t>
            </a:r>
            <a:r>
              <a:rPr lang="en-GB" altLang="de-DE" dirty="0" err="1"/>
              <a:t>zu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  <a:p>
            <a:pPr lvl="1"/>
            <a:r>
              <a:rPr lang="en-GB" altLang="de-DE" dirty="0" err="1"/>
              <a:t>Zweite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2"/>
            <a:r>
              <a:rPr lang="en-GB" altLang="de-DE" dirty="0" err="1"/>
              <a:t>Dritte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3"/>
            <a:r>
              <a:rPr lang="en-GB" altLang="de-DE" dirty="0" err="1"/>
              <a:t>Vierte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  <a:p>
            <a:pPr lvl="4"/>
            <a:r>
              <a:rPr lang="en-GB" altLang="de-DE" dirty="0" err="1"/>
              <a:t>Fünfte</a:t>
            </a:r>
            <a:r>
              <a:rPr lang="en-GB" altLang="de-DE" dirty="0"/>
              <a:t> </a:t>
            </a:r>
            <a:r>
              <a:rPr lang="en-GB" altLang="de-DE" dirty="0" err="1"/>
              <a:t>Ebene</a:t>
            </a:r>
            <a:endParaRPr lang="en-GB" altLang="de-DE" dirty="0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533400" y="517525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000" b="1">
              <a:latin typeface="Arial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71475"/>
            <a:ext cx="18573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609600" y="4413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="1" i="1">
                <a:latin typeface="Arial" charset="0"/>
              </a:rPr>
              <a:t>Physik/Informatik</a:t>
            </a:r>
            <a:endParaRPr lang="en-GB" altLang="de-DE" sz="2000" b="1" i="1">
              <a:latin typeface="Arial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609600" y="838200"/>
            <a:ext cx="784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Titelformat zu bearbeiten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de-DE" altLang="de-DE" dirty="0"/>
              <a:t>April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rgbClr val="DC2D1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DC2D1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DC2D1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DC2D1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DC2D1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DC2D1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DC2D1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DC2D1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DC2D1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C2D1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215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de-DE" altLang="de-DE" sz="4400" dirty="0"/>
              <a:t>PHYSIK / INFORMATIK</a:t>
            </a:r>
            <a:br>
              <a:rPr lang="de-DE" altLang="de-DE" sz="3500" dirty="0"/>
            </a:br>
            <a:br>
              <a:rPr lang="de-DE" altLang="de-DE" sz="3500" dirty="0"/>
            </a:br>
            <a:r>
              <a:rPr lang="de-DE" altLang="de-DE" sz="3500" dirty="0"/>
              <a:t>Jahrgangsstufen 9 und 10</a:t>
            </a:r>
            <a:endParaRPr lang="en-GB" altLang="de-DE" sz="3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914400"/>
          </a:xfrm>
        </p:spPr>
        <p:txBody>
          <a:bodyPr/>
          <a:lstStyle/>
          <a:p>
            <a:r>
              <a:rPr lang="de-DE" altLang="de-DE" dirty="0"/>
              <a:t>Inhalte der Jahrgangsstufe 10 </a:t>
            </a:r>
            <a:endParaRPr lang="en-GB" altLang="de-D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962400"/>
          </a:xfrm>
        </p:spPr>
        <p:txBody>
          <a:bodyPr/>
          <a:lstStyle/>
          <a:p>
            <a:r>
              <a:rPr lang="de-DE" altLang="de-DE" dirty="0"/>
              <a:t>Kryptographie und ihre Bedeutung für die Gesellschaft</a:t>
            </a:r>
          </a:p>
          <a:p>
            <a:r>
              <a:rPr lang="de-DE" altLang="de-DE" dirty="0"/>
              <a:t>Ausgehend von der Funktionsweise von Computer geht es in der Jahrgangsstufe 10 um die </a:t>
            </a:r>
            <a:r>
              <a:rPr lang="de-DE" altLang="de-DE" b="1" dirty="0"/>
              <a:t>ANSTEUERUNG UND PROGRAMMIERUNG VON ROBOTERN</a:t>
            </a:r>
            <a:r>
              <a:rPr lang="de-DE" altLang="de-DE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de-DE" altLang="de-DE" i="1" dirty="0"/>
              <a:t>Einführung in die Robotik</a:t>
            </a:r>
            <a:endParaRPr lang="en-GB" altLang="de-DE" i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altLang="de-DE" dirty="0"/>
              <a:t>Schritt 1: </a:t>
            </a:r>
            <a:r>
              <a:rPr lang="de-DE" altLang="de-DE" b="1" i="1" dirty="0"/>
              <a:t>Was sind Algorithmen und wo werden sie gebraucht?</a:t>
            </a:r>
          </a:p>
          <a:p>
            <a:pPr algn="ctr">
              <a:buFontTx/>
              <a:buNone/>
            </a:pPr>
            <a:r>
              <a:rPr lang="de-DE" altLang="de-DE" b="1" i="1" dirty="0"/>
              <a:t>Wie werden Maschinen programmiert?</a:t>
            </a:r>
            <a:endParaRPr lang="en-GB" altLang="de-DE" b="1" i="1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479925" y="3048000"/>
            <a:ext cx="3368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de-DE" altLang="de-DE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de-DE" altLang="de-DE" i="1" dirty="0"/>
              <a:t>Einführung in die Robotik</a:t>
            </a:r>
            <a:endParaRPr lang="en-GB" altLang="de-DE" i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altLang="de-DE" dirty="0"/>
              <a:t>Schritt 2: </a:t>
            </a:r>
            <a:r>
              <a:rPr lang="de-DE" altLang="de-DE" b="1" i="1" dirty="0"/>
              <a:t>Analyse der Steuerung und der Bewegungsabläufe</a:t>
            </a:r>
            <a:endParaRPr lang="en-GB" altLang="de-DE" b="1" i="1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479925" y="3048000"/>
            <a:ext cx="3368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de-DE" altLang="de-DE" sz="4400">
              <a:solidFill>
                <a:schemeClr val="tx2"/>
              </a:solidFill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038350" y="2900363"/>
          <a:ext cx="5048250" cy="357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CorelDRAW" r:id="rId4" imgW="5372640" imgH="3807360" progId="CorelDraw.Graphic.8">
                  <p:embed/>
                </p:oleObj>
              </mc:Choice>
              <mc:Fallback>
                <p:oleObj name="CorelDRAW" r:id="rId4" imgW="5372640" imgH="3807360" progId="CorelDraw.Graphic.8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2900363"/>
                        <a:ext cx="5048250" cy="357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6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de-DE" altLang="de-DE" i="1" dirty="0"/>
              <a:t>Einführung in die Robotik</a:t>
            </a:r>
            <a:endParaRPr lang="en-GB" altLang="de-DE" i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altLang="de-DE"/>
              <a:t>Schritt 3: </a:t>
            </a:r>
            <a:r>
              <a:rPr lang="de-DE" altLang="de-DE" b="1" i="1"/>
              <a:t>Nachbau eines Teils der Gesamtanlage als computer-ansteuerbares Modell...</a:t>
            </a:r>
            <a:endParaRPr lang="en-GB" altLang="de-DE" b="1" i="1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479925" y="3048000"/>
            <a:ext cx="3368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de-DE" altLang="de-DE" sz="4400">
              <a:solidFill>
                <a:schemeClr val="tx2"/>
              </a:solidFill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495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de-DE" altLang="de-DE" i="1" dirty="0"/>
              <a:t>Einführung in die Robotik</a:t>
            </a:r>
            <a:endParaRPr lang="en-GB" altLang="de-DE" i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altLang="de-DE"/>
              <a:t>Schritt 4: </a:t>
            </a:r>
            <a:r>
              <a:rPr lang="de-DE" altLang="de-DE" b="1" i="1"/>
              <a:t>... sowie Entwurf eines Ablaufdiagramms und einer Dokumentation der Steuerungsprogramme</a:t>
            </a:r>
            <a:endParaRPr lang="en-GB" altLang="de-DE" b="1" i="1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79925" y="3048000"/>
            <a:ext cx="3368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de-DE" altLang="de-DE" sz="4400">
              <a:solidFill>
                <a:schemeClr val="tx2"/>
              </a:solidFill>
            </a:endParaRPr>
          </a:p>
        </p:txBody>
      </p:sp>
      <p:pic>
        <p:nvPicPr>
          <p:cNvPr id="19462" name="Picture 6" descr="Cou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00" y="3052936"/>
            <a:ext cx="171608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de-DE" altLang="de-DE" i="1" dirty="0"/>
              <a:t>Einführung in die Robotik</a:t>
            </a:r>
            <a:endParaRPr lang="en-GB" altLang="de-DE" i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8229600" cy="1371600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altLang="de-DE" dirty="0"/>
              <a:t>z.B. durch </a:t>
            </a:r>
            <a:r>
              <a:rPr lang="de-DE" altLang="de-DE" b="1" i="1" dirty="0">
                <a:solidFill>
                  <a:srgbClr val="DC2D10"/>
                </a:solidFill>
              </a:rPr>
              <a:t>PowerPoint</a:t>
            </a:r>
          </a:p>
          <a:p>
            <a:pPr algn="ctr">
              <a:buFontTx/>
              <a:buNone/>
            </a:pPr>
            <a:r>
              <a:rPr lang="de-DE" altLang="de-DE" dirty="0"/>
              <a:t>z.B. durch </a:t>
            </a:r>
            <a:r>
              <a:rPr lang="de-DE" altLang="de-DE" b="1" i="1" dirty="0">
                <a:solidFill>
                  <a:srgbClr val="DC2D10"/>
                </a:solidFill>
              </a:rPr>
              <a:t>Grafiken</a:t>
            </a:r>
          </a:p>
          <a:p>
            <a:pPr algn="ctr">
              <a:buFontTx/>
              <a:buNone/>
            </a:pPr>
            <a:r>
              <a:rPr lang="de-DE" altLang="de-DE" dirty="0"/>
              <a:t>z.B. durch </a:t>
            </a:r>
            <a:r>
              <a:rPr lang="de-DE" altLang="de-DE" b="1" i="1" dirty="0">
                <a:solidFill>
                  <a:srgbClr val="DC2D10"/>
                </a:solidFill>
              </a:rPr>
              <a:t>Websites</a:t>
            </a:r>
            <a:endParaRPr lang="en-GB" altLang="de-DE" b="1" i="1" dirty="0">
              <a:solidFill>
                <a:srgbClr val="DC2D10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90600" y="2209800"/>
            <a:ext cx="7162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DC2D10"/>
              </a:buClr>
            </a:pPr>
            <a:r>
              <a:rPr lang="de-DE" altLang="de-DE" dirty="0">
                <a:latin typeface="Arial" charset="0"/>
              </a:rPr>
              <a:t>Schritt 5: </a:t>
            </a:r>
            <a:r>
              <a:rPr lang="de-DE" altLang="de-DE" b="1" i="1" dirty="0">
                <a:latin typeface="Arial" charset="0"/>
              </a:rPr>
              <a:t>Präsentation der Ergebnisse der Gruppenarbeit mit medialer Unterstützung</a:t>
            </a:r>
          </a:p>
          <a:p>
            <a:pPr>
              <a:spcBef>
                <a:spcPct val="50000"/>
              </a:spcBef>
            </a:pPr>
            <a:endParaRPr lang="en-GB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de-DE" altLang="de-DE"/>
              <a:t>Zum Abschluss</a:t>
            </a:r>
            <a:endParaRPr lang="en-GB" alt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524000"/>
          </a:xfrm>
        </p:spPr>
        <p:txBody>
          <a:bodyPr/>
          <a:lstStyle/>
          <a:p>
            <a:r>
              <a:rPr lang="de-DE" altLang="de-DE" dirty="0"/>
              <a:t>Die hier dargestellte Konzeption bezieht sich auf die Grundlagen.</a:t>
            </a:r>
          </a:p>
          <a:p>
            <a:r>
              <a:rPr lang="de-DE" altLang="de-DE" dirty="0"/>
              <a:t>Tatsächlich ist kein Kurs wie der andere... </a:t>
            </a:r>
          </a:p>
          <a:p>
            <a:endParaRPr lang="de-DE" altLang="de-DE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371600" y="3657600"/>
            <a:ext cx="6708775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DC2D10"/>
              </a:buClr>
            </a:pPr>
            <a:r>
              <a:rPr lang="de-DE" altLang="de-DE" b="1" i="1" dirty="0">
                <a:solidFill>
                  <a:srgbClr val="DC2D10"/>
                </a:solidFill>
                <a:latin typeface="Arial" charset="0"/>
              </a:rPr>
              <a:t>„Zu Beginn dachte ich ja, das wäre total einfach. Aber dann merkte ich, dass es ziemlich kniffelig wurde – aber es machte auch eine Menge Spaß. Vor allem war gut, dass wir zu 3M gefahren sind und zu sehen, wie dort so gearbeitet wird.“</a:t>
            </a:r>
          </a:p>
          <a:p>
            <a:pPr algn="r">
              <a:spcBef>
                <a:spcPct val="50000"/>
              </a:spcBef>
              <a:buClr>
                <a:srgbClr val="DC2D10"/>
              </a:buClr>
            </a:pPr>
            <a:r>
              <a:rPr lang="de-DE" altLang="de-DE" dirty="0">
                <a:latin typeface="Arial" charset="0"/>
              </a:rPr>
              <a:t>Marcel</a:t>
            </a:r>
            <a:endParaRPr lang="en-GB" altLang="de-DE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5" grpId="0" uiExpand="1" build="p" autoUpdateAnimBg="0"/>
      <p:bldP spid="1024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de-DE" altLang="de-DE"/>
              <a:t>Zum Abschluss</a:t>
            </a:r>
            <a:endParaRPr lang="en-GB" alt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524000"/>
          </a:xfrm>
        </p:spPr>
        <p:txBody>
          <a:bodyPr/>
          <a:lstStyle/>
          <a:p>
            <a:r>
              <a:rPr lang="de-DE" altLang="de-DE" dirty="0"/>
              <a:t>Physik/Informatik ist der richtige Wahlpflichtkurs für diejenigen, die Interesse an MINT-Fragestellungen haben,</a:t>
            </a:r>
          </a:p>
          <a:p>
            <a:r>
              <a:rPr lang="de-DE" altLang="de-DE" dirty="0"/>
              <a:t>die Hintergrundwissen zu den Herausforderungen der Informationsgesellschaft erlernen wollen,</a:t>
            </a:r>
          </a:p>
          <a:p>
            <a:r>
              <a:rPr lang="de-DE" altLang="de-DE" dirty="0"/>
              <a:t>die sich Informatik als Fach in der Oberstufe und als berufliche Perspektive vorstellen können.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762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5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08050"/>
            <a:ext cx="8077200" cy="1152525"/>
          </a:xfrm>
        </p:spPr>
        <p:txBody>
          <a:bodyPr/>
          <a:lstStyle/>
          <a:p>
            <a:r>
              <a:rPr lang="de-DE" altLang="de-DE" dirty="0"/>
              <a:t>Wissenswertes</a:t>
            </a:r>
            <a:endParaRPr lang="en-GB" alt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248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Kurs im mathematisch-naturwissenschaftlich-technischen Bereich (MINT)!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Was sollte ich mitbringen?</a:t>
            </a:r>
          </a:p>
          <a:p>
            <a:pPr lvl="1">
              <a:lnSpc>
                <a:spcPct val="90000"/>
              </a:lnSpc>
            </a:pPr>
            <a:r>
              <a:rPr lang="de-DE" altLang="de-DE" sz="2200" dirty="0"/>
              <a:t>Mathematisch – logisches, analytisches Denken</a:t>
            </a:r>
          </a:p>
          <a:p>
            <a:pPr lvl="1">
              <a:lnSpc>
                <a:spcPct val="90000"/>
              </a:lnSpc>
            </a:pPr>
            <a:r>
              <a:rPr lang="de-DE" altLang="de-DE" sz="2200" dirty="0"/>
              <a:t>Interesse an mathematischen / technischen Fragestellungen</a:t>
            </a:r>
          </a:p>
          <a:p>
            <a:pPr lvl="1">
              <a:lnSpc>
                <a:spcPct val="90000"/>
              </a:lnSpc>
            </a:pPr>
            <a:r>
              <a:rPr lang="de-DE" altLang="de-DE" sz="2200" dirty="0"/>
              <a:t>Interesse an praktischen / technischen Arbeitsweisen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4 Kursarbeiten pro Schuljahr.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Eine Kursarbeit kann durch eine praktische Arbeit ersetzt werden.</a:t>
            </a:r>
          </a:p>
          <a:p>
            <a:pPr>
              <a:lnSpc>
                <a:spcPct val="90000"/>
              </a:lnSpc>
            </a:pPr>
            <a:endParaRPr lang="de-DE" altLang="de-DE" b="1" dirty="0"/>
          </a:p>
        </p:txBody>
      </p:sp>
    </p:spTree>
    <p:extLst>
      <p:ext uri="{BB962C8B-B14F-4D97-AF65-F5344CB8AC3E}">
        <p14:creationId xmlns:p14="http://schemas.microsoft.com/office/powerpoint/2010/main" val="6575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08050"/>
            <a:ext cx="8077200" cy="1152525"/>
          </a:xfrm>
        </p:spPr>
        <p:txBody>
          <a:bodyPr/>
          <a:lstStyle/>
          <a:p>
            <a:r>
              <a:rPr lang="de-DE" altLang="de-DE"/>
              <a:t>Grundlagen der Kurskonzeption PHYSIK/INFORMATIK</a:t>
            </a:r>
            <a:endParaRPr lang="en-GB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3204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Verständnis für die physikalisch-technischen Grundlagen unserer </a:t>
            </a:r>
            <a:r>
              <a:rPr lang="de-DE" altLang="de-DE" b="1" dirty="0"/>
              <a:t>Informationsgesellschaft </a:t>
            </a:r>
            <a:r>
              <a:rPr lang="de-DE" altLang="de-DE" dirty="0"/>
              <a:t>schaffen</a:t>
            </a:r>
            <a:r>
              <a:rPr lang="de-DE" altLang="de-DE" b="1" dirty="0"/>
              <a:t>.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Einführung grundlegender Arbeitsweisen </a:t>
            </a:r>
            <a:r>
              <a:rPr lang="de-DE" altLang="de-DE"/>
              <a:t>bei Textauszeichnung, Tabellenkalkulation.</a:t>
            </a: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/>
              <a:t>Gleichzeitig lernen die Schülerinnen und Schüler in einem </a:t>
            </a:r>
            <a:r>
              <a:rPr lang="de-DE" altLang="de-DE" b="1" i="1" dirty="0"/>
              <a:t>experimentellen Praktikum</a:t>
            </a:r>
            <a:r>
              <a:rPr lang="de-DE" altLang="de-DE" dirty="0"/>
              <a:t> die wichtigsten analogen Bauteile der Elektronik kennen.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Nach dem Übergang von der Analog- zur Digitaltechnik werden </a:t>
            </a:r>
            <a:r>
              <a:rPr lang="de-DE" altLang="de-DE" b="1" i="1" dirty="0"/>
              <a:t>digitale Schaltungen zur technischen Informatik</a:t>
            </a:r>
            <a:r>
              <a:rPr lang="de-DE" altLang="de-DE" dirty="0"/>
              <a:t> detailliert behandelt.</a:t>
            </a:r>
            <a:endParaRPr lang="en-GB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143000"/>
            <a:ext cx="8077200" cy="1371600"/>
          </a:xfrm>
        </p:spPr>
        <p:txBody>
          <a:bodyPr/>
          <a:lstStyle/>
          <a:p>
            <a:r>
              <a:rPr lang="de-DE" altLang="de-DE" i="1"/>
              <a:t>„Was heißt das, bitte, konkret für die Unterrichtsgestaltung?“</a:t>
            </a:r>
            <a:br>
              <a:rPr lang="de-DE" altLang="de-DE"/>
            </a:br>
            <a:endParaRPr lang="en-GB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610600" cy="4027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Die Grundlagen der Arbeit bilden </a:t>
            </a:r>
            <a:r>
              <a:rPr lang="de-DE" altLang="de-DE" b="1" i="1" dirty="0"/>
              <a:t>komplexe Fragestellungen</a:t>
            </a:r>
            <a:r>
              <a:rPr lang="de-DE" altLang="de-DE" dirty="0"/>
              <a:t>, die im Unterrichtsverlauf aufgearbeitet werden.</a:t>
            </a:r>
          </a:p>
          <a:p>
            <a:pPr>
              <a:lnSpc>
                <a:spcPct val="90000"/>
              </a:lnSpc>
            </a:pPr>
            <a:r>
              <a:rPr lang="de-DE" altLang="de-DE" b="1" i="1" dirty="0"/>
              <a:t>Praxis und Theorie werden dabei von Beginn an miteinander verzahnt.</a:t>
            </a:r>
            <a:r>
              <a:rPr lang="de-DE" altLang="de-DE" dirty="0"/>
              <a:t> Es reicht nicht zu wissen, wie Bausteine funktionieren – es geht auch darum, sie selbstständig zu kombinieren und zu verarbeiten.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Die </a:t>
            </a:r>
            <a:r>
              <a:rPr lang="de-DE" altLang="de-DE" b="1" i="1" dirty="0"/>
              <a:t>Arbeit in Gruppen</a:t>
            </a:r>
            <a:r>
              <a:rPr lang="de-DE" altLang="de-DE" dirty="0"/>
              <a:t> sowie eine </a:t>
            </a:r>
            <a:r>
              <a:rPr lang="de-DE" altLang="de-DE" b="1" i="1" dirty="0"/>
              <a:t>kontinuierliche Präsentation von (Zwischen-)Ergebnissen im Kurs</a:t>
            </a:r>
            <a:r>
              <a:rPr lang="de-DE" altLang="de-DE" dirty="0"/>
              <a:t> sind zentrale Bestandteile unserer Arbeitsweise.</a:t>
            </a:r>
            <a:endParaRPr lang="en-GB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990600"/>
          </a:xfrm>
        </p:spPr>
        <p:txBody>
          <a:bodyPr/>
          <a:lstStyle/>
          <a:p>
            <a:r>
              <a:rPr lang="de-DE" altLang="de-DE"/>
              <a:t>Inhalte der Jahrgangsstufe 8 </a:t>
            </a:r>
            <a:endParaRPr lang="en-GB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altLang="de-DE"/>
              <a:t>Die Ausgangsfrage könnte hier z.B. lauten: </a:t>
            </a:r>
          </a:p>
          <a:p>
            <a:pPr algn="ctr">
              <a:buFontTx/>
              <a:buNone/>
            </a:pPr>
            <a:r>
              <a:rPr lang="de-DE" altLang="de-DE" sz="2600" b="1" i="1">
                <a:solidFill>
                  <a:srgbClr val="DC2D10"/>
                </a:solidFill>
              </a:rPr>
              <a:t>„Wie funktioniert eigentlich ein Computer?“</a:t>
            </a:r>
            <a:endParaRPr lang="en-GB" altLang="de-DE" sz="2600" b="1" i="1">
              <a:solidFill>
                <a:srgbClr val="DC2D10"/>
              </a:solidFill>
            </a:endParaRPr>
          </a:p>
        </p:txBody>
      </p:sp>
      <p:pic>
        <p:nvPicPr>
          <p:cNvPr id="8196" name="Picture 4" descr="BS00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825750"/>
            <a:ext cx="2582862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54864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DC2D10"/>
              </a:buClr>
            </a:pPr>
            <a:r>
              <a:rPr lang="de-DE" altLang="de-DE">
                <a:latin typeface="Arial" charset="0"/>
              </a:rPr>
              <a:t>Ein erster Schritt könnte dann z.B. sein, einen               Computer auf zu schrauben und zu schauen...</a:t>
            </a:r>
            <a:endParaRPr lang="en-GB" altLang="de-DE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uiExpand="1" build="p" autoUpdateAnimBg="0"/>
      <p:bldP spid="819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28688"/>
            <a:ext cx="4299558" cy="2548384"/>
          </a:xfrm>
          <a:prstGeom prst="rect">
            <a:avLst/>
          </a:prstGeom>
        </p:spPr>
      </p:pic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914400"/>
          </a:xfrm>
        </p:spPr>
        <p:txBody>
          <a:bodyPr/>
          <a:lstStyle/>
          <a:p>
            <a:r>
              <a:rPr lang="de-DE" altLang="de-DE" dirty="0"/>
              <a:t>Inhalte der Jahrgangsstufe 9 </a:t>
            </a:r>
            <a:endParaRPr lang="en-GB" alt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995738"/>
            <a:ext cx="7772400" cy="2236787"/>
          </a:xfrm>
        </p:spPr>
        <p:txBody>
          <a:bodyPr/>
          <a:lstStyle/>
          <a:p>
            <a:r>
              <a:rPr lang="de-DE" altLang="de-DE" dirty="0"/>
              <a:t>Man findet dann doch eine ganze Anzahl kleinerer und größerer Gegenstände...</a:t>
            </a:r>
          </a:p>
          <a:p>
            <a:r>
              <a:rPr lang="de-DE" altLang="de-DE" dirty="0"/>
              <a:t>Und noch mehr stellt sich die Frage:</a:t>
            </a:r>
            <a:br>
              <a:rPr lang="de-DE" altLang="de-DE" dirty="0"/>
            </a:br>
            <a:endParaRPr lang="de-DE" altLang="de-DE" sz="1500" dirty="0"/>
          </a:p>
          <a:p>
            <a:pPr algn="ctr">
              <a:buFontTx/>
              <a:buNone/>
            </a:pPr>
            <a:r>
              <a:rPr lang="de-DE" altLang="de-DE" b="1" i="1" dirty="0">
                <a:solidFill>
                  <a:srgbClr val="DC2D10"/>
                </a:solidFill>
              </a:rPr>
              <a:t>„Wie funktioniert das alles?“</a:t>
            </a:r>
            <a:endParaRPr lang="en-GB" altLang="de-DE" b="1" i="1" dirty="0">
              <a:solidFill>
                <a:srgbClr val="DC2D10"/>
              </a:solidFill>
            </a:endParaRPr>
          </a:p>
        </p:txBody>
      </p:sp>
      <p:sp>
        <p:nvSpPr>
          <p:cNvPr id="2" name="AutoShape 2" descr="data:image/jpeg;base64,/9j/4AAQSkZJRgABAQAAAQABAAD/2wCEAAkGBxIPEhUQEhITERUXFRUVFxYYFRgVFhYXFhUXFxgVFRUYHSggHRolGxUVITEhJSkrLi4uFx8zODMuNygtOisBCgoKDg0OGxAQGjImHyUrLS0vLTAtLS8yKy8vLy0tNS0yKy8tLS8tLS0tLS0tLTItNS0tLS8tLS81LS0tLystL//AABEIAMsA+AMBIgACEQEDEQH/xAAcAAABBQEBAQAAAAAAAAAAAAAAAgMEBQYBBwj/xABCEAACAQIEAwUECAQFAgcAAAABAhEAAwQSITEFQVEGEyJhcTJSgbEHFEJicoKRoSOSwdFTY6Lh8DOyFSQ0Q3ODwv/EABkBAQADAQEAAAAAAAAAAAAAAAACAwQBBf/EACwRAAMAAgEDAgUFAAMBAAAAAAABAgMREgQhMSJBExRRgfAyYXGR4aGxwSP/2gAMAwEAAhEDEQA/APcaKKKAKKKKAKKKKAKKKKAKKKKAKKKKAKKKS7hQSSABuToB6mgFUVTP2qwQJU4m3oJmfCY5K3ssfIGaw3E/pHvuIsotgHmfG4+JGWfLKfWo8l7dyXF+56lTd7EIntOq+pA+deRX+0nEcSoXvGRYglQLRbzLAZp/DA8qrxwidXckncx8yd6kRPbbV5X1Vlb0IPypyvDH4a9vx2nOYbR4W+DDn+laPsp28uW2FrFsbls6d4R47Z+97y9Z1HnQHqFFJRwwBBBBEggyCDsQaVQBRRRQBRRRQBRRRQBRRRQBRRRQBRRRQBRRRQBRRRQBRRRQBRUDjHF7WEt97dJyyFEDMSSCYHwBMnTSsVi/pM8Q7qx4JE528RHMALop85b0qLpJ6OqX5PQyarb/AGgwqJcud/aYWwSwV1JmCQoE+0YIA615PxzjuI4jcLQwTQC2GLW1jrMKTzmJqLa4Sx1do8hqf1O1PVsdtGp4p9JF1pFi2tse83jb+gB/mqh4xxrFcRKF1ACiAFBVSTEscxPi03G1OWMBbTZZPU6n9/6VKinH69zvL6dips8IJ1dvgP7n+1T7GERPZUA9dz+pqRFdipERMURSorsUAmKrOKcOzfxEHi5j3v8Af51axRFAZrC45lyy7jJ7Bk5rRB+x015CvWew/aM460e8XLcRghOgFwRIcKDod5Xy6EV5vxXhub+JbHi5j3vMfe+dVWDxGQg6iDIYaMjDZlI1BFU1Llu5+6/Pctlqlxr+z6CorMdhe0bY60wuCHtkLn0AuAiQ4UbNoZXynQGBp6tmlS2itrT0wooorpwKKKKAKKKKAKKKKAKKKKAKKCax3artymFKph+7vuc2Y55W2REAhdyZOkjauN6OpbNjVVxbtFhcJIu3lDD7Al312lFkgeZ0ry5u22Pe5nF3XWEVBkEiPZgk/mJqBfw9/Eubt5vExkkwSdAJyrpsAOW1c22u3Y72Rvz9JOGh/wCHeBHsCFObfXRoAGnPnWDx/H8XjNHuu45ovhT0KrAI/FPrTtnhdtd5c+e36D+tTVQDQAAdBpTjvyOWvBU2+H3XCh3IVRCrJbKOiiYA9KmWOG215Zj1bX9tqmAUoCpERIFKAroFdAoDgFdiuxSooBMV2KVFEUByKIpUV2KARFdilRSeL4K5aghyUOgIGUhhujjWGG+8EQRNVZc0413LMeN29IIqo4twzNNy2PF9pfe8x9751Y4W/m8J0YfoR7w/ty/SZEVOaVLaIVLl6ZkcJfynmBIII0ZGGzKRqCDXrHYTtI2NR7dwS9rJNyIFxXzZWy8m8BB0g7jQwPPeL8LzTdtjxfaX3vMfe+frvVYPE5JEkAxMEggiYYEayCT5iTFV1Ll85+6+v+lk0qXGv7PoGish2G7UnFE4a6c91EzC4B4biAhSWI0FwFlkc5kcwNfVkUqW0QqXL0woooqREKKKKAKKKKAKj8QxqYe2964cqIpYn+gHMnYDzqRWR+lBWOC8Owu2y/4ZIH+opQGA7T9q72NJzE27XK0DpH3yPaP7dKZwPChAa5qTrl2A9fOqS+YExMQY6xyrZiGAZTmVgGU7SrCQY5HqORkUAzbtBRCgAdAIpcU5loy0AiK7FLiuxQCIpQFKiuxQCQK6BSorsUAkCuxQ7hdSQPWmGxXuifM6D9N/lULyTH6mTmKr9KJEV2KYs4e7dkiYG5kIg9WJEfE07i+E3rS5zqukslzMBO2aD89KzfOx7Jsu+WfhtbH7eFa4pCND/ZEA5jqcszoxG0iDBHSqpLzIZJYj7QMkjzA+Y/rvJweMKsFbWdAdpjXKY2OkgjpyIE2PEsL3w71NXAl/8xRvcgfbEjMBvow3qnLlvayQ+352LMcStxa7kUa6jUVY4HEBgbVwZlYZYJjMOSzyI3VuR02OlDh73dmD7B/0k/8A5P7em1jFak46jH+diiprFRF4rw1rDCCSpko8QdNCCOTDYr/Q0Ya/n0OjDcf1HlVhjOJquHcXVLgCTG8AQHH31/dZB5VQXbmQd77ozeoiWX4j94PKseOq6e+NeH+bRpqVmjkvKLaKpeMcKzTdtjxbso+15j73z9d7yKIr1DAZLhnEHsklHdAwykoxRgCQdGWDuBoOleldju1feFMLiGBuMD3NzT+MFBJB/wAwKCehAJ6isPxnhUzdtjXdlH2vvD73lz9d67gvEDhrq3kAkSQYmCVZc0c4DHQ84PrTUNVyn7r6/wCls0muL+zPfKKxvZTtcbrCxiWXMx/hXQAFuTsjAaB+nJvXfZVOLVraIVLl6YUUUVMiFFFFAFVHai7ZGHuW7zogdGUZiBJjSBuTMbVZ31YqwU5WIIB3gxoY9a8UW1cvr3r/APUVjZvl2Ai6mmrsdyNY9aozZnj1pb2W4save3rRRmDIBkSRMRsY2PpV12VxU5sK24zXLXp7V2387g9LnUVDxfD8pLK2bSWAUgDlILQx5fZjSZNQCzIy3EOV0YOp6MpkHz1G3OrIp1KbRCkk9I2+WjLXcNiFv20voIVwTl9xgYe3+VtuoKnnTmWpkRrLXctOZaMtAIigimcXicnhGrHWOQHU/wBuf6wxZwrXfG7AKDBd9FB5BQB7XkBO1Zs3Uzi7eWX48FX38Ik/WE94fAz8qXbuK2zA+hmrjDdlVZQe8ua7HIqj+VnzfKoHEuz7WCDcdMk6XJgg9AvtZ+gG/WqPnKXdz2/ksWCH2Vd/4ErZFwZCFBPsNoCGJ0Rj7jaDybLyYxUYm20EDwsDzExB1BEjXfSd6txbAEQxEEEPlzEHQ5guwI5HXrrSsbYN1TcGrqJbq6CB3h+8sgN18LaSaq6nHv8A+s+GW9Pk16GRs6QlwtmgCHcg6/dWAqnyAmnOIcbu37fdZ2yllJYjKYUyVHMgxBmq5LaAyxFsc2ykxO+ignU/71YrbUexbk+/e+a2VP8A3N8KreTkuGOP/SXw+L5XWyuu2Gi2+gBuoonQtEs2Qc4CmausLeKEGSNQZG4I2ZfMSfUEg6Gm2WSGYl2Ay5miQPdUDRV8gPWa7Fb+nwOcfG/cyZsvK9ol8T4AXHfWAGDasi9eZtj3fu7jaqBXe34No+ywMr5bg/rV9gsc9n2YKndTqp+FWY46pGqOD+IMPhnBj4VT8tcPcP8AP4J/MKlq1syFuzdv7BnHMKsKPX/cxS8Rg1KlARdZiAxUzbtCQWlxo1yBAUSBMnkDbcUujEHxBivus7Mv8ui/tUeOXTQdAOgFcjpcl1yyMlWeVPGEIiiKXFcivRMYiKo+NcJmbtoa7so5/eUdeo5+u99FcigMVh7wMKzP3ZILBPa3BldRrziYnXevWODdtrd+6LVxBZDwLT58ysTsjGBlY8uR23ifP+NcJ3u2hruyjn95R16jn671GFxWUEFRcRhqp2156akeQietU3NT6o+6+pbFJ+m/s/ofQVFZLsv2itJYw9nEYhXvN4Q2rDVj3avdErny5Rq0k+Z11tWTSpdity15CiiipHDjHSvKO0j/AFXiJE5UxQEMdVtODlYgcs5NufQE7V6uRWI7acFXEoykSwByHmGgjSq8ktz28k4aT7+DAY3CMzMjyXnL1IYHTKPWKgXbLL4XUow0ZSIIO2x1Hx5RVhfx+JxVs3ELWwD3dzJ4IZSUi5cHjacvMkHoJqEbbIiIxUqJEgQRmOgmduW3MVlw1wfrrbZflXNemdJE7spje6unDsYS8RlnZb2yfzjwHzydK1ZWvPMRakEVu+CcR+t2RdP/AFFPd3vxgaXPRx4vXOOVbjKP5aMtPZaMtAZstmZ2PvuPgrFR+yipnAgxV2cz/EYJP2FG+XoSZ16RS7/Dyoe4JMOSw90PqrfhLZh6jzFNYK93TGfYbU/daIzehAE9IB615UcVnfxD0K28K4Frlp58S7AKTOWcpOrLIggNuBSF1EjUUm9cVBLGPmfIDcnyFenSlruYFvfYg/XpnKswWXUxqpg7T0qVwzFEjNorBiOoBBIBjmCp1HMMRVdh7RJMDV3LZRqZY6DTnt8ZqRwVDF2Y/wCtcAgyPDCGD6qf0rDhzVlyVL8GvLinHCpeR3ieDA8arCMSCu+Rok2yeYggqeakGmuH3Y/htJj2T1Huk9R+46watQ8KRlV5ABViQrAGRJXUFSSQR1Yc9G5c6F9PcRRbtj8o1Y+bE1zHiyY83pXb3F5JvH38iIrsUqKIr0TGJiuRS4oigERRFLiuRQCIrkUuKIoBuK5FORSYoBBFUHG+Eb3bQ13dBz6so69Rz9d9CRSSKAxeExIAKsM6Nuu+/MD+len9gONPdL4ZmN9baKyXtZysSotuW1YjLo0aidyJPmvG7Qt4hgugYB/iZn5T8a0v0bcZNnEfVm9i9MfduAEgz0IBEdY85q+ElfNff9yz4jc8X9j1eiiirSsKrOK2JFWdN30kUB5G+DXA4m4bjAYbE51uaR3bZcyMOZbPmgDU95ABMVQ8R4nZtyi2mvToWc92Py20OYnoS68vDW97dcLa9h7qIPHlJT8YEr+9ZbB4S3dwq4hEy3bbG3fBnNJ8SPDagEEacjI5V5+eMeOuTW9mvHVWuKeioxaqSSpJGm4g6gHaB15UvgPEhhL4djFq4Bbu+Sk+G56o3i9Mw51NxOAYEFoQsPYYxcdeTLb9ogE7xHiOtU+Itbg1rw5PiTsoyxwrSZ6bctFSQdx/zSkZap+xfEu/s9wx/iWAF82s7I35fYPlk61flKtKxGFIVpI0gg6SIO4ZftKdJHkDuBRjezGbx4dgQdchb/sc7+hg13LTli89syjFfkfUbVmzdOsncux5qjwUx4DiVMdzdH4SQP1QxTi8DdfFcyWvN2lz5ACWJ8q0A4tc5rbb1X+xpm9j7jcwv4QB++9Zn0dNa3/z/hd8176Km3ZyyLedJBBusMtwg7izb3SR9ttRyFLs2FRQigKoEADYAcqkZa5lrXg6ecS7eSjJldvuNxRFOZa5FXlQiK5FORRFANxRFLiuRQCIrkU5FcigERXIpcVwigEEUkinrdosYUEny+fpVJxLtNhrEqrHF3B9iyRkB10uYjVRqNQuc+QoC2S2WMKCxOwAkn4CqviXHMNhiUZzeuDQ2rMOwPS5c9i36Elvu1meI8ZxWKBV3Fm0f/ZsyikdLjznuehOXyqLhsIFAVVAA5AQBQD2Kxb4i4bzqqEgAIvsoo2UE6nmSx3JJ02Fv2QwxuY3DgcrgcnyQFj8o+NUGJx9q1oTnb3V/q3Ktl9EqNee7i2EDSzbA2A0dzPOfAJ+6aA9bori0UB2iiigKrimGmvL+0167g7/APCdrYxMW2KnKxZAxUBp8O51EHUagTPsGJt5hWH7WcCTEpkcbHMD0P8AYgkfGoXO0Sl6Z58eA3rF/NdJt3FMkCGYkj7Tag6HzruKtkyTqwOp01Bkg6fH4g1f4zitm5h7TYh2GItZrVxVXO9xU0VzqApIj2iNc0AxVHhuMWr1xkNsWQEJVixdm11DmAOQICqD7WprJhrM63Xg0ZFjU6Xkh4HHNhLyYhBJQ+Jds6No6H1G3QgHlXqdtldVuIcyOodG95WEg/py5Ga8txVnKSOXL0rT/R7xT2sC52zXLHp7V20P3cf/AGVuMpqylcK1JKUkpQEfLXMtPla4VoBjLXMtPZa4VoBnLXIp7LXMtANRXIp3LXIoBqK5FOxXIoBuK5FOFYUuSFVdWdiFRR1Z2gD41meJdtLCSuGQ4tvfOa3hx8SM9z8oAPvUBo1tkzGwEk7ADqzHQDzNZ7iPa7DWpWyDjH+4clgH718jxfkB9RWV4jisRjP/AFN0uoMi0oyWFPlaGhPm2Y+dFqzGwoBfEuI4nGDLfuRb/wAC2Dbs/mWZufnLfCm7OHA0ApnG45LIkjOfLb4mlcNvPjVJsicmUXBMBC0wT90wYPlFQvIoW2TmHT0cxePtWdGlj0HIdSTUqx3l8A2hmQ7MNFI9evUU7jOyAvWyrOe9+yQPCD0jcg0nsQGwDXcLis4tyzOOdl0Uk3EU9QPEOYAPKstZ/iw/hvuvYvWL4dLmuzIvEeybEq63FEnx6GFB+0Ovnt869c7IcNXDWUsoNFHxJOpY+ZJJrBXe26NcGE4XZ7+8/h7xpCDqzOQGKjc5Qg6E16lwHB93bRN8qqs7TlAE/tUukrI59a/gh1Cjl6S5Wiu0VrKAooooAqp4pYmatqaxNvMKA8a4zwxF4jbN8OMNdyrcZdMpDELmbkM1wE84DdKlcR4QMHca0FCgGQeq8iTzrV9o+Gi7bdCJBBFYHifa3EOEsLlW7aVbXeBQ95yFBzZiPCSCPZEjXxdMPUYaqkk+xqw5VK21+x3G4FgsFSsDMkiMyGdgdwII+A61Td49tlu2zldGDoejKZE9R1HMVP4KuJQXGuDPnIY52LXCw3OskkgDc8hTeOshTI1VhmU8oPT/AJzrRhpa4p7aKssvfJrWz1HhOPTF2UxCCA41X3HGjofRpHmIPOpJSvPPo/4t9XxBwzmLd8jL0W/EKfzgBPUJXphSrioiFKSVqUUpBSgIxWuFakFaSVoCOVpJWpBWklaAYK1wrRjsTbw6d7fuJZT3nOUE9FG7HyUE1juJ9vJ8OCsz/nX1IX1t2AZPq5H4aA119ltobtx0tWxu7sEQfmPPy3rJ8T7cIJXB2jfP+LdDJZHmtvR3+OQetZXFd5iHF3E3XvuNi50XyRBCoPJQKet2aAbx9y9i2D4m614gyqmFtp/8dpYVd4mJ6ml27PQU1i8WtpSQM5HwH+9QuD8RbG3RhgVFxyTb1yq0Ce7/ABaaddulQq0lskp29E3GYtbK5ozn9APU0zwXHtjnNhAveBWfLMKyDcrJ1Kg6jUxryNabA9m0XW5/FPTZf05/H9Ky/GezNzhmITEWsyAOHtE6lGGuVh8gdxNZJ6mcrcJ6fsaawPElTNDZ7LW2Ui6TcLCIGgE9Oc/8is9geF3uDY1WgtIy5W0F208AoyjY7b7EA9K0HGvpIt2PDYw0XyqltYtqzorGCDmIlvZXLtE1As8OxuMXvcQ2a4dVQAKtsbhVUbdTz6kxUOmjK6fP9LO56x6XHyWPGPpCtWGazgbLXLuZkltIYMVgsDmbUbLlHmahPwzE3lL4jM7OD3ndiDlYQUthR7vh8+cyal9lewTpijiXARFnu0nMxJUKbjGYEnOQNfa5RXqGA4SNNK0YeniFtLuynJldMw/0TdjruER72IULduZQFBkqgEwSNJLEzHQV6xYt5RSLGHCU/WlLRS2FFFFAFFFFAFFFFAVHFcNNYCxhl4bj/rZjur5Fq9oPAGAXOD0DKhPlmr1HEW8wrHdp+Hi5adImVOlV5Y5S0Th6ZF7QcGW1muZktKp8TOwRI65joDWQu27d5G7pxdUMYYAhQ3NRmhiJnUgDxCNKrMLYxnFrjqM102Ga2zuYW2qsyLoNFkJso1gnWtRgOxbYe02W8z3DDZRC2yV1y9ddpn4V58fC6Z7qu79v2NVPJmWteDGYi1I5j9iPQ8jXrnY7jX17DB2P8VD3d4beMDRwOjCG9cw5V5rxKyJDicra7QQeYI5Hy6zS+y/G/wDw/Ei60m04yXgBJy7q4A3KnX0LAb16iezEewFKQUqRYuJdRbltluIwlXUhlYHYgjcUFKAiFKQVqPx3juFwInEXltkiVtjxXW/DaXxH1286wPF+3+JvyuEt/VE/xHC3L5/CuqJ/qPpQG44txKxg07zEXUsqfZzHxP5W7YlmPoKxPFe3125K4Oz3Q/xrwDP6pZBKr1Bct6Csr9WzObtxmu3G9q47F3Pqzax5bVKS18BQEa7aa6/fXne/cP27jZmjoOSjyECpNuz8B1qPjsYLSllGcjrt6+dROB418fd+rAr3hzMknKGCiWQDmQASNydahVpLZJTt6ZMxeLW2pKjOR8B/vVfwjiLY28uFlQ9wnuyTlUmJ7v1MaeenMVteGdmLakF5vP0jw/Befx/Ssv2w7GnBXVvIMisQygHxW39ofh2kT0PSskdVOWuH9Gm8DxJUaXh3ZlFINybrdI8P8vP4/pWZ7Wdjzgrq30GRWYMonxW3BzDT7O0ienlVtxn6S3tIipbUX2tqbriBmc7tP2ZgEqBuTqKreBYLFY//AMxfckNORNlAO7xzJjQmTHPWq+nx5lk232/7JZsmNxpIteK/SX3KqFsg4kojXGBATMygltNQTM5Vjf2qgcNweM4gO/xLlswm2gGVEU6yFHM6byYiTUu79HDYhlzMttZYsyibjAhQEEiABDGTPtbV6bwzgwQBQIAAA+FasXTxFcku5ReWqWtnmeC+jprl+3ccqiJDMF1a6wuM2vJVy5B1MHyr1HAcJAjSrnDcPAqalsDar0tFTeyJh8ABUxVA2pVFdOBRRRQBRRRQBRRRQBRRRQBVVxPDTVrSLqZhFAebErw3FpiQAtq6xt4joQ8RcPmpEz0Ddau+O8Vw+CJF24Adwi+O4QdvANh5tA8652q4SbtplAnYj1BmP2j415RgcNeuA94rSGYEtJYkEglmOrHT2jvvWPL0kZb9RfOVzPYvbuNt4w3CiG0rMSFYywYxJMaCTrAnVm1M6U16yQSCKes4ZrTTyO/9DUnGYm3tdBHRxr+orVMqVpFLbb2yBw/F4jCknDYi7YkyQpBQnqbbgpPnE+dTb/afiVwZWx1wD7luzbP8ypI+EU2MMjapett+aD+lN3baJq962v5pP6VI4QLeEAJYyzNqzMSzserM2pPrUtLPM6DqarsXxtE0tDMfebQfAb/KpvDbN3HqLloeGcrMT4UcASvrBBHkwqvJkWNbZPHDt6QxxHiIsrKjMdpOw+HOm+B3LnES1tIz2xmeTAyFgM4HkSAYB3FazDdjrbqbbBrzMCJEiJ5gD5msbheF3+DY0OQc9skwdrltpBUx9llkfvyrNGdZ05l6ZfeJ4WmzacM7L2xo4N9zyjT4KN/jWP7Rdk7nDMStxJTxC7aIILIVIYehBiJ3q87VfSa1tnw+BtiwoJU3DBumN9TIX9z5iqjszw3EYoNfvMzd5qoJJn75J5nT4Cq+lx5lXKn2JdRkilpItu0P0nXEAt4e0llyiNccCWzuoZspPsrJ0G/pVT2d4fiMaTibzM2acoM7Tqx/TSfOrTFfR22IYQy2xmBZ4l4APhA21ncnSNjXonAOzy4e0lpAYRQoJ1JgRJPWtWPBEPaRReR0vJ59iPo8bEFQWW2M0swE3IAIyry5zJ6DSvReCcAWxbS0g8KKFE7wBAk1ocNw4Cp9uyFq7RXsg4bhwHKp9u0F2pdFdOBRRRQBRRRQBRRRQBRRRQBRRRQBRRRQBRRRQDOIsBqz3EuDBtYrT0l0B3oDzrF8F8qyfaDhDgaCYr2TEYEHlVViuFA7igPn/EqQIIgjkdKjMdK9sxvZZH3UfpVcOyFtdlA+AoDyFMBcubKQOp0rZ/R+wwN1kvkmxdA7zfwsklLigc9SpjcMegrXjs+F2WmMR2ezAiNxFRuVUtM7L09ozXaP6V2ANrAWhh127wgG4fPov7nzqHwDh2JxKd7iGd2YkrmJJCnXUnqST8aRifotv3b2W2BaskauzZzJJkKsyTHUivWuG8EyACNhVWHBOPwid22eWYr6OLl+4pUpaUkl21LGYgBNp9rWefOvSuA9nlw9pLSyQiKgJ3IUASY56VpMPw0Cp9qwFq5LRDZX4bhwHKrC3YC07RXTgUUUUAUUUUAUUUUAUUUUAUUUUAUUUUAUUUUAUUUUAUUUUAUUUUAUkqDSqKAZbDg00cEKl0UBC+oCujALUyigI64RRTyoBsKVRQBRRRQBRRRQBRRRQBRRRQBRRRQBRRRQB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36" y="1916832"/>
            <a:ext cx="2362200" cy="19335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46" y="1916832"/>
            <a:ext cx="3217950" cy="1904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914400"/>
          </a:xfrm>
        </p:spPr>
        <p:txBody>
          <a:bodyPr/>
          <a:lstStyle/>
          <a:p>
            <a:r>
              <a:rPr lang="de-DE" altLang="de-DE" dirty="0"/>
              <a:t>Inhalte der Jahrgangsstufe 9 </a:t>
            </a:r>
            <a:endParaRPr lang="en-GB" altLang="de-DE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r>
              <a:rPr lang="de-DE" altLang="de-DE" dirty="0"/>
              <a:t>Aus dem Bereich der </a:t>
            </a:r>
            <a:r>
              <a:rPr lang="de-DE" altLang="de-DE" b="1" dirty="0"/>
              <a:t>PHYSIK</a:t>
            </a:r>
            <a:r>
              <a:rPr lang="de-DE" altLang="de-DE" dirty="0"/>
              <a:t> ergeben sich die folgenden Inhalte:</a:t>
            </a:r>
          </a:p>
          <a:p>
            <a:pPr algn="ctr">
              <a:buFont typeface="Wingdings" pitchFamily="2" charset="2"/>
              <a:buChar char="Ø"/>
            </a:pPr>
            <a:r>
              <a:rPr lang="de-DE" altLang="de-DE" b="1" i="1" dirty="0">
                <a:solidFill>
                  <a:srgbClr val="DC2D10"/>
                </a:solidFill>
              </a:rPr>
              <a:t>Der elektrische Widerstand,</a:t>
            </a:r>
          </a:p>
          <a:p>
            <a:pPr algn="ctr">
              <a:buFont typeface="Wingdings" pitchFamily="2" charset="2"/>
              <a:buChar char="Ø"/>
            </a:pPr>
            <a:r>
              <a:rPr lang="de-DE" altLang="de-DE" b="1" i="1" dirty="0">
                <a:solidFill>
                  <a:srgbClr val="DC2D10"/>
                </a:solidFill>
              </a:rPr>
              <a:t>Die Diode,</a:t>
            </a:r>
          </a:p>
          <a:p>
            <a:pPr algn="ctr">
              <a:buFont typeface="Wingdings" pitchFamily="2" charset="2"/>
              <a:buChar char="Ø"/>
            </a:pPr>
            <a:r>
              <a:rPr lang="de-DE" altLang="de-DE" b="1" i="1" dirty="0">
                <a:solidFill>
                  <a:srgbClr val="DC2D10"/>
                </a:solidFill>
              </a:rPr>
              <a:t>Der Transistor,</a:t>
            </a:r>
          </a:p>
          <a:p>
            <a:pPr>
              <a:buFontTx/>
              <a:buNone/>
            </a:pPr>
            <a:r>
              <a:rPr lang="de-DE" altLang="de-DE" dirty="0"/>
              <a:t>und</a:t>
            </a:r>
          </a:p>
          <a:p>
            <a:pPr algn="ctr">
              <a:buFont typeface="Wingdings" pitchFamily="2" charset="2"/>
              <a:buChar char="Ø"/>
            </a:pPr>
            <a:r>
              <a:rPr lang="de-DE" altLang="de-DE" b="1" i="1" dirty="0">
                <a:solidFill>
                  <a:srgbClr val="DC2D10"/>
                </a:solidFill>
              </a:rPr>
              <a:t>Transistorschaltungen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914400"/>
          </a:xfrm>
        </p:spPr>
        <p:txBody>
          <a:bodyPr/>
          <a:lstStyle/>
          <a:p>
            <a:r>
              <a:rPr lang="de-DE" altLang="de-DE" dirty="0"/>
              <a:t>Inhalte der Jahrgangsstufe 9 </a:t>
            </a:r>
            <a:endParaRPr lang="en-GB" altLang="de-DE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r>
              <a:rPr lang="de-DE" altLang="de-DE" dirty="0"/>
              <a:t>Im Anschluss folgt eine Auseinandersetzung mit der </a:t>
            </a:r>
            <a:r>
              <a:rPr lang="de-DE" altLang="de-DE" b="1" dirty="0"/>
              <a:t>DIGITALTECHNIK</a:t>
            </a:r>
            <a:r>
              <a:rPr lang="de-DE" altLang="de-DE" dirty="0"/>
              <a:t> sowie der </a:t>
            </a:r>
            <a:r>
              <a:rPr lang="de-DE" altLang="de-DE" b="1" dirty="0"/>
              <a:t>SCHALTALGEBRA.</a:t>
            </a:r>
          </a:p>
          <a:p>
            <a:r>
              <a:rPr lang="de-DE" altLang="de-DE" dirty="0"/>
              <a:t>Ein Schwerpunkt ist hier - neben der Theorie - der Entwurf von Schaltungen. Dies können z.B. sein:</a:t>
            </a:r>
          </a:p>
          <a:p>
            <a:pPr>
              <a:buFontTx/>
              <a:buNone/>
            </a:pPr>
            <a:endParaRPr lang="de-DE" altLang="de-DE" dirty="0"/>
          </a:p>
          <a:p>
            <a:pPr algn="ctr">
              <a:buFont typeface="Wingdings" pitchFamily="2" charset="2"/>
              <a:buChar char="Ø"/>
            </a:pPr>
            <a:r>
              <a:rPr lang="de-DE" altLang="de-DE" b="1" i="1" dirty="0">
                <a:solidFill>
                  <a:srgbClr val="DC2D10"/>
                </a:solidFill>
              </a:rPr>
              <a:t>Blinklichter</a:t>
            </a:r>
          </a:p>
          <a:p>
            <a:pPr algn="ctr">
              <a:buFont typeface="Wingdings" pitchFamily="2" charset="2"/>
              <a:buChar char="Ø"/>
            </a:pPr>
            <a:r>
              <a:rPr lang="de-DE" altLang="de-DE" b="1" i="1" dirty="0">
                <a:solidFill>
                  <a:srgbClr val="DC2D10"/>
                </a:solidFill>
              </a:rPr>
              <a:t>Programmierbare Lauflichter </a:t>
            </a:r>
            <a:r>
              <a:rPr lang="de-DE" altLang="de-DE" dirty="0"/>
              <a:t>oder</a:t>
            </a:r>
          </a:p>
          <a:p>
            <a:pPr algn="ctr">
              <a:buFont typeface="Wingdings" pitchFamily="2" charset="2"/>
              <a:buChar char="Ø"/>
            </a:pPr>
            <a:r>
              <a:rPr lang="de-DE" altLang="de-DE" b="1" i="1" dirty="0">
                <a:solidFill>
                  <a:srgbClr val="DC2D10"/>
                </a:solidFill>
              </a:rPr>
              <a:t>Elektronische Würfel</a:t>
            </a:r>
          </a:p>
          <a:p>
            <a:pPr>
              <a:buFontTx/>
              <a:buNone/>
            </a:pPr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April 2022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914400"/>
          </a:xfrm>
        </p:spPr>
        <p:txBody>
          <a:bodyPr/>
          <a:lstStyle/>
          <a:p>
            <a:r>
              <a:rPr lang="de-DE" altLang="de-DE" dirty="0"/>
              <a:t>Inhalte der Jahrgangsstufe 9 </a:t>
            </a:r>
            <a:endParaRPr lang="en-GB" altLang="de-DE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r>
              <a:rPr lang="de-DE" altLang="de-DE" dirty="0"/>
              <a:t>Aus dem Bereich der </a:t>
            </a:r>
            <a:r>
              <a:rPr lang="de-DE" altLang="de-DE" b="1" dirty="0"/>
              <a:t>T</a:t>
            </a:r>
            <a:r>
              <a:rPr lang="de-DE" altLang="de-DE" b="1" cap="all" dirty="0"/>
              <a:t>heoretischen</a:t>
            </a:r>
            <a:r>
              <a:rPr lang="de-DE" altLang="de-DE" dirty="0"/>
              <a:t> und </a:t>
            </a:r>
            <a:r>
              <a:rPr lang="de-DE" altLang="de-DE" b="1" dirty="0"/>
              <a:t>ANGEWANDTEN INFORMATIK</a:t>
            </a:r>
            <a:r>
              <a:rPr lang="de-DE" altLang="de-DE" dirty="0"/>
              <a:t> werden die Inhalte ergänzt um:</a:t>
            </a:r>
          </a:p>
          <a:p>
            <a:pPr>
              <a:buFontTx/>
              <a:buNone/>
            </a:pPr>
            <a:endParaRPr lang="de-DE" altLang="de-DE" dirty="0"/>
          </a:p>
          <a:p>
            <a:pPr algn="ctr">
              <a:buFont typeface="Wingdings" pitchFamily="2" charset="2"/>
              <a:buChar char="Ø"/>
            </a:pPr>
            <a:r>
              <a:rPr lang="de-DE" altLang="de-DE" b="1" i="1" dirty="0">
                <a:solidFill>
                  <a:srgbClr val="DC2D10"/>
                </a:solidFill>
              </a:rPr>
              <a:t>Einführung in die Textauszeichnung mit </a:t>
            </a:r>
            <a:r>
              <a:rPr lang="de-DE" altLang="de-DE" b="1" i="1" dirty="0" err="1">
                <a:solidFill>
                  <a:srgbClr val="DC2D10"/>
                </a:solidFill>
              </a:rPr>
              <a:t>html</a:t>
            </a:r>
            <a:endParaRPr lang="de-DE" altLang="de-DE" b="1" i="1" dirty="0">
              <a:solidFill>
                <a:srgbClr val="DC2D1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de-DE" altLang="de-DE" b="1" i="1" dirty="0">
                <a:solidFill>
                  <a:srgbClr val="DC2D10"/>
                </a:solidFill>
              </a:rPr>
              <a:t>Einführung in die Aussagenlogik</a:t>
            </a:r>
            <a:br>
              <a:rPr lang="de-DE" altLang="de-DE" b="1" i="1" dirty="0">
                <a:solidFill>
                  <a:srgbClr val="DC2D10"/>
                </a:solidFill>
              </a:rPr>
            </a:br>
            <a:r>
              <a:rPr lang="de-DE" altLang="de-DE" b="1" i="1" dirty="0">
                <a:solidFill>
                  <a:srgbClr val="DC2D10"/>
                </a:solidFill>
              </a:rPr>
              <a:t>und (Binär-)Codierung</a:t>
            </a:r>
          </a:p>
          <a:p>
            <a:pPr algn="ctr">
              <a:buFont typeface="Wingdings" pitchFamily="2" charset="2"/>
              <a:buChar char="Ø"/>
            </a:pPr>
            <a:r>
              <a:rPr lang="de-DE" altLang="de-DE" b="1" i="1" dirty="0">
                <a:solidFill>
                  <a:srgbClr val="DC2D10"/>
                </a:solidFill>
              </a:rPr>
              <a:t>Arbeit mit Tabellenkalkulationsprogrammen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Bildschirmpräsentation (4:3)</PresentationFormat>
  <Paragraphs>106</Paragraphs>
  <Slides>17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Standarddesign</vt:lpstr>
      <vt:lpstr>CorelDRAW</vt:lpstr>
      <vt:lpstr>PHYSIK / INFORMATIK  Jahrgangsstufen 9 und 10</vt:lpstr>
      <vt:lpstr>Wissenswertes</vt:lpstr>
      <vt:lpstr>Grundlagen der Kurskonzeption PHYSIK/INFORMATIK</vt:lpstr>
      <vt:lpstr>„Was heißt das, bitte, konkret für die Unterrichtsgestaltung?“ </vt:lpstr>
      <vt:lpstr>Inhalte der Jahrgangsstufe 8 </vt:lpstr>
      <vt:lpstr>Inhalte der Jahrgangsstufe 9 </vt:lpstr>
      <vt:lpstr>Inhalte der Jahrgangsstufe 9 </vt:lpstr>
      <vt:lpstr>Inhalte der Jahrgangsstufe 9 </vt:lpstr>
      <vt:lpstr>Inhalte der Jahrgangsstufe 9 </vt:lpstr>
      <vt:lpstr>Inhalte der Jahrgangsstufe 10 </vt:lpstr>
      <vt:lpstr>Einführung in die Robotik</vt:lpstr>
      <vt:lpstr>Einführung in die Robotik</vt:lpstr>
      <vt:lpstr>Einführung in die Robotik</vt:lpstr>
      <vt:lpstr>Einführung in die Robotik</vt:lpstr>
      <vt:lpstr>Einführung in die Robotik</vt:lpstr>
      <vt:lpstr>Zum Abschluss</vt:lpstr>
      <vt:lpstr>Zum Abschluss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Schäpers</dc:creator>
  <cp:lastModifiedBy>Annette Dumpe-Fischer</cp:lastModifiedBy>
  <cp:revision>49</cp:revision>
  <dcterms:created xsi:type="dcterms:W3CDTF">2002-04-23T13:57:56Z</dcterms:created>
  <dcterms:modified xsi:type="dcterms:W3CDTF">2022-04-28T10:14:12Z</dcterms:modified>
</cp:coreProperties>
</file>