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4"/>
  </p:sldMasterIdLst>
  <p:notesMasterIdLst>
    <p:notesMasterId r:id="rId23"/>
  </p:notesMasterIdLst>
  <p:sldIdLst>
    <p:sldId id="264" r:id="rId5"/>
    <p:sldId id="257" r:id="rId6"/>
    <p:sldId id="269" r:id="rId7"/>
    <p:sldId id="283" r:id="rId8"/>
    <p:sldId id="271" r:id="rId9"/>
    <p:sldId id="259" r:id="rId10"/>
    <p:sldId id="267" r:id="rId11"/>
    <p:sldId id="284" r:id="rId12"/>
    <p:sldId id="277" r:id="rId13"/>
    <p:sldId id="287" r:id="rId14"/>
    <p:sldId id="273" r:id="rId15"/>
    <p:sldId id="279" r:id="rId16"/>
    <p:sldId id="280" r:id="rId17"/>
    <p:sldId id="281" r:id="rId18"/>
    <p:sldId id="282" r:id="rId19"/>
    <p:sldId id="285" r:id="rId20"/>
    <p:sldId id="260" r:id="rId21"/>
    <p:sldId id="25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B4EE74-997F-45E0-BFD5-D167EAA5E544}" v="11" dt="2024-04-17T21:15:33.0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4521" autoAdjust="0"/>
  </p:normalViewPr>
  <p:slideViewPr>
    <p:cSldViewPr snapToGrid="0">
      <p:cViewPr varScale="1">
        <p:scale>
          <a:sx n="58" d="100"/>
          <a:sy n="58" d="100"/>
        </p:scale>
        <p:origin x="78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558CCF-38E5-4143-8EED-6A5A14D7A14C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54B2B260-9830-4189-8337-0C5198C15851}">
      <dgm:prSet phldrT="[Text]" custT="1"/>
      <dgm:spPr/>
      <dgm:t>
        <a:bodyPr/>
        <a:lstStyle/>
        <a:p>
          <a:r>
            <a:rPr lang="de-DE" sz="1600" dirty="0"/>
            <a:t>Naturwissen-</a:t>
          </a:r>
          <a:r>
            <a:rPr lang="de-DE" sz="1600" dirty="0" err="1"/>
            <a:t>schaftliche</a:t>
          </a:r>
          <a:endParaRPr lang="de-DE" sz="1600" dirty="0"/>
        </a:p>
        <a:p>
          <a:r>
            <a:rPr lang="de-DE" sz="1600" dirty="0"/>
            <a:t>Grundbildung </a:t>
          </a:r>
        </a:p>
        <a:p>
          <a:r>
            <a:rPr lang="de-DE" sz="1600" dirty="0"/>
            <a:t>(</a:t>
          </a:r>
          <a:r>
            <a:rPr lang="de-DE" sz="1600" i="1" dirty="0"/>
            <a:t>Scientific </a:t>
          </a:r>
          <a:r>
            <a:rPr lang="de-DE" sz="1600" i="1" dirty="0" err="1"/>
            <a:t>Literacy</a:t>
          </a:r>
          <a:r>
            <a:rPr lang="de-DE" sz="1600" dirty="0"/>
            <a:t>)</a:t>
          </a:r>
        </a:p>
      </dgm:t>
    </dgm:pt>
    <dgm:pt modelId="{C7C5BA1A-E1BA-4562-A9C0-1089B738CF8E}" type="parTrans" cxnId="{A45F1E89-FB98-48FA-A7E2-F6C59288FFD6}">
      <dgm:prSet/>
      <dgm:spPr/>
      <dgm:t>
        <a:bodyPr/>
        <a:lstStyle/>
        <a:p>
          <a:endParaRPr lang="de-DE"/>
        </a:p>
      </dgm:t>
    </dgm:pt>
    <dgm:pt modelId="{23433746-CD51-44A6-8823-007CF6FB7641}" type="sibTrans" cxnId="{A45F1E89-FB98-48FA-A7E2-F6C59288FFD6}">
      <dgm:prSet/>
      <dgm:spPr/>
      <dgm:t>
        <a:bodyPr/>
        <a:lstStyle/>
        <a:p>
          <a:endParaRPr lang="de-DE"/>
        </a:p>
      </dgm:t>
    </dgm:pt>
    <dgm:pt modelId="{42F146A1-B012-40B7-AE8E-20DC5AFFC635}">
      <dgm:prSet phldrT="[Text]" custT="1"/>
      <dgm:spPr/>
      <dgm:t>
        <a:bodyPr/>
        <a:lstStyle/>
        <a:p>
          <a:r>
            <a:rPr lang="de-DE" sz="1600" dirty="0"/>
            <a:t>naturwissen-</a:t>
          </a:r>
          <a:r>
            <a:rPr lang="de-DE" sz="1600" dirty="0" err="1"/>
            <a:t>schaftliches</a:t>
          </a:r>
          <a:r>
            <a:rPr lang="de-DE" sz="1600" dirty="0"/>
            <a:t> Wissen erwerben</a:t>
          </a:r>
        </a:p>
      </dgm:t>
    </dgm:pt>
    <dgm:pt modelId="{350982CE-5D01-4546-8574-377762F5ECCE}" type="parTrans" cxnId="{60413D01-57C0-49AB-BC1C-1D33CF0B2C72}">
      <dgm:prSet/>
      <dgm:spPr/>
      <dgm:t>
        <a:bodyPr/>
        <a:lstStyle/>
        <a:p>
          <a:endParaRPr lang="de-DE"/>
        </a:p>
      </dgm:t>
    </dgm:pt>
    <dgm:pt modelId="{8BD761A6-2F69-4ED2-A1DB-29C797E85D43}" type="sibTrans" cxnId="{60413D01-57C0-49AB-BC1C-1D33CF0B2C72}">
      <dgm:prSet/>
      <dgm:spPr/>
      <dgm:t>
        <a:bodyPr/>
        <a:lstStyle/>
        <a:p>
          <a:endParaRPr lang="de-DE"/>
        </a:p>
      </dgm:t>
    </dgm:pt>
    <dgm:pt modelId="{05B33266-0254-4C38-A002-C798D562E942}">
      <dgm:prSet phldrT="[Text]" custT="1"/>
      <dgm:spPr/>
      <dgm:t>
        <a:bodyPr/>
        <a:lstStyle/>
        <a:p>
          <a:r>
            <a:rPr lang="de-DE" sz="1600" dirty="0"/>
            <a:t>Naturwissen-</a:t>
          </a:r>
          <a:r>
            <a:rPr lang="de-DE" sz="1600" dirty="0" err="1"/>
            <a:t>schaftliche</a:t>
          </a:r>
          <a:r>
            <a:rPr lang="de-DE" sz="1600" dirty="0"/>
            <a:t> Fragen erkennen</a:t>
          </a:r>
        </a:p>
      </dgm:t>
    </dgm:pt>
    <dgm:pt modelId="{6EF00784-3EBB-4E10-82D2-8F2FD993C452}" type="parTrans" cxnId="{BC6A6E4B-94A8-42F2-9332-194873812DDA}">
      <dgm:prSet/>
      <dgm:spPr/>
      <dgm:t>
        <a:bodyPr/>
        <a:lstStyle/>
        <a:p>
          <a:endParaRPr lang="de-DE"/>
        </a:p>
      </dgm:t>
    </dgm:pt>
    <dgm:pt modelId="{8BB5C13D-662E-4DF6-B7CF-EE106666FE79}" type="sibTrans" cxnId="{BC6A6E4B-94A8-42F2-9332-194873812DDA}">
      <dgm:prSet/>
      <dgm:spPr/>
      <dgm:t>
        <a:bodyPr/>
        <a:lstStyle/>
        <a:p>
          <a:endParaRPr lang="de-DE"/>
        </a:p>
      </dgm:t>
    </dgm:pt>
    <dgm:pt modelId="{135CB8AE-2448-43BA-82F1-D6FCF8D8655D}">
      <dgm:prSet phldrT="[Text]" custT="1"/>
      <dgm:spPr/>
      <dgm:t>
        <a:bodyPr/>
        <a:lstStyle/>
        <a:p>
          <a:r>
            <a:rPr lang="de-DE" sz="1600" dirty="0"/>
            <a:t>naturwissen-</a:t>
          </a:r>
          <a:r>
            <a:rPr lang="de-DE" sz="1600" dirty="0" err="1"/>
            <a:t>schaftliches</a:t>
          </a:r>
          <a:r>
            <a:rPr lang="de-DE" sz="1600" dirty="0"/>
            <a:t> Arbeiten (u.a. Experimente planen, durchführen und auswerten)</a:t>
          </a:r>
        </a:p>
      </dgm:t>
    </dgm:pt>
    <dgm:pt modelId="{64BC1794-15F2-4D40-939E-BCA3B8407F12}" type="parTrans" cxnId="{AADC54E0-84BF-468B-A6CF-C05C8395B2E7}">
      <dgm:prSet/>
      <dgm:spPr/>
      <dgm:t>
        <a:bodyPr/>
        <a:lstStyle/>
        <a:p>
          <a:endParaRPr lang="de-DE"/>
        </a:p>
      </dgm:t>
    </dgm:pt>
    <dgm:pt modelId="{0F89A152-7EFE-4A92-9332-498D65426641}" type="sibTrans" cxnId="{AADC54E0-84BF-468B-A6CF-C05C8395B2E7}">
      <dgm:prSet/>
      <dgm:spPr/>
      <dgm:t>
        <a:bodyPr/>
        <a:lstStyle/>
        <a:p>
          <a:endParaRPr lang="de-DE"/>
        </a:p>
      </dgm:t>
    </dgm:pt>
    <dgm:pt modelId="{F04CCA41-7415-4FA0-91B3-6FB032BCD8D4}">
      <dgm:prSet custT="1"/>
      <dgm:spPr/>
      <dgm:t>
        <a:bodyPr/>
        <a:lstStyle/>
        <a:p>
          <a:r>
            <a:rPr lang="de-DE" sz="1600" dirty="0"/>
            <a:t>Schlussfolgerungen ziehen und begründete Entscheidungen treffen</a:t>
          </a:r>
        </a:p>
      </dgm:t>
    </dgm:pt>
    <dgm:pt modelId="{81D2B8D7-FD4F-43A7-B117-18D13B2B5FD7}" type="parTrans" cxnId="{A0DAFD66-8258-4625-918F-13196D855708}">
      <dgm:prSet/>
      <dgm:spPr/>
      <dgm:t>
        <a:bodyPr/>
        <a:lstStyle/>
        <a:p>
          <a:endParaRPr lang="de-DE"/>
        </a:p>
      </dgm:t>
    </dgm:pt>
    <dgm:pt modelId="{FBE0D455-4D41-4E18-B583-87922ECAE4C5}" type="sibTrans" cxnId="{A0DAFD66-8258-4625-918F-13196D855708}">
      <dgm:prSet/>
      <dgm:spPr/>
      <dgm:t>
        <a:bodyPr/>
        <a:lstStyle/>
        <a:p>
          <a:endParaRPr lang="de-DE"/>
        </a:p>
      </dgm:t>
    </dgm:pt>
    <dgm:pt modelId="{A42B4FE0-F9FD-4815-B62F-E1B888D938F6}">
      <dgm:prSet custT="1"/>
      <dgm:spPr/>
      <dgm:t>
        <a:bodyPr/>
        <a:lstStyle/>
        <a:p>
          <a:r>
            <a:rPr lang="de-DE" sz="1600" dirty="0"/>
            <a:t>selbstständiges Arbeiten und recherchieren (Fachtexte und Diagramme auswerten) </a:t>
          </a:r>
          <a:r>
            <a:rPr lang="de-DE" sz="1600" dirty="0">
              <a:sym typeface="Wingdings" panose="05000000000000000000" pitchFamily="2" charset="2"/>
            </a:rPr>
            <a:t> </a:t>
          </a:r>
          <a:endParaRPr lang="de-DE" sz="1600" dirty="0"/>
        </a:p>
      </dgm:t>
    </dgm:pt>
    <dgm:pt modelId="{B13B4B29-CC97-4DD6-ABA8-AFC603D81C88}" type="parTrans" cxnId="{D3AD8D75-68BE-4A24-B499-BAADDE9EE4B7}">
      <dgm:prSet/>
      <dgm:spPr/>
      <dgm:t>
        <a:bodyPr/>
        <a:lstStyle/>
        <a:p>
          <a:endParaRPr lang="de-DE"/>
        </a:p>
      </dgm:t>
    </dgm:pt>
    <dgm:pt modelId="{E726988B-EAD3-421E-B479-EC97FCCF1E04}" type="sibTrans" cxnId="{D3AD8D75-68BE-4A24-B499-BAADDE9EE4B7}">
      <dgm:prSet/>
      <dgm:spPr/>
      <dgm:t>
        <a:bodyPr/>
        <a:lstStyle/>
        <a:p>
          <a:endParaRPr lang="de-DE"/>
        </a:p>
      </dgm:t>
    </dgm:pt>
    <dgm:pt modelId="{356317D8-51E5-4756-B6A6-75DE950D1EC7}" type="pres">
      <dgm:prSet presAssocID="{8E558CCF-38E5-4143-8EED-6A5A14D7A14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C685724-CD6D-42FC-B1CA-4FD1CC7B4595}" type="pres">
      <dgm:prSet presAssocID="{54B2B260-9830-4189-8337-0C5198C15851}" presName="centerShape" presStyleLbl="node0" presStyleIdx="0" presStyleCnt="1"/>
      <dgm:spPr/>
    </dgm:pt>
    <dgm:pt modelId="{5E7959DB-1C6F-475E-9CC6-9A2993092F34}" type="pres">
      <dgm:prSet presAssocID="{350982CE-5D01-4546-8574-377762F5ECCE}" presName="parTrans" presStyleLbl="bgSibTrans2D1" presStyleIdx="0" presStyleCnt="5"/>
      <dgm:spPr/>
    </dgm:pt>
    <dgm:pt modelId="{60D98C40-FB00-4930-B6AD-209475D589FD}" type="pres">
      <dgm:prSet presAssocID="{42F146A1-B012-40B7-AE8E-20DC5AFFC635}" presName="node" presStyleLbl="node1" presStyleIdx="0" presStyleCnt="5" custScaleX="84774">
        <dgm:presLayoutVars>
          <dgm:bulletEnabled val="1"/>
        </dgm:presLayoutVars>
      </dgm:prSet>
      <dgm:spPr/>
    </dgm:pt>
    <dgm:pt modelId="{5584F639-0363-48EC-98BD-3411E32EB391}" type="pres">
      <dgm:prSet presAssocID="{6EF00784-3EBB-4E10-82D2-8F2FD993C452}" presName="parTrans" presStyleLbl="bgSibTrans2D1" presStyleIdx="1" presStyleCnt="5"/>
      <dgm:spPr/>
    </dgm:pt>
    <dgm:pt modelId="{8C2EED59-6E68-44ED-B412-C61AC40DA97B}" type="pres">
      <dgm:prSet presAssocID="{05B33266-0254-4C38-A002-C798D562E942}" presName="node" presStyleLbl="node1" presStyleIdx="1" presStyleCnt="5">
        <dgm:presLayoutVars>
          <dgm:bulletEnabled val="1"/>
        </dgm:presLayoutVars>
      </dgm:prSet>
      <dgm:spPr/>
    </dgm:pt>
    <dgm:pt modelId="{C8B6B5C5-10E1-481C-B224-EBB3F362539A}" type="pres">
      <dgm:prSet presAssocID="{64BC1794-15F2-4D40-939E-BCA3B8407F12}" presName="parTrans" presStyleLbl="bgSibTrans2D1" presStyleIdx="2" presStyleCnt="5"/>
      <dgm:spPr/>
    </dgm:pt>
    <dgm:pt modelId="{463D0ACA-3223-42DF-8FDE-BD687B9B5830}" type="pres">
      <dgm:prSet presAssocID="{135CB8AE-2448-43BA-82F1-D6FCF8D8655D}" presName="node" presStyleLbl="node1" presStyleIdx="2" presStyleCnt="5">
        <dgm:presLayoutVars>
          <dgm:bulletEnabled val="1"/>
        </dgm:presLayoutVars>
      </dgm:prSet>
      <dgm:spPr/>
    </dgm:pt>
    <dgm:pt modelId="{CFC7DCD8-CE20-4450-A6DE-71BA5F3B0D35}" type="pres">
      <dgm:prSet presAssocID="{81D2B8D7-FD4F-43A7-B117-18D13B2B5FD7}" presName="parTrans" presStyleLbl="bgSibTrans2D1" presStyleIdx="3" presStyleCnt="5"/>
      <dgm:spPr/>
    </dgm:pt>
    <dgm:pt modelId="{D59AA1E3-3F4D-4312-A487-DEC141418F94}" type="pres">
      <dgm:prSet presAssocID="{F04CCA41-7415-4FA0-91B3-6FB032BCD8D4}" presName="node" presStyleLbl="node1" presStyleIdx="3" presStyleCnt="5" custScaleX="123446" custRadScaleRad="107267" custRadScaleInc="10990">
        <dgm:presLayoutVars>
          <dgm:bulletEnabled val="1"/>
        </dgm:presLayoutVars>
      </dgm:prSet>
      <dgm:spPr/>
    </dgm:pt>
    <dgm:pt modelId="{C4E23F7C-1BA8-4048-A7E5-2EF797181396}" type="pres">
      <dgm:prSet presAssocID="{B13B4B29-CC97-4DD6-ABA8-AFC603D81C88}" presName="parTrans" presStyleLbl="bgSibTrans2D1" presStyleIdx="4" presStyleCnt="5"/>
      <dgm:spPr/>
    </dgm:pt>
    <dgm:pt modelId="{089D6BC5-1D08-4010-9E07-071DFE9970BE}" type="pres">
      <dgm:prSet presAssocID="{A42B4FE0-F9FD-4815-B62F-E1B888D938F6}" presName="node" presStyleLbl="node1" presStyleIdx="4" presStyleCnt="5">
        <dgm:presLayoutVars>
          <dgm:bulletEnabled val="1"/>
        </dgm:presLayoutVars>
      </dgm:prSet>
      <dgm:spPr/>
    </dgm:pt>
  </dgm:ptLst>
  <dgm:cxnLst>
    <dgm:cxn modelId="{60413D01-57C0-49AB-BC1C-1D33CF0B2C72}" srcId="{54B2B260-9830-4189-8337-0C5198C15851}" destId="{42F146A1-B012-40B7-AE8E-20DC5AFFC635}" srcOrd="0" destOrd="0" parTransId="{350982CE-5D01-4546-8574-377762F5ECCE}" sibTransId="{8BD761A6-2F69-4ED2-A1DB-29C797E85D43}"/>
    <dgm:cxn modelId="{D41B7A27-937D-48D7-B91C-EE7005359E55}" type="presOf" srcId="{F04CCA41-7415-4FA0-91B3-6FB032BCD8D4}" destId="{D59AA1E3-3F4D-4312-A487-DEC141418F94}" srcOrd="0" destOrd="0" presId="urn:microsoft.com/office/officeart/2005/8/layout/radial4"/>
    <dgm:cxn modelId="{43831132-4143-49E2-9105-24C4B425C0FA}" type="presOf" srcId="{B13B4B29-CC97-4DD6-ABA8-AFC603D81C88}" destId="{C4E23F7C-1BA8-4048-A7E5-2EF797181396}" srcOrd="0" destOrd="0" presId="urn:microsoft.com/office/officeart/2005/8/layout/radial4"/>
    <dgm:cxn modelId="{0BECB342-024C-44EF-B474-8C67C82179D3}" type="presOf" srcId="{350982CE-5D01-4546-8574-377762F5ECCE}" destId="{5E7959DB-1C6F-475E-9CC6-9A2993092F34}" srcOrd="0" destOrd="0" presId="urn:microsoft.com/office/officeart/2005/8/layout/radial4"/>
    <dgm:cxn modelId="{A0DAFD66-8258-4625-918F-13196D855708}" srcId="{54B2B260-9830-4189-8337-0C5198C15851}" destId="{F04CCA41-7415-4FA0-91B3-6FB032BCD8D4}" srcOrd="3" destOrd="0" parTransId="{81D2B8D7-FD4F-43A7-B117-18D13B2B5FD7}" sibTransId="{FBE0D455-4D41-4E18-B583-87922ECAE4C5}"/>
    <dgm:cxn modelId="{587C8368-1414-4C22-86CD-124E8EC1F033}" type="presOf" srcId="{54B2B260-9830-4189-8337-0C5198C15851}" destId="{CC685724-CD6D-42FC-B1CA-4FD1CC7B4595}" srcOrd="0" destOrd="0" presId="urn:microsoft.com/office/officeart/2005/8/layout/radial4"/>
    <dgm:cxn modelId="{BC6A6E4B-94A8-42F2-9332-194873812DDA}" srcId="{54B2B260-9830-4189-8337-0C5198C15851}" destId="{05B33266-0254-4C38-A002-C798D562E942}" srcOrd="1" destOrd="0" parTransId="{6EF00784-3EBB-4E10-82D2-8F2FD993C452}" sibTransId="{8BB5C13D-662E-4DF6-B7CF-EE106666FE79}"/>
    <dgm:cxn modelId="{86C9AC53-F484-4F20-A6C7-3C971D72A374}" type="presOf" srcId="{64BC1794-15F2-4D40-939E-BCA3B8407F12}" destId="{C8B6B5C5-10E1-481C-B224-EBB3F362539A}" srcOrd="0" destOrd="0" presId="urn:microsoft.com/office/officeart/2005/8/layout/radial4"/>
    <dgm:cxn modelId="{D3AD8D75-68BE-4A24-B499-BAADDE9EE4B7}" srcId="{54B2B260-9830-4189-8337-0C5198C15851}" destId="{A42B4FE0-F9FD-4815-B62F-E1B888D938F6}" srcOrd="4" destOrd="0" parTransId="{B13B4B29-CC97-4DD6-ABA8-AFC603D81C88}" sibTransId="{E726988B-EAD3-421E-B479-EC97FCCF1E04}"/>
    <dgm:cxn modelId="{E6401B7F-C742-4795-B57C-C493B9D206D8}" type="presOf" srcId="{8E558CCF-38E5-4143-8EED-6A5A14D7A14C}" destId="{356317D8-51E5-4756-B6A6-75DE950D1EC7}" srcOrd="0" destOrd="0" presId="urn:microsoft.com/office/officeart/2005/8/layout/radial4"/>
    <dgm:cxn modelId="{2BB6B17F-D774-4799-AAD0-344CC6C10C8B}" type="presOf" srcId="{81D2B8D7-FD4F-43A7-B117-18D13B2B5FD7}" destId="{CFC7DCD8-CE20-4450-A6DE-71BA5F3B0D35}" srcOrd="0" destOrd="0" presId="urn:microsoft.com/office/officeart/2005/8/layout/radial4"/>
    <dgm:cxn modelId="{A9FAA885-A207-4AA2-B3F2-E3949D63D255}" type="presOf" srcId="{05B33266-0254-4C38-A002-C798D562E942}" destId="{8C2EED59-6E68-44ED-B412-C61AC40DA97B}" srcOrd="0" destOrd="0" presId="urn:microsoft.com/office/officeart/2005/8/layout/radial4"/>
    <dgm:cxn modelId="{A45F1E89-FB98-48FA-A7E2-F6C59288FFD6}" srcId="{8E558CCF-38E5-4143-8EED-6A5A14D7A14C}" destId="{54B2B260-9830-4189-8337-0C5198C15851}" srcOrd="0" destOrd="0" parTransId="{C7C5BA1A-E1BA-4562-A9C0-1089B738CF8E}" sibTransId="{23433746-CD51-44A6-8823-007CF6FB7641}"/>
    <dgm:cxn modelId="{79B09B8D-CB70-4D01-8780-EDAF67D4B4B1}" type="presOf" srcId="{6EF00784-3EBB-4E10-82D2-8F2FD993C452}" destId="{5584F639-0363-48EC-98BD-3411E32EB391}" srcOrd="0" destOrd="0" presId="urn:microsoft.com/office/officeart/2005/8/layout/radial4"/>
    <dgm:cxn modelId="{8F1B90A4-098A-401E-A897-95D51C6509A4}" type="presOf" srcId="{135CB8AE-2448-43BA-82F1-D6FCF8D8655D}" destId="{463D0ACA-3223-42DF-8FDE-BD687B9B5830}" srcOrd="0" destOrd="0" presId="urn:microsoft.com/office/officeart/2005/8/layout/radial4"/>
    <dgm:cxn modelId="{949078BC-3D33-4168-9029-A52EE2A7D35F}" type="presOf" srcId="{42F146A1-B012-40B7-AE8E-20DC5AFFC635}" destId="{60D98C40-FB00-4930-B6AD-209475D589FD}" srcOrd="0" destOrd="0" presId="urn:microsoft.com/office/officeart/2005/8/layout/radial4"/>
    <dgm:cxn modelId="{256EFDDA-C403-47D0-B480-0930869BD8BD}" type="presOf" srcId="{A42B4FE0-F9FD-4815-B62F-E1B888D938F6}" destId="{089D6BC5-1D08-4010-9E07-071DFE9970BE}" srcOrd="0" destOrd="0" presId="urn:microsoft.com/office/officeart/2005/8/layout/radial4"/>
    <dgm:cxn modelId="{AADC54E0-84BF-468B-A6CF-C05C8395B2E7}" srcId="{54B2B260-9830-4189-8337-0C5198C15851}" destId="{135CB8AE-2448-43BA-82F1-D6FCF8D8655D}" srcOrd="2" destOrd="0" parTransId="{64BC1794-15F2-4D40-939E-BCA3B8407F12}" sibTransId="{0F89A152-7EFE-4A92-9332-498D65426641}"/>
    <dgm:cxn modelId="{0965E4EF-4120-44F6-A4EF-3F46572B147B}" type="presParOf" srcId="{356317D8-51E5-4756-B6A6-75DE950D1EC7}" destId="{CC685724-CD6D-42FC-B1CA-4FD1CC7B4595}" srcOrd="0" destOrd="0" presId="urn:microsoft.com/office/officeart/2005/8/layout/radial4"/>
    <dgm:cxn modelId="{2ABD93DC-B147-4BEB-BB3B-3657FD3EF45C}" type="presParOf" srcId="{356317D8-51E5-4756-B6A6-75DE950D1EC7}" destId="{5E7959DB-1C6F-475E-9CC6-9A2993092F34}" srcOrd="1" destOrd="0" presId="urn:microsoft.com/office/officeart/2005/8/layout/radial4"/>
    <dgm:cxn modelId="{B16B2B4E-BD1A-4094-8E8D-C3C24BCCC16C}" type="presParOf" srcId="{356317D8-51E5-4756-B6A6-75DE950D1EC7}" destId="{60D98C40-FB00-4930-B6AD-209475D589FD}" srcOrd="2" destOrd="0" presId="urn:microsoft.com/office/officeart/2005/8/layout/radial4"/>
    <dgm:cxn modelId="{96A77F19-6CF3-4855-9D03-9B4669D99AE7}" type="presParOf" srcId="{356317D8-51E5-4756-B6A6-75DE950D1EC7}" destId="{5584F639-0363-48EC-98BD-3411E32EB391}" srcOrd="3" destOrd="0" presId="urn:microsoft.com/office/officeart/2005/8/layout/radial4"/>
    <dgm:cxn modelId="{4BE4EA08-7E65-4B60-8ABE-8B75BAF85BAD}" type="presParOf" srcId="{356317D8-51E5-4756-B6A6-75DE950D1EC7}" destId="{8C2EED59-6E68-44ED-B412-C61AC40DA97B}" srcOrd="4" destOrd="0" presId="urn:microsoft.com/office/officeart/2005/8/layout/radial4"/>
    <dgm:cxn modelId="{3AC9D34E-237F-4445-8E0D-41D760203650}" type="presParOf" srcId="{356317D8-51E5-4756-B6A6-75DE950D1EC7}" destId="{C8B6B5C5-10E1-481C-B224-EBB3F362539A}" srcOrd="5" destOrd="0" presId="urn:microsoft.com/office/officeart/2005/8/layout/radial4"/>
    <dgm:cxn modelId="{8BB4166E-50F1-4DA6-A1CD-E529916152FD}" type="presParOf" srcId="{356317D8-51E5-4756-B6A6-75DE950D1EC7}" destId="{463D0ACA-3223-42DF-8FDE-BD687B9B5830}" srcOrd="6" destOrd="0" presId="urn:microsoft.com/office/officeart/2005/8/layout/radial4"/>
    <dgm:cxn modelId="{01D75DC3-22D3-48BF-B809-15744CD0CF95}" type="presParOf" srcId="{356317D8-51E5-4756-B6A6-75DE950D1EC7}" destId="{CFC7DCD8-CE20-4450-A6DE-71BA5F3B0D35}" srcOrd="7" destOrd="0" presId="urn:microsoft.com/office/officeart/2005/8/layout/radial4"/>
    <dgm:cxn modelId="{E99E4316-42DE-450E-98E1-1D4B54420D8F}" type="presParOf" srcId="{356317D8-51E5-4756-B6A6-75DE950D1EC7}" destId="{D59AA1E3-3F4D-4312-A487-DEC141418F94}" srcOrd="8" destOrd="0" presId="urn:microsoft.com/office/officeart/2005/8/layout/radial4"/>
    <dgm:cxn modelId="{02C5801B-EA34-4249-B0D0-7F7BE25D294E}" type="presParOf" srcId="{356317D8-51E5-4756-B6A6-75DE950D1EC7}" destId="{C4E23F7C-1BA8-4048-A7E5-2EF797181396}" srcOrd="9" destOrd="0" presId="urn:microsoft.com/office/officeart/2005/8/layout/radial4"/>
    <dgm:cxn modelId="{00C3C679-2C3E-49B1-9E7D-B7CAF4515CEF}" type="presParOf" srcId="{356317D8-51E5-4756-B6A6-75DE950D1EC7}" destId="{089D6BC5-1D08-4010-9E07-071DFE9970BE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85724-CD6D-42FC-B1CA-4FD1CC7B4595}">
      <dsp:nvSpPr>
        <dsp:cNvPr id="0" name=""/>
        <dsp:cNvSpPr/>
      </dsp:nvSpPr>
      <dsp:spPr>
        <a:xfrm>
          <a:off x="3191402" y="2799212"/>
          <a:ext cx="2074278" cy="20742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Naturwissen-</a:t>
          </a:r>
          <a:r>
            <a:rPr lang="de-DE" sz="1600" kern="1200" dirty="0" err="1"/>
            <a:t>schaftliche</a:t>
          </a:r>
          <a:endParaRPr lang="de-DE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Grundbildung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(</a:t>
          </a:r>
          <a:r>
            <a:rPr lang="de-DE" sz="1600" i="1" kern="1200" dirty="0"/>
            <a:t>Scientific </a:t>
          </a:r>
          <a:r>
            <a:rPr lang="de-DE" sz="1600" i="1" kern="1200" dirty="0" err="1"/>
            <a:t>Literacy</a:t>
          </a:r>
          <a:r>
            <a:rPr lang="de-DE" sz="1600" kern="1200" dirty="0"/>
            <a:t>)</a:t>
          </a:r>
        </a:p>
      </dsp:txBody>
      <dsp:txXfrm>
        <a:off x="3495173" y="3102983"/>
        <a:ext cx="1466736" cy="1466736"/>
      </dsp:txXfrm>
    </dsp:sp>
    <dsp:sp modelId="{5E7959DB-1C6F-475E-9CC6-9A2993092F34}">
      <dsp:nvSpPr>
        <dsp:cNvPr id="0" name=""/>
        <dsp:cNvSpPr/>
      </dsp:nvSpPr>
      <dsp:spPr>
        <a:xfrm rot="10800000">
          <a:off x="1180420" y="3540767"/>
          <a:ext cx="1900378" cy="59116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98C40-FB00-4930-B6AD-209475D589FD}">
      <dsp:nvSpPr>
        <dsp:cNvPr id="0" name=""/>
        <dsp:cNvSpPr/>
      </dsp:nvSpPr>
      <dsp:spPr>
        <a:xfrm>
          <a:off x="345157" y="3048125"/>
          <a:ext cx="1670526" cy="15764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naturwissen-</a:t>
          </a:r>
          <a:r>
            <a:rPr lang="de-DE" sz="1600" kern="1200" dirty="0" err="1"/>
            <a:t>schaftliches</a:t>
          </a:r>
          <a:r>
            <a:rPr lang="de-DE" sz="1600" kern="1200" dirty="0"/>
            <a:t> Wissen erwerben</a:t>
          </a:r>
        </a:p>
      </dsp:txBody>
      <dsp:txXfrm>
        <a:off x="391330" y="3094298"/>
        <a:ext cx="1578180" cy="1484105"/>
      </dsp:txXfrm>
    </dsp:sp>
    <dsp:sp modelId="{5584F639-0363-48EC-98BD-3411E32EB391}">
      <dsp:nvSpPr>
        <dsp:cNvPr id="0" name=""/>
        <dsp:cNvSpPr/>
      </dsp:nvSpPr>
      <dsp:spPr>
        <a:xfrm rot="13500000">
          <a:off x="1794890" y="2057304"/>
          <a:ext cx="1900378" cy="59116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2EED59-6E68-44ED-B412-C61AC40DA97B}">
      <dsp:nvSpPr>
        <dsp:cNvPr id="0" name=""/>
        <dsp:cNvSpPr/>
      </dsp:nvSpPr>
      <dsp:spPr>
        <a:xfrm>
          <a:off x="1087912" y="892778"/>
          <a:ext cx="1970564" cy="15764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Naturwissen-</a:t>
          </a:r>
          <a:r>
            <a:rPr lang="de-DE" sz="1600" kern="1200" dirty="0" err="1"/>
            <a:t>schaftliche</a:t>
          </a:r>
          <a:r>
            <a:rPr lang="de-DE" sz="1600" kern="1200" dirty="0"/>
            <a:t> Fragen erkennen</a:t>
          </a:r>
        </a:p>
      </dsp:txBody>
      <dsp:txXfrm>
        <a:off x="1134085" y="938951"/>
        <a:ext cx="1878218" cy="1484105"/>
      </dsp:txXfrm>
    </dsp:sp>
    <dsp:sp modelId="{C8B6B5C5-10E1-481C-B224-EBB3F362539A}">
      <dsp:nvSpPr>
        <dsp:cNvPr id="0" name=""/>
        <dsp:cNvSpPr/>
      </dsp:nvSpPr>
      <dsp:spPr>
        <a:xfrm rot="16200000">
          <a:off x="3278352" y="1442834"/>
          <a:ext cx="1900378" cy="591169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3D0ACA-3223-42DF-8FDE-BD687B9B5830}">
      <dsp:nvSpPr>
        <dsp:cNvPr id="0" name=""/>
        <dsp:cNvSpPr/>
      </dsp:nvSpPr>
      <dsp:spPr>
        <a:xfrm>
          <a:off x="3243259" y="4"/>
          <a:ext cx="1970564" cy="15764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naturwissen-</a:t>
          </a:r>
          <a:r>
            <a:rPr lang="de-DE" sz="1600" kern="1200" dirty="0" err="1"/>
            <a:t>schaftliches</a:t>
          </a:r>
          <a:r>
            <a:rPr lang="de-DE" sz="1600" kern="1200" dirty="0"/>
            <a:t> Arbeiten (u.a. Experimente planen, durchführen und auswerten)</a:t>
          </a:r>
        </a:p>
      </dsp:txBody>
      <dsp:txXfrm>
        <a:off x="3289432" y="46177"/>
        <a:ext cx="1878218" cy="1484105"/>
      </dsp:txXfrm>
    </dsp:sp>
    <dsp:sp modelId="{CFC7DCD8-CE20-4450-A6DE-71BA5F3B0D35}">
      <dsp:nvSpPr>
        <dsp:cNvPr id="0" name=""/>
        <dsp:cNvSpPr/>
      </dsp:nvSpPr>
      <dsp:spPr>
        <a:xfrm rot="19137384">
          <a:off x="4844098" y="2086470"/>
          <a:ext cx="2109702" cy="59116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9AA1E3-3F4D-4312-A487-DEC141418F94}">
      <dsp:nvSpPr>
        <dsp:cNvPr id="0" name=""/>
        <dsp:cNvSpPr/>
      </dsp:nvSpPr>
      <dsp:spPr>
        <a:xfrm>
          <a:off x="5478237" y="901179"/>
          <a:ext cx="2432582" cy="157645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Schlussfolgerungen ziehen und begründete Entscheidungen treffen</a:t>
          </a:r>
        </a:p>
      </dsp:txBody>
      <dsp:txXfrm>
        <a:off x="5524410" y="947352"/>
        <a:ext cx="2340236" cy="1484105"/>
      </dsp:txXfrm>
    </dsp:sp>
    <dsp:sp modelId="{C4E23F7C-1BA8-4048-A7E5-2EF797181396}">
      <dsp:nvSpPr>
        <dsp:cNvPr id="0" name=""/>
        <dsp:cNvSpPr/>
      </dsp:nvSpPr>
      <dsp:spPr>
        <a:xfrm>
          <a:off x="5376285" y="3540767"/>
          <a:ext cx="1900378" cy="591169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9D6BC5-1D08-4010-9E07-071DFE9970BE}">
      <dsp:nvSpPr>
        <dsp:cNvPr id="0" name=""/>
        <dsp:cNvSpPr/>
      </dsp:nvSpPr>
      <dsp:spPr>
        <a:xfrm>
          <a:off x="6291381" y="3048125"/>
          <a:ext cx="1970564" cy="157645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selbstständiges Arbeiten und recherchieren (Fachtexte und Diagramme auswerten) </a:t>
          </a:r>
          <a:r>
            <a:rPr lang="de-DE" sz="1600" kern="1200" dirty="0">
              <a:sym typeface="Wingdings" panose="05000000000000000000" pitchFamily="2" charset="2"/>
            </a:rPr>
            <a:t> </a:t>
          </a:r>
          <a:endParaRPr lang="de-DE" sz="1600" kern="1200" dirty="0"/>
        </a:p>
      </dsp:txBody>
      <dsp:txXfrm>
        <a:off x="6337554" y="3094298"/>
        <a:ext cx="1878218" cy="1484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20D80-831D-4076-9F8B-62470ED6AB46}" type="datetimeFigureOut">
              <a:rPr lang="de-DE" smtClean="0"/>
              <a:t>06.05.2025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C5465-6EBF-4966-BDA3-BBB0FACA8E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5579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https://www.br.de/nachrichten/wissen/hochwasser-durch-klimawandel-ist-das-noch-wetter-oder-schon-klimawandel,SdJcE9h</a:t>
            </a:r>
          </a:p>
          <a:p>
            <a:r>
              <a:rPr lang="de-DE" dirty="0"/>
              <a:t>https://www.hannover.de/Leben-in-der-Region-Hannover/Umwelt-Nachhaltigkeit/Klimawandel-und-anpassung/Die-Region-Hannover-im-Klimawandel</a:t>
            </a:r>
          </a:p>
          <a:p>
            <a:r>
              <a:rPr lang="de-DE" dirty="0"/>
              <a:t>https://www.gida.de/testcenter/biologie/bio-dvd031/aufgabe_01.htm</a:t>
            </a:r>
          </a:p>
          <a:p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i="0" u="none" strike="noStrike" baseline="0" dirty="0"/>
              <a:t>In den Fächern „Biologie“ und „Chemie“ erfolgt der Unterricht gemäß der vorgegebenen Kernlehrplänen.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i="0" u="none" strike="noStrike" baseline="0" dirty="0"/>
              <a:t>Der Differenzierungskurs „Biochemie“ bietet die Möglichkeit Themen außerhalb der Vorgaben zu behandeln.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i="0" u="none" strike="noStrike" baseline="0" dirty="0"/>
              <a:t>Überschneidungen mit Unterrichtsinhalten der Fächer Biologie und Chemie sind unvermeidlich und gewollt </a:t>
            </a:r>
            <a:r>
              <a:rPr lang="de-DE" sz="1200" dirty="0">
                <a:sym typeface="Wingdings" panose="05000000000000000000" pitchFamily="2" charset="2"/>
              </a:rPr>
              <a:t></a:t>
            </a:r>
            <a:r>
              <a:rPr lang="de-DE" sz="1200" b="0" i="0" u="none" strike="noStrike" baseline="0" dirty="0"/>
              <a:t>vernetztes Lernen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i="0" u="none" strike="noStrike" baseline="0" dirty="0"/>
              <a:t>fächerübergreifendes Lernen kann stärker betont werden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i="0" u="none" strike="noStrike" baseline="0" dirty="0"/>
              <a:t>deutlich größere Freiräume für </a:t>
            </a:r>
            <a:r>
              <a:rPr lang="de-DE" sz="1200" b="1" i="0" u="none" strike="noStrike" baseline="0" dirty="0"/>
              <a:t>Experimente </a:t>
            </a:r>
            <a:r>
              <a:rPr lang="de-DE" sz="1200" b="0" i="0" u="none" strike="noStrike" baseline="0" dirty="0"/>
              <a:t>und </a:t>
            </a:r>
            <a:r>
              <a:rPr lang="de-DE" sz="1200" b="1" i="0" u="none" strike="noStrike" baseline="0" dirty="0"/>
              <a:t>praktisches Arbeiten </a:t>
            </a:r>
            <a:r>
              <a:rPr lang="de-DE" sz="1200" b="0" i="0" u="none" strike="noStrike" baseline="0" dirty="0"/>
              <a:t>sind vorhanden!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5465-6EBF-4966-BDA3-BBB0FACA8E6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4858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dirty="0">
                <a:solidFill>
                  <a:schemeClr val="tx1"/>
                </a:solidFill>
              </a:rPr>
              <a:t>Selbstständiges und eigenverantwortliches Arbeiten </a:t>
            </a:r>
            <a:r>
              <a:rPr lang="de-DE" altLang="de-DE" sz="12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de-DE" altLang="de-DE" sz="1200" dirty="0">
                <a:solidFill>
                  <a:schemeClr val="tx1"/>
                </a:solidFill>
              </a:rPr>
              <a:t> wissenschaftspropädeutisches Arbeiten zur Vorbereitung auf die gymnasiale Oberstufe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5465-6EBF-4966-BDA3-BBB0FACA8E68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9376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… d</a:t>
            </a:r>
            <a:r>
              <a:rPr lang="de-DE" sz="1200" b="0" i="0" u="none" strike="noStrike" baseline="0" dirty="0"/>
              <a:t>u bereit bist an naturwissenschaftlichen Wettbewerben teilzunehmen.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5465-6EBF-4966-BDA3-BBB0FACA8E68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0608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dirty="0"/>
              <a:t>Zukunftsweisend, weil </a:t>
            </a:r>
          </a:p>
          <a:p>
            <a:pPr lvl="0"/>
            <a:r>
              <a:rPr lang="de-DE" dirty="0"/>
              <a:t>… Grundlage vielfältiger MINT Berufe</a:t>
            </a:r>
          </a:p>
          <a:p>
            <a:pPr lvl="0"/>
            <a:r>
              <a:rPr lang="de-DE" dirty="0"/>
              <a:t>… gerade Biologie als beliebtes Fach i. d. Oberstufe – gute Vorbereitung</a:t>
            </a:r>
          </a:p>
          <a:p>
            <a:pPr lvl="0"/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5465-6EBF-4966-BDA3-BBB0FACA8E68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0691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https://www.ernestinenschule.de/seite/344325/naturwissenschaft.html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5465-6EBF-4966-BDA3-BBB0FACA8E6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5280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5465-6EBF-4966-BDA3-BBB0FACA8E68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3905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Hautfarbe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(</a:t>
            </a:r>
            <a:r>
              <a:rPr lang="de-DE" altLang="de-DE" sz="1200" dirty="0"/>
              <a:t>Vom Öl zur Seife und w</a:t>
            </a:r>
            <a:r>
              <a:rPr lang="de-DE" altLang="ja-JP" sz="1200" dirty="0">
                <a:ea typeface="ＭＳ Ｐゴシック" panose="020B0600070205080204" pitchFamily="34" charset="-128"/>
              </a:rPr>
              <a:t>ie wäscht Seife?)</a:t>
            </a:r>
            <a:endParaRPr lang="de-DE" altLang="de-DE" sz="1200" dirty="0"/>
          </a:p>
          <a:p>
            <a:endParaRPr lang="de-DE" dirty="0"/>
          </a:p>
          <a:p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https://www.gida.de/testcenter/biologie/bio-dvd031/aufgabe_01.htm</a:t>
            </a:r>
          </a:p>
          <a:p>
            <a:r>
              <a:rPr lang="de-DE" dirty="0"/>
              <a:t>https://www.fernarzt.com/krankheiten/leberfleck-oder-hautkrebs/</a:t>
            </a:r>
          </a:p>
          <a:p>
            <a:endParaRPr lang="de-DE" dirty="0"/>
          </a:p>
          <a:p>
            <a:r>
              <a:rPr lang="de-DE" dirty="0"/>
              <a:t>https://www.sofatutor.com/chemie/videos/tenside-eigenschaften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5465-6EBF-4966-BDA3-BBB0FACA8E68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3957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5465-6EBF-4966-BDA3-BBB0FACA8E68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0640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b="0" dirty="0"/>
              <a:t>* 10.1 </a:t>
            </a:r>
            <a:r>
              <a:rPr lang="de-DE" altLang="de-DE" sz="1200" b="0" dirty="0" err="1"/>
              <a:t>ert</a:t>
            </a:r>
            <a:endParaRPr lang="de-DE" altLang="de-DE" sz="12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b="0" dirty="0"/>
              <a:t>* Warm und kalt - wie fühle ich das? </a:t>
            </a:r>
            <a:r>
              <a:rPr lang="de-DE" altLang="de-DE" sz="1200" b="0" dirty="0">
                <a:sym typeface="Wingdings" panose="05000000000000000000" pitchFamily="2" charset="2"/>
              </a:rPr>
              <a:t> </a:t>
            </a:r>
            <a:r>
              <a:rPr lang="de-DE" altLang="de-DE" sz="1200" b="0" dirty="0"/>
              <a:t>Rückgriff auf die Haut aus </a:t>
            </a:r>
            <a:r>
              <a:rPr lang="de-DE" altLang="de-DE" sz="1200" b="0" dirty="0" err="1"/>
              <a:t>Jgst</a:t>
            </a:r>
            <a:r>
              <a:rPr lang="de-DE" altLang="de-DE" sz="1200" b="0" dirty="0"/>
              <a:t>. 9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5465-6EBF-4966-BDA3-BBB0FACA8E68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7317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https://www.planet-wissen.de/gesellschaft/verbrechen/kriminalistik/fingerabdruecke-100.html</a:t>
            </a:r>
          </a:p>
          <a:p>
            <a:r>
              <a:rPr lang="de-DE" dirty="0"/>
              <a:t>https://www.planet-wissen.de/gesellschaft/verbrechen/kriminalistik/genetischer-fingerabdruck-100.html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5465-6EBF-4966-BDA3-BBB0FACA8E68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4255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https://www.bionik-online.de/arbeitsbereiche/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5465-6EBF-4966-BDA3-BBB0FACA8E68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8115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Teilnahme am Wettbewerb hängt vom Thema des Wettbewerbs und Interesse des Kurses ab</a:t>
            </a:r>
          </a:p>
          <a:p>
            <a:r>
              <a:rPr lang="de-DE" dirty="0"/>
              <a:t>Referatsthema in 9 in eine Vertiefung zu einem Thema aus Klasse 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5465-6EBF-4966-BDA3-BBB0FACA8E68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6297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A505B581-1756-4A5A-96D2-8CFAD2745E0A}" type="datetimeFigureOut">
              <a:rPr lang="de-DE" smtClean="0"/>
              <a:t>06.05.2025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DAE5CE5-85F5-4824-961C-AC1867F4ED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7139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B581-1756-4A5A-96D2-8CFAD2745E0A}" type="datetimeFigureOut">
              <a:rPr lang="de-DE" smtClean="0"/>
              <a:t>06.05.2025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5CE5-85F5-4824-961C-AC1867F4ED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7594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B581-1756-4A5A-96D2-8CFAD2745E0A}" type="datetimeFigureOut">
              <a:rPr lang="de-DE" smtClean="0"/>
              <a:t>06.05.2025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5CE5-85F5-4824-961C-AC1867F4ED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5925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B581-1756-4A5A-96D2-8CFAD2745E0A}" type="datetimeFigureOut">
              <a:rPr lang="de-DE" smtClean="0"/>
              <a:t>06.05.2025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5CE5-85F5-4824-961C-AC1867F4ED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8614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B581-1756-4A5A-96D2-8CFAD2745E0A}" type="datetimeFigureOut">
              <a:rPr lang="de-DE" smtClean="0"/>
              <a:t>06.05.2025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5CE5-85F5-4824-961C-AC1867F4ED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7019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B581-1756-4A5A-96D2-8CFAD2745E0A}" type="datetimeFigureOut">
              <a:rPr lang="de-DE" smtClean="0"/>
              <a:t>06.05.2025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5CE5-85F5-4824-961C-AC1867F4ED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9175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B581-1756-4A5A-96D2-8CFAD2745E0A}" type="datetimeFigureOut">
              <a:rPr lang="de-DE" smtClean="0"/>
              <a:t>06.05.2025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5CE5-85F5-4824-961C-AC1867F4ED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7114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B581-1756-4A5A-96D2-8CFAD2745E0A}" type="datetimeFigureOut">
              <a:rPr lang="de-DE" smtClean="0"/>
              <a:t>06.05.2025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5CE5-85F5-4824-961C-AC1867F4ED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110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B581-1756-4A5A-96D2-8CFAD2745E0A}" type="datetimeFigureOut">
              <a:rPr lang="de-DE" smtClean="0"/>
              <a:t>06.05.2025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5CE5-85F5-4824-961C-AC1867F4ED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85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B581-1756-4A5A-96D2-8CFAD2745E0A}" type="datetimeFigureOut">
              <a:rPr lang="de-DE" smtClean="0"/>
              <a:t>06.05.2025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5CE5-85F5-4824-961C-AC1867F4ED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3954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B581-1756-4A5A-96D2-8CFAD2745E0A}" type="datetimeFigureOut">
              <a:rPr lang="de-DE" smtClean="0"/>
              <a:t>06.05.2025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de-DE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5CE5-85F5-4824-961C-AC1867F4ED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5822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B581-1756-4A5A-96D2-8CFAD2745E0A}" type="datetimeFigureOut">
              <a:rPr lang="de-DE" smtClean="0"/>
              <a:t>06.05.2025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5CE5-85F5-4824-961C-AC1867F4ED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5534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B581-1756-4A5A-96D2-8CFAD2745E0A}" type="datetimeFigureOut">
              <a:rPr lang="de-DE" smtClean="0"/>
              <a:t>06.05.2025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5CE5-85F5-4824-961C-AC1867F4ED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604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B581-1756-4A5A-96D2-8CFAD2745E0A}" type="datetimeFigureOut">
              <a:rPr lang="de-DE" smtClean="0"/>
              <a:t>06.05.2025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5CE5-85F5-4824-961C-AC1867F4ED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6084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B581-1756-4A5A-96D2-8CFAD2745E0A}" type="datetimeFigureOut">
              <a:rPr lang="de-DE" smtClean="0"/>
              <a:t>06.05.2025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5CE5-85F5-4824-961C-AC1867F4ED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453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B581-1756-4A5A-96D2-8CFAD2745E0A}" type="datetimeFigureOut">
              <a:rPr lang="de-DE" smtClean="0"/>
              <a:t>06.05.2025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5CE5-85F5-4824-961C-AC1867F4ED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9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B581-1756-4A5A-96D2-8CFAD2745E0A}" type="datetimeFigureOut">
              <a:rPr lang="de-DE" smtClean="0"/>
              <a:t>06.05.2025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5CE5-85F5-4824-961C-AC1867F4ED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7252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505B581-1756-4A5A-96D2-8CFAD2745E0A}" type="datetimeFigureOut">
              <a:rPr lang="de-DE" smtClean="0"/>
              <a:t>06.05.2025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de-DE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DAE5CE5-85F5-4824-961C-AC1867F4ED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224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5.jp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Relationship Id="rId9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68320A-08A8-47F9-87A0-B3D41730F8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5061" y="1241267"/>
            <a:ext cx="5428551" cy="218773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000" dirty="0" err="1"/>
              <a:t>Kurswahlen</a:t>
            </a:r>
            <a:r>
              <a:rPr lang="en-US" sz="4000" dirty="0"/>
              <a:t> </a:t>
            </a:r>
            <a:r>
              <a:rPr lang="en-US" sz="4000" dirty="0" err="1"/>
              <a:t>Wahlpflichtbereich</a:t>
            </a:r>
            <a:r>
              <a:rPr lang="en-US" sz="4000" dirty="0"/>
              <a:t> II der </a:t>
            </a:r>
            <a:r>
              <a:rPr lang="en-US" sz="4000" dirty="0" err="1"/>
              <a:t>Jgst</a:t>
            </a:r>
            <a:r>
              <a:rPr lang="en-US" sz="4000" dirty="0"/>
              <a:t>. 9&amp;10 </a:t>
            </a:r>
            <a:br>
              <a:rPr lang="en-US" sz="4000" dirty="0"/>
            </a:br>
            <a:br>
              <a:rPr lang="en-US" sz="4200" dirty="0"/>
            </a:br>
            <a:r>
              <a:rPr lang="en-US" sz="4200" dirty="0" err="1"/>
              <a:t>Differenzierungskurs</a:t>
            </a:r>
            <a:endParaRPr lang="en-US" sz="42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D4F2380-948F-4D21-9288-E5813D2705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5061" y="5274733"/>
            <a:ext cx="5428551" cy="9392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dirty="0"/>
              <a:t>Städtisches Gymnasium </a:t>
            </a:r>
          </a:p>
          <a:p>
            <a:pPr algn="r"/>
            <a:r>
              <a:rPr lang="en-US" dirty="0"/>
              <a:t>Stand: 2024/25</a:t>
            </a:r>
          </a:p>
          <a:p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AA2E78-3558-4AE7-981B-454CEE236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5" y="396836"/>
            <a:ext cx="4992158" cy="6058999"/>
            <a:chOff x="423335" y="396836"/>
            <a:chExt cx="4992158" cy="605899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7AC7EAC-89BA-42BF-B0B4-8ABBDEC068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5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831DA3C9-6C25-46CA-95CA-DC063BC54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170217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DA957B1E-2C0B-4D88-9ACD-2BE47C175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3545327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ED90F4E5-6F28-2CBA-7BB5-41B00BCA4F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613"/>
          <a:stretch/>
        </p:blipFill>
        <p:spPr>
          <a:xfrm>
            <a:off x="5467667" y="3486976"/>
            <a:ext cx="5879352" cy="128957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4FD7F8D-2E3F-B6D4-44AA-E085138108C5}"/>
              </a:ext>
            </a:extLst>
          </p:cNvPr>
          <p:cNvSpPr txBox="1"/>
          <p:nvPr/>
        </p:nvSpPr>
        <p:spPr>
          <a:xfrm>
            <a:off x="423335" y="487507"/>
            <a:ext cx="4303801" cy="6188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3600" dirty="0">
                <a:effectLst/>
                <a:latin typeface="Arial" panose="020B0604020202020204" pitchFamily="34" charset="0"/>
              </a:rPr>
              <a:t>Informationen zu</a:t>
            </a:r>
            <a:endParaRPr lang="de-DE" sz="3600" dirty="0"/>
          </a:p>
          <a:p>
            <a:pPr marL="571500" indent="-5715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…"/>
            </a:pPr>
            <a:r>
              <a:rPr lang="de-DE" sz="3600" dirty="0">
                <a:effectLst/>
                <a:latin typeface="Arial" panose="020B0604020202020204" pitchFamily="34" charset="0"/>
              </a:rPr>
              <a:t>Kursinhalten</a:t>
            </a:r>
          </a:p>
          <a:p>
            <a:pPr marL="571500" indent="-5715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…"/>
            </a:pPr>
            <a:r>
              <a:rPr lang="de-DE" sz="3600" dirty="0">
                <a:effectLst/>
                <a:latin typeface="Arial" panose="020B0604020202020204" pitchFamily="34" charset="0"/>
              </a:rPr>
              <a:t>Methoden</a:t>
            </a:r>
          </a:p>
          <a:p>
            <a:pPr marL="571500" indent="-5715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…"/>
            </a:pPr>
            <a:r>
              <a:rPr lang="de-DE" sz="3600" dirty="0">
                <a:effectLst/>
                <a:latin typeface="Arial" panose="020B0604020202020204" pitchFamily="34" charset="0"/>
              </a:rPr>
              <a:t>Unterrichtszielen</a:t>
            </a:r>
          </a:p>
          <a:p>
            <a:pPr marL="571500" indent="-5715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…"/>
            </a:pPr>
            <a:r>
              <a:rPr lang="de-DE" sz="3600" dirty="0">
                <a:effectLst/>
                <a:latin typeface="Arial" panose="020B0604020202020204" pitchFamily="34" charset="0"/>
              </a:rPr>
              <a:t>Anforderungen</a:t>
            </a:r>
          </a:p>
          <a:p>
            <a:pPr marL="571500" indent="-5715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…"/>
            </a:pPr>
            <a:r>
              <a:rPr lang="de-DE" sz="3600" dirty="0">
                <a:latin typeface="Arial" panose="020B0604020202020204" pitchFamily="34" charset="0"/>
              </a:rPr>
              <a:t> </a:t>
            </a:r>
            <a:endParaRPr lang="de-DE" sz="3600" dirty="0">
              <a:effectLst/>
              <a:latin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…"/>
            </a:pPr>
            <a:endParaRPr lang="de-DE" sz="36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2C3F750-D0E7-C3A0-6104-BA8A15B0E5AD}"/>
              </a:ext>
            </a:extLst>
          </p:cNvPr>
          <p:cNvSpPr txBox="1"/>
          <p:nvPr/>
        </p:nvSpPr>
        <p:spPr>
          <a:xfrm>
            <a:off x="11180764" y="4717866"/>
            <a:ext cx="33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64853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5A6C4A-DBB4-40AF-8BB1-3D040CDD6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67" y="660400"/>
            <a:ext cx="10551091" cy="1020233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de-DE" dirty="0">
                <a:ea typeface="Times New Roman" panose="02020603050405020304" pitchFamily="18" charset="0"/>
              </a:rPr>
              <a:t>9.3 Gesundheit des Menschen  III – </a:t>
            </a:r>
            <a:r>
              <a:rPr lang="de-D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Stressentstehung, -wirkung und -vermeidung </a:t>
            </a:r>
            <a:endParaRPr lang="de-DE" dirty="0">
              <a:ea typeface="Times New Roman" panose="02020603050405020304" pitchFamily="18" charset="0"/>
            </a:endParaRP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4BB48EF5-1A88-F0E7-FEEB-A4BF765BBDD0}"/>
              </a:ext>
            </a:extLst>
          </p:cNvPr>
          <p:cNvSpPr txBox="1">
            <a:spLocks/>
          </p:cNvSpPr>
          <p:nvPr/>
        </p:nvSpPr>
        <p:spPr>
          <a:xfrm>
            <a:off x="386758" y="2157526"/>
            <a:ext cx="5413113" cy="2111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Begegnung mit Stresssituationen</a:t>
            </a:r>
          </a:p>
          <a:p>
            <a:r>
              <a:rPr lang="de-DE" dirty="0"/>
              <a:t>Biochemie des Stresses – Entstehung von Stress im Körper</a:t>
            </a:r>
          </a:p>
          <a:p>
            <a:r>
              <a:rPr lang="de-DE" sz="1800" dirty="0"/>
              <a:t>Stressarten, </a:t>
            </a:r>
            <a:r>
              <a:rPr lang="de-DE" dirty="0"/>
              <a:t>S</a:t>
            </a:r>
            <a:r>
              <a:rPr lang="de-DE" sz="1800" dirty="0"/>
              <a:t>tresstypen</a:t>
            </a:r>
          </a:p>
          <a:p>
            <a:r>
              <a:rPr lang="de-DE" sz="1800" dirty="0"/>
              <a:t>Auswirkungen von Stress</a:t>
            </a:r>
          </a:p>
          <a:p>
            <a:r>
              <a:rPr lang="de-DE" dirty="0"/>
              <a:t>Methoden zum Stressabbau</a:t>
            </a:r>
            <a:endParaRPr lang="de-DE" sz="1800" dirty="0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A702DCF6-D6F0-61F6-2795-13C6CCACD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210" y="2363749"/>
            <a:ext cx="3113589" cy="391407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CCF91D9-AC38-E7B3-4438-5F9E8503E9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797" y="4268846"/>
            <a:ext cx="2955108" cy="2523915"/>
          </a:xfrm>
          <a:prstGeom prst="rect">
            <a:avLst/>
          </a:prstGeom>
        </p:spPr>
      </p:pic>
      <p:pic>
        <p:nvPicPr>
          <p:cNvPr id="22" name="Grafik 21" descr="Ein Bild, das Text, Zeichnung, Entwurf, Skelett enthält.&#10;&#10;Automatisch generierte Beschreibung">
            <a:extLst>
              <a:ext uri="{FF2B5EF4-FFF2-40B4-BE49-F238E27FC236}">
                <a16:creationId xmlns:a16="http://schemas.microsoft.com/office/drawing/2014/main" id="{18011939-D9B6-B9A2-3F3E-B9209D4303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800" y="3693593"/>
            <a:ext cx="3258671" cy="3099168"/>
          </a:xfrm>
          <a:prstGeom prst="rect">
            <a:avLst/>
          </a:prstGeom>
        </p:spPr>
      </p:pic>
      <p:pic>
        <p:nvPicPr>
          <p:cNvPr id="20" name="Grafik 19" descr="Ein Bild, das Text, Schrift, Clipart, Cartoon enthält.&#10;&#10;Automatisch generierte Beschreibung">
            <a:extLst>
              <a:ext uri="{FF2B5EF4-FFF2-40B4-BE49-F238E27FC236}">
                <a16:creationId xmlns:a16="http://schemas.microsoft.com/office/drawing/2014/main" id="{47B26858-0170-E0BA-B6F3-799AC93C32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073" y="2233066"/>
            <a:ext cx="2463723" cy="1641219"/>
          </a:xfrm>
          <a:prstGeom prst="rect">
            <a:avLst/>
          </a:prstGeom>
        </p:spPr>
      </p:pic>
      <p:pic>
        <p:nvPicPr>
          <p:cNvPr id="18" name="Grafik 17" descr="Ein Bild, das Text, Screenshot, Schrift, Diagramm enthält.&#10;&#10;Automatisch generierte Beschreibung">
            <a:extLst>
              <a:ext uri="{FF2B5EF4-FFF2-40B4-BE49-F238E27FC236}">
                <a16:creationId xmlns:a16="http://schemas.microsoft.com/office/drawing/2014/main" id="{B81E0C99-3DAA-9A69-E817-27FB3E3A15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295" y="3857262"/>
            <a:ext cx="3947546" cy="2633013"/>
          </a:xfrm>
          <a:prstGeom prst="rect">
            <a:avLst/>
          </a:prstGeom>
        </p:spPr>
      </p:pic>
      <p:pic>
        <p:nvPicPr>
          <p:cNvPr id="24" name="Grafik 23" descr="Ein Bild, das Text, Screenshot, Diagramm, Reihe enthält.&#10;&#10;Automatisch generierte Beschreibung">
            <a:extLst>
              <a:ext uri="{FF2B5EF4-FFF2-40B4-BE49-F238E27FC236}">
                <a16:creationId xmlns:a16="http://schemas.microsoft.com/office/drawing/2014/main" id="{47169650-76B8-CAC3-DC0F-3D170EDCADE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07"/>
          <a:stretch/>
        </p:blipFill>
        <p:spPr>
          <a:xfrm>
            <a:off x="8715645" y="3693593"/>
            <a:ext cx="2981982" cy="2973684"/>
          </a:xfrm>
          <a:prstGeom prst="rect">
            <a:avLst/>
          </a:prstGeom>
        </p:spPr>
      </p:pic>
      <p:pic>
        <p:nvPicPr>
          <p:cNvPr id="26" name="Grafik 25" descr="Ein Bild, das Text, Screenshot enthält.&#10;&#10;Automatisch generierte Beschreibung">
            <a:extLst>
              <a:ext uri="{FF2B5EF4-FFF2-40B4-BE49-F238E27FC236}">
                <a16:creationId xmlns:a16="http://schemas.microsoft.com/office/drawing/2014/main" id="{E39D034C-2F5D-B7C5-1E27-1C5E4E589E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509" y="4211336"/>
            <a:ext cx="2581425" cy="25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2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90305-AEE4-4630-91AD-72DD45E3F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09" y="973669"/>
            <a:ext cx="11042073" cy="706964"/>
          </a:xfrm>
        </p:spPr>
        <p:txBody>
          <a:bodyPr>
            <a:normAutofit fontScale="90000"/>
          </a:bodyPr>
          <a:lstStyle/>
          <a:p>
            <a:r>
              <a:rPr lang="de-DE" sz="3400" dirty="0"/>
              <a:t>10.1 </a:t>
            </a:r>
            <a:r>
              <a:rPr lang="de-DE" sz="3400" dirty="0">
                <a:effectLst/>
                <a:ea typeface="Times New Roman" panose="02020603050405020304" pitchFamily="18" charset="0"/>
              </a:rPr>
              <a:t>Klima im Wandel: Nicht nur am Freitag ans Klima denken</a:t>
            </a:r>
            <a:endParaRPr lang="de-DE" sz="340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4DB6D58-77F1-461A-AD04-4261F427C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18" y="2144394"/>
            <a:ext cx="10080033" cy="4506726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Tx/>
              <a:buChar char="•"/>
            </a:pPr>
            <a:r>
              <a:rPr lang="de-DE" altLang="de-DE" sz="2400" b="0" dirty="0"/>
              <a:t>Folgen extremen Wetters</a:t>
            </a:r>
          </a:p>
          <a:p>
            <a:pPr eaLnBrk="1" hangingPunct="1">
              <a:buFontTx/>
              <a:buChar char="•"/>
            </a:pPr>
            <a:r>
              <a:rPr lang="de-DE" altLang="de-DE" sz="2400" b="0" dirty="0"/>
              <a:t>Warm und kalt - wie fühle ich das? </a:t>
            </a:r>
          </a:p>
          <a:p>
            <a:pPr eaLnBrk="1" hangingPunct="1">
              <a:buFontTx/>
              <a:buChar char="•"/>
            </a:pPr>
            <a:r>
              <a:rPr lang="de-DE" altLang="de-DE" sz="2400" b="0" dirty="0"/>
              <a:t>Einfluss der Temperatur auf Tiere und Pflanzen</a:t>
            </a:r>
          </a:p>
          <a:p>
            <a:pPr>
              <a:buFontTx/>
              <a:buChar char="•"/>
            </a:pPr>
            <a:r>
              <a:rPr lang="de-DE" altLang="de-DE" sz="2400" dirty="0"/>
              <a:t>Löslichkeit verschiedener Stoffe im Wasser</a:t>
            </a:r>
          </a:p>
          <a:p>
            <a:pPr eaLnBrk="1" hangingPunct="1">
              <a:buFontTx/>
              <a:buChar char="•"/>
            </a:pPr>
            <a:r>
              <a:rPr lang="en-GB" altLang="de-DE" sz="2400" b="0" dirty="0" err="1"/>
              <a:t>Untersuchung</a:t>
            </a:r>
            <a:r>
              <a:rPr lang="en-GB" altLang="de-DE" sz="2400" b="0" dirty="0"/>
              <a:t> an der </a:t>
            </a:r>
            <a:r>
              <a:rPr lang="en-GB" altLang="de-DE" sz="2400" b="0" dirty="0" err="1"/>
              <a:t>Seseke</a:t>
            </a:r>
            <a:r>
              <a:rPr lang="en-GB" altLang="de-DE" sz="2400" b="0" dirty="0"/>
              <a:t>: </a:t>
            </a:r>
            <a:r>
              <a:rPr lang="en-GB" altLang="de-DE" sz="2400" b="0" dirty="0" err="1"/>
              <a:t>chemische</a:t>
            </a:r>
            <a:r>
              <a:rPr lang="en-GB" altLang="de-DE" sz="2400" b="0" dirty="0"/>
              <a:t>, </a:t>
            </a:r>
            <a:r>
              <a:rPr lang="en-GB" altLang="de-DE" sz="2400" b="0" dirty="0" err="1"/>
              <a:t>physikalische</a:t>
            </a:r>
            <a:r>
              <a:rPr lang="en-GB" altLang="de-DE" sz="2400" b="0" dirty="0"/>
              <a:t> und</a:t>
            </a:r>
            <a:r>
              <a:rPr lang="de-DE" altLang="de-DE" sz="2400" b="0" dirty="0"/>
              <a:t> biologische Parameter</a:t>
            </a:r>
          </a:p>
          <a:p>
            <a:pPr eaLnBrk="1" hangingPunct="1">
              <a:buFontTx/>
              <a:buChar char="•"/>
            </a:pPr>
            <a:r>
              <a:rPr lang="de-DE" altLang="de-DE" sz="2400" b="0" dirty="0"/>
              <a:t>Ursachen des Klimawandels</a:t>
            </a:r>
          </a:p>
          <a:p>
            <a:pPr eaLnBrk="1" hangingPunct="1">
              <a:buFontTx/>
              <a:buChar char="•"/>
            </a:pPr>
            <a:r>
              <a:rPr lang="de-DE" altLang="de-DE" sz="2400" b="0" dirty="0"/>
              <a:t>Der Treibhauseffekt</a:t>
            </a:r>
          </a:p>
          <a:p>
            <a:pPr eaLnBrk="1" hangingPunct="1">
              <a:buFontTx/>
              <a:buChar char="•"/>
            </a:pPr>
            <a:r>
              <a:rPr lang="de-DE" altLang="de-DE" sz="2400" b="0" dirty="0"/>
              <a:t>CO</a:t>
            </a:r>
            <a:r>
              <a:rPr lang="de-DE" altLang="de-DE" sz="2400" b="0" baseline="-25000" dirty="0"/>
              <a:t>2</a:t>
            </a:r>
            <a:r>
              <a:rPr lang="de-DE" altLang="de-DE" sz="2400" b="0" dirty="0"/>
              <a:t>-Emissionen </a:t>
            </a:r>
            <a:r>
              <a:rPr lang="de-DE" altLang="de-DE" sz="2400" dirty="0"/>
              <a:t> </a:t>
            </a:r>
          </a:p>
          <a:p>
            <a:pPr>
              <a:buFontTx/>
              <a:buChar char="•"/>
            </a:pPr>
            <a:r>
              <a:rPr lang="de-DE" altLang="de-DE" sz="2400" dirty="0"/>
              <a:t>Feinstaubbelastung</a:t>
            </a:r>
          </a:p>
          <a:p>
            <a:pPr eaLnBrk="1" hangingPunct="1">
              <a:buFontTx/>
              <a:buChar char="•"/>
            </a:pPr>
            <a:r>
              <a:rPr lang="de-DE" altLang="de-DE" sz="2400" dirty="0"/>
              <a:t>Alternative Energieträger</a:t>
            </a:r>
          </a:p>
          <a:p>
            <a:pPr>
              <a:buFontTx/>
              <a:buChar char="•"/>
            </a:pPr>
            <a:r>
              <a:rPr lang="de-DE" altLang="de-DE" sz="2400" dirty="0"/>
              <a:t>Nachwachsende Rohstoffe </a:t>
            </a:r>
          </a:p>
          <a:p>
            <a:pPr marL="0" indent="0">
              <a:buNone/>
            </a:pPr>
            <a:r>
              <a:rPr lang="de-DE" altLang="de-DE" sz="2400" dirty="0"/>
              <a:t>	– sichern die unsere Zukunft?</a:t>
            </a:r>
          </a:p>
          <a:p>
            <a:endParaRPr lang="de-DE" dirty="0"/>
          </a:p>
        </p:txBody>
      </p:sp>
      <p:pic>
        <p:nvPicPr>
          <p:cNvPr id="6" name="Grafik 5" descr="Ein Bild, das Gras, bemalt, Wolke enthält.&#10;&#10;Automatisch generierte Beschreibung">
            <a:extLst>
              <a:ext uri="{FF2B5EF4-FFF2-40B4-BE49-F238E27FC236}">
                <a16:creationId xmlns:a16="http://schemas.microsoft.com/office/drawing/2014/main" id="{0CB7196C-F8C0-F999-7AB1-85B657349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226" y="3020673"/>
            <a:ext cx="2570556" cy="137708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B2268E7-27EB-4998-E1A0-DEADBF2104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689" y="5884331"/>
            <a:ext cx="2225995" cy="852378"/>
          </a:xfrm>
          <a:prstGeom prst="rect">
            <a:avLst/>
          </a:prstGeom>
        </p:spPr>
      </p:pic>
      <p:pic>
        <p:nvPicPr>
          <p:cNvPr id="12" name="Grafik 11" descr="Ein Bild, das Gras, Baum, draußen, Kind enthält.&#10;&#10;Automatisch generierte Beschreibung">
            <a:extLst>
              <a:ext uri="{FF2B5EF4-FFF2-40B4-BE49-F238E27FC236}">
                <a16:creationId xmlns:a16="http://schemas.microsoft.com/office/drawing/2014/main" id="{A9C82A71-9059-9E46-F29F-8FD79E1242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671" y="5257800"/>
            <a:ext cx="1934388" cy="1451392"/>
          </a:xfrm>
          <a:prstGeom prst="rect">
            <a:avLst/>
          </a:prstGeom>
        </p:spPr>
      </p:pic>
      <p:pic>
        <p:nvPicPr>
          <p:cNvPr id="14" name="Grafik 13" descr="Ein Bild, das Text enthält.&#10;&#10;Automatisch generierte Beschreibung">
            <a:extLst>
              <a:ext uri="{FF2B5EF4-FFF2-40B4-BE49-F238E27FC236}">
                <a16:creationId xmlns:a16="http://schemas.microsoft.com/office/drawing/2014/main" id="{F7BCF393-FC5C-CFA4-57CC-8A1086BF4C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208" y="4978607"/>
            <a:ext cx="2857500" cy="1600200"/>
          </a:xfrm>
          <a:prstGeom prst="rect">
            <a:avLst/>
          </a:prstGeom>
        </p:spPr>
      </p:pic>
      <p:pic>
        <p:nvPicPr>
          <p:cNvPr id="9" name="Grafik 8" descr="Ein Bild, das Zeichnung, Darstellung, Clipart enthält.&#10;&#10;Automatisch generierte Beschreibung">
            <a:extLst>
              <a:ext uri="{FF2B5EF4-FFF2-40B4-BE49-F238E27FC236}">
                <a16:creationId xmlns:a16="http://schemas.microsoft.com/office/drawing/2014/main" id="{1882643A-20A4-633D-3FCB-079F551649D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9" b="16420"/>
          <a:stretch/>
        </p:blipFill>
        <p:spPr>
          <a:xfrm>
            <a:off x="7305245" y="2276555"/>
            <a:ext cx="1696594" cy="1260088"/>
          </a:xfrm>
          <a:prstGeom prst="rect">
            <a:avLst/>
          </a:prstGeom>
        </p:spPr>
      </p:pic>
      <p:pic>
        <p:nvPicPr>
          <p:cNvPr id="11" name="Grafik 10" descr="Ein Bild, das Text, Screenshot, Diagramm enthält.&#10;&#10;Automatisch generierte Beschreibung">
            <a:extLst>
              <a:ext uri="{FF2B5EF4-FFF2-40B4-BE49-F238E27FC236}">
                <a16:creationId xmlns:a16="http://schemas.microsoft.com/office/drawing/2014/main" id="{94F61620-C2AE-ABE0-80DA-2D38619321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689" y="3944678"/>
            <a:ext cx="2570556" cy="184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9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5A6C4A-DBB4-40AF-8BB1-3D040CDD6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056" y="469277"/>
            <a:ext cx="10703303" cy="1627971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de-DE" dirty="0">
                <a:ea typeface="Times New Roman" panose="02020603050405020304" pitchFamily="18" charset="0"/>
              </a:rPr>
              <a:t>10.2 Projektarbeit in Kleingruppen zur </a:t>
            </a:r>
            <a:r>
              <a:rPr lang="de-DE" b="1" dirty="0">
                <a:ea typeface="Times New Roman" panose="02020603050405020304" pitchFamily="18" charset="0"/>
              </a:rPr>
              <a:t>Kriminalistik</a:t>
            </a:r>
            <a:r>
              <a:rPr lang="de-DE" dirty="0">
                <a:ea typeface="Times New Roman" panose="02020603050405020304" pitchFamily="18" charset="0"/>
              </a:rPr>
              <a:t> oder Bionik</a:t>
            </a:r>
            <a:br>
              <a:rPr lang="de-DE" dirty="0">
                <a:ea typeface="Times New Roman" panose="02020603050405020304" pitchFamily="18" charset="0"/>
              </a:rPr>
            </a:br>
            <a:r>
              <a:rPr lang="de-DE" dirty="0">
                <a:ea typeface="Times New Roman" panose="02020603050405020304" pitchFamily="18" charset="0"/>
              </a:rPr>
              <a:t>(je nach Interesse des Kurses)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D7617AD-5D84-BA77-A316-C6E94592B6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3" r="3" b="2251"/>
          <a:stretch/>
        </p:blipFill>
        <p:spPr>
          <a:xfrm>
            <a:off x="605058" y="2577685"/>
            <a:ext cx="3031901" cy="16237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EB54C7B-76E7-C546-08F5-9D8EDA9EBF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4546"/>
          <a:stretch/>
        </p:blipFill>
        <p:spPr>
          <a:xfrm>
            <a:off x="605058" y="4391828"/>
            <a:ext cx="3031901" cy="162797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6D46F6-04CE-4AD6-A878-DA80920FB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4440" y="2603499"/>
            <a:ext cx="8028878" cy="3919963"/>
          </a:xfrm>
        </p:spPr>
        <p:txBody>
          <a:bodyPr anchor="ctr">
            <a:noAutofit/>
          </a:bodyPr>
          <a:lstStyle/>
          <a:p>
            <a:r>
              <a:rPr lang="de-DE" sz="2800" dirty="0"/>
              <a:t>Daktyloskopie – Methoden zur Sichtbarmachung von Fingerabdrücken</a:t>
            </a:r>
          </a:p>
          <a:p>
            <a:r>
              <a:rPr lang="de-DE" sz="2800" dirty="0"/>
              <a:t>Nachweis von Blut</a:t>
            </a:r>
          </a:p>
          <a:p>
            <a:r>
              <a:rPr lang="de-DE" sz="2800" dirty="0"/>
              <a:t>Verfahren zur Bestimmung des Todeszeitpunktes (u.a. Biologie der Insekten)</a:t>
            </a:r>
          </a:p>
          <a:p>
            <a:r>
              <a:rPr lang="de-DE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87286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5A6C4A-DBB4-40AF-8BB1-3D040CDD6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510" y="729842"/>
            <a:ext cx="9150103" cy="950791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de-DE" sz="4000" dirty="0">
                <a:ea typeface="Times New Roman" panose="02020603050405020304" pitchFamily="18" charset="0"/>
              </a:rPr>
              <a:t>10.2 Projektarbeit in Kleingruppen zur </a:t>
            </a:r>
            <a:br>
              <a:rPr lang="de-DE" sz="4000" dirty="0">
                <a:ea typeface="Times New Roman" panose="02020603050405020304" pitchFamily="18" charset="0"/>
              </a:rPr>
            </a:br>
            <a:r>
              <a:rPr lang="de-DE" sz="4000" dirty="0">
                <a:ea typeface="Times New Roman" panose="02020603050405020304" pitchFamily="18" charset="0"/>
              </a:rPr>
              <a:t>Kriminalistik oder </a:t>
            </a:r>
            <a:r>
              <a:rPr lang="de-DE" sz="4000" b="1" dirty="0">
                <a:ea typeface="Times New Roman" panose="02020603050405020304" pitchFamily="18" charset="0"/>
              </a:rPr>
              <a:t>Bionik</a:t>
            </a:r>
            <a:r>
              <a:rPr lang="de-DE" sz="4000" dirty="0">
                <a:ea typeface="Times New Roman" panose="02020603050405020304" pitchFamily="18" charset="0"/>
              </a:rPr>
              <a:t> </a:t>
            </a:r>
            <a:br>
              <a:rPr lang="de-DE" sz="4000" dirty="0">
                <a:ea typeface="Times New Roman" panose="02020603050405020304" pitchFamily="18" charset="0"/>
              </a:rPr>
            </a:br>
            <a:r>
              <a:rPr lang="de-DE" sz="4000" dirty="0">
                <a:ea typeface="Times New Roman" panose="02020603050405020304" pitchFamily="18" charset="0"/>
              </a:rPr>
              <a:t>(je nach Interesse des Kurses</a:t>
            </a:r>
            <a:r>
              <a:rPr lang="de-DE" sz="2500" dirty="0">
                <a:ea typeface="Times New Roman" panose="02020603050405020304" pitchFamily="18" charset="0"/>
              </a:rPr>
              <a:t>)</a:t>
            </a:r>
            <a:endParaRPr lang="de-DE" sz="25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6D46F6-04CE-4AD6-A878-DA80920FB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502" y="2603500"/>
            <a:ext cx="7072765" cy="3416300"/>
          </a:xfrm>
        </p:spPr>
        <p:txBody>
          <a:bodyPr anchor="ctr">
            <a:noAutofit/>
          </a:bodyPr>
          <a:lstStyle/>
          <a:p>
            <a:r>
              <a:rPr lang="de-DE" sz="3200" dirty="0"/>
              <a:t>Rein – wie Lotuspflanzen</a:t>
            </a:r>
          </a:p>
          <a:p>
            <a:r>
              <a:rPr lang="de-DE" sz="3200" dirty="0"/>
              <a:t>Haften wie Kletten (Klettverschluss, </a:t>
            </a:r>
            <a:r>
              <a:rPr lang="de-DE" sz="3200" dirty="0" err="1"/>
              <a:t>Geckoprinzip</a:t>
            </a:r>
            <a:r>
              <a:rPr lang="de-DE" sz="3200" dirty="0"/>
              <a:t>)</a:t>
            </a:r>
          </a:p>
          <a:p>
            <a:r>
              <a:rPr lang="de-DE" sz="3200" dirty="0"/>
              <a:t>Saugnapf wie bei Kraken</a:t>
            </a:r>
          </a:p>
          <a:p>
            <a:r>
              <a:rPr lang="de-DE" sz="3200" dirty="0"/>
              <a:t>Bionik-Tower</a:t>
            </a:r>
          </a:p>
          <a:p>
            <a:r>
              <a:rPr lang="de-DE" sz="3200" dirty="0"/>
              <a:t>Wärmedämmung</a:t>
            </a:r>
          </a:p>
          <a:p>
            <a:r>
              <a:rPr lang="de-DE" sz="3200" dirty="0"/>
              <a:t>…</a:t>
            </a:r>
          </a:p>
        </p:txBody>
      </p:sp>
      <p:pic>
        <p:nvPicPr>
          <p:cNvPr id="5" name="Grafik 4" descr="Ein Bild, das Diagramm enthält.&#10;&#10;Automatisch generierte Beschreibung">
            <a:extLst>
              <a:ext uri="{FF2B5EF4-FFF2-40B4-BE49-F238E27FC236}">
                <a16:creationId xmlns:a16="http://schemas.microsoft.com/office/drawing/2014/main" id="{D0ACCCAE-AAB6-F898-6915-D5A2E34BE4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2" b="32353"/>
          <a:stretch/>
        </p:blipFill>
        <p:spPr>
          <a:xfrm>
            <a:off x="5091075" y="4867506"/>
            <a:ext cx="4029411" cy="186782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Grafik 6" descr="Ein Bild, das Diagramm enthält.&#10;&#10;Automatisch generierte Beschreibung">
            <a:extLst>
              <a:ext uri="{FF2B5EF4-FFF2-40B4-BE49-F238E27FC236}">
                <a16:creationId xmlns:a16="http://schemas.microsoft.com/office/drawing/2014/main" id="{BDB7459F-DF2B-7512-F066-B7C6BFA222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410" y="2191830"/>
            <a:ext cx="3030406" cy="27959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55714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5194CB4-3ED1-42B9-A090-A83EBDEA8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3D52CCE-CB42-46A5-B16D-36744849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587"/>
            <a:ext cx="12192000" cy="6856413"/>
            <a:chOff x="0" y="1587"/>
            <a:chExt cx="12192000" cy="685641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3E53955-FB5B-4770-B865-39DB430A3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D66DF3D-79ED-4E08-AE8D-CC8D5F945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A310700-C083-4604-9012-F7EE6D757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634684" y="402165"/>
              <a:ext cx="7133982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C01FF0B0-38CE-4CC4-9117-A873992F2F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2760191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7DFCECA6-284E-436B-9CBE-1117FC17A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1849083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D7964C14-6582-45FB-A234-0C7D536561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93E973FA-045A-B24F-FB88-9CF86A67F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342" y="800254"/>
            <a:ext cx="3167136" cy="5259232"/>
          </a:xfrm>
        </p:spPr>
        <p:txBody>
          <a:bodyPr>
            <a:normAutofit/>
          </a:bodyPr>
          <a:lstStyle/>
          <a:p>
            <a:r>
              <a:rPr lang="de-DE" sz="4000"/>
              <a:t>Methoden im BioChemie-Kurs</a:t>
            </a:r>
          </a:p>
        </p:txBody>
      </p:sp>
      <p:pic>
        <p:nvPicPr>
          <p:cNvPr id="5" name="Grafik 4" descr="Ein Bild, das Boden, Stuhl, Im Haus, Zimmer enthält.&#10;&#10;Automatisch generierte Beschreibung">
            <a:extLst>
              <a:ext uri="{FF2B5EF4-FFF2-40B4-BE49-F238E27FC236}">
                <a16:creationId xmlns:a16="http://schemas.microsoft.com/office/drawing/2014/main" id="{30252C12-436F-720D-355E-AB8607836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84" y="825037"/>
            <a:ext cx="2167128" cy="1625346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7" name="Grafik 6" descr="Ein Bild, das Spielzeug, Puppe, Vektorgrafiken enthält.&#10;&#10;Automatisch generierte Beschreibung">
            <a:extLst>
              <a:ext uri="{FF2B5EF4-FFF2-40B4-BE49-F238E27FC236}">
                <a16:creationId xmlns:a16="http://schemas.microsoft.com/office/drawing/2014/main" id="{9D42D5FF-AD77-D16A-461E-1F3B9D75F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50" y="862962"/>
            <a:ext cx="2167128" cy="1549496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9" name="Grafik 8" descr="Ein Bild, das Logo enthält.&#10;&#10;Automatisch generierte Beschreibung">
            <a:extLst>
              <a:ext uri="{FF2B5EF4-FFF2-40B4-BE49-F238E27FC236}">
                <a16:creationId xmlns:a16="http://schemas.microsoft.com/office/drawing/2014/main" id="{9BA61752-2FC1-BF44-9231-450605BE3A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016" y="1253045"/>
            <a:ext cx="2167128" cy="769330"/>
          </a:xfrm>
          <a:prstGeom prst="roundRect">
            <a:avLst>
              <a:gd name="adj" fmla="val 1858"/>
            </a:avLst>
          </a:prstGeom>
          <a:effectLst/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064FE35-CCB8-414C-871F-541DF7F5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0D42BE-3BCC-438F-4B5D-6BC5E9806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483" y="2748931"/>
            <a:ext cx="7049183" cy="3816949"/>
          </a:xfrm>
        </p:spPr>
        <p:txBody>
          <a:bodyPr anchor="ctr">
            <a:normAutofit lnSpcReduction="10000"/>
          </a:bodyPr>
          <a:lstStyle/>
          <a:p>
            <a:r>
              <a:rPr lang="de-DE" sz="2400" b="1" dirty="0">
                <a:effectLst/>
                <a:latin typeface="Arial" panose="020B0604020202020204" pitchFamily="34" charset="0"/>
              </a:rPr>
              <a:t>naturwissenschaftliche Methodik von Problemlösungen</a:t>
            </a:r>
          </a:p>
          <a:p>
            <a:r>
              <a:rPr lang="de-DE" sz="2400" b="1" dirty="0">
                <a:effectLst/>
                <a:latin typeface="Arial" panose="020B0604020202020204" pitchFamily="34" charset="0"/>
              </a:rPr>
              <a:t>Schülerexperiment</a:t>
            </a:r>
            <a:r>
              <a:rPr lang="de-DE" sz="2400" dirty="0">
                <a:effectLst/>
                <a:latin typeface="Arial" panose="020B0604020202020204" pitchFamily="34" charset="0"/>
              </a:rPr>
              <a:t>, wenn möglich und sinnvoll</a:t>
            </a:r>
          </a:p>
          <a:p>
            <a:r>
              <a:rPr lang="de-DE" sz="2400" dirty="0">
                <a:effectLst/>
                <a:latin typeface="Arial" panose="020B0604020202020204" pitchFamily="34" charset="0"/>
              </a:rPr>
              <a:t>eigenständige Informationsbeschaffung</a:t>
            </a:r>
          </a:p>
          <a:p>
            <a:r>
              <a:rPr lang="de-DE" sz="2400" dirty="0">
                <a:effectLst/>
                <a:latin typeface="Arial" panose="020B0604020202020204" pitchFamily="34" charset="0"/>
              </a:rPr>
              <a:t>Auswertung und kooperative Erarbeitung fachspezifischen Materials (Fachtexte und Diagramme)</a:t>
            </a:r>
          </a:p>
          <a:p>
            <a:r>
              <a:rPr lang="de-DE" sz="2400" b="1" dirty="0">
                <a:effectLst/>
                <a:latin typeface="Arial" panose="020B0604020202020204" pitchFamily="34" charset="0"/>
              </a:rPr>
              <a:t>Präsentation</a:t>
            </a:r>
            <a:r>
              <a:rPr lang="de-DE" sz="2400" dirty="0">
                <a:effectLst/>
                <a:latin typeface="Arial" panose="020B0604020202020204" pitchFamily="34" charset="0"/>
              </a:rPr>
              <a:t> selbst erarbeiteter Themenkomplexe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355470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F678B2-87FE-4471-A105-B86CE3EB2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</p:spPr>
        <p:txBody>
          <a:bodyPr>
            <a:normAutofit fontScale="90000"/>
          </a:bodyPr>
          <a:lstStyle/>
          <a:p>
            <a:r>
              <a:rPr lang="de-DE" sz="3300" b="1" dirty="0"/>
              <a:t>Leistungsanforderungen in </a:t>
            </a:r>
            <a:r>
              <a:rPr lang="de-DE" sz="3300" b="1" dirty="0" err="1"/>
              <a:t>BioChemie</a:t>
            </a:r>
            <a:r>
              <a:rPr lang="de-DE" sz="3300" b="1" dirty="0"/>
              <a:t>-Kurs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F4EE37-1862-E6F0-9058-9708FA08C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036" y="2181139"/>
            <a:ext cx="8007927" cy="4530054"/>
          </a:xfrm>
        </p:spPr>
        <p:txBody>
          <a:bodyPr anchor="ctr">
            <a:normAutofit fontScale="92500" lnSpcReduction="10000"/>
          </a:bodyPr>
          <a:lstStyle/>
          <a:p>
            <a:r>
              <a:rPr lang="de-DE" sz="2800" dirty="0">
                <a:effectLst/>
              </a:rPr>
              <a:t>Sonstige Mitarbeit </a:t>
            </a:r>
          </a:p>
          <a:p>
            <a:endParaRPr lang="de-DE" sz="2800" dirty="0">
              <a:effectLst/>
            </a:endParaRPr>
          </a:p>
          <a:p>
            <a:r>
              <a:rPr lang="de-DE" sz="2800" dirty="0">
                <a:effectLst/>
              </a:rPr>
              <a:t>2 Kursarbeiten pro Halbjahr </a:t>
            </a:r>
          </a:p>
          <a:p>
            <a:r>
              <a:rPr lang="de-DE" sz="2800" dirty="0">
                <a:effectLst/>
              </a:rPr>
              <a:t>Sonderleistung ersetzt die 4. Arbeit im Schuljahr</a:t>
            </a:r>
          </a:p>
          <a:p>
            <a:pPr lvl="1"/>
            <a:r>
              <a:rPr lang="de-DE" sz="2600" dirty="0"/>
              <a:t>i</a:t>
            </a:r>
            <a:r>
              <a:rPr lang="de-DE" sz="2600" dirty="0">
                <a:effectLst/>
              </a:rPr>
              <a:t>n </a:t>
            </a:r>
            <a:r>
              <a:rPr lang="de-DE" sz="2600" dirty="0" err="1">
                <a:effectLst/>
              </a:rPr>
              <a:t>Jgst</a:t>
            </a:r>
            <a:r>
              <a:rPr lang="de-DE" sz="2600" dirty="0">
                <a:effectLst/>
              </a:rPr>
              <a:t>. 9: </a:t>
            </a:r>
            <a:r>
              <a:rPr lang="de-DE" sz="2600" dirty="0"/>
              <a:t>Teilnahme an </a:t>
            </a:r>
            <a:r>
              <a:rPr lang="de-DE" sz="2600"/>
              <a:t>einem Wettbewerb </a:t>
            </a:r>
            <a:r>
              <a:rPr lang="de-DE" sz="2600" b="1">
                <a:solidFill>
                  <a:schemeClr val="tx2"/>
                </a:solidFill>
              </a:rPr>
              <a:t>ODER </a:t>
            </a:r>
            <a:r>
              <a:rPr lang="de-DE" sz="2600" dirty="0"/>
              <a:t>Präsentation/Vortrag eines sich selbst erarbeiteten Themas in einer Kleingruppenarbeit </a:t>
            </a:r>
          </a:p>
          <a:p>
            <a:pPr lvl="1"/>
            <a:r>
              <a:rPr lang="de-DE" sz="2600" dirty="0">
                <a:effectLst/>
              </a:rPr>
              <a:t>in </a:t>
            </a:r>
            <a:r>
              <a:rPr lang="de-DE" sz="2600" dirty="0" err="1">
                <a:effectLst/>
              </a:rPr>
              <a:t>Jgst</a:t>
            </a:r>
            <a:r>
              <a:rPr lang="de-DE" sz="2600" dirty="0">
                <a:effectLst/>
              </a:rPr>
              <a:t>. 10 Erstellung </a:t>
            </a:r>
            <a:r>
              <a:rPr lang="de-DE" sz="2600" dirty="0"/>
              <a:t>eines Stopp-Motion oder Erklärvideos zu einem selbst gewählten Teilthema aus 10.2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022C8BC-3094-33B3-E58B-306311921A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2" t="14232" r="10895" b="13797"/>
          <a:stretch/>
        </p:blipFill>
        <p:spPr>
          <a:xfrm>
            <a:off x="9305806" y="3239422"/>
            <a:ext cx="2189019" cy="221672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3570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5569BF-1FFE-4B12-922F-3ED8EADE7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EBEBEB"/>
                </a:solidFill>
              </a:rPr>
              <a:t>Was sind die übergeordneten Ziele?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E37B36D7-3E0F-460D-9CEB-3D71AF914A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9587331"/>
              </p:ext>
            </p:extLst>
          </p:nvPr>
        </p:nvGraphicFramePr>
        <p:xfrm>
          <a:off x="3523377" y="1984505"/>
          <a:ext cx="8607103" cy="4873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FEF5DB-1961-C11A-6AD2-37CE2EB2F2E6}"/>
              </a:ext>
            </a:extLst>
          </p:cNvPr>
          <p:cNvSpPr txBox="1">
            <a:spLocks/>
          </p:cNvSpPr>
          <p:nvPr/>
        </p:nvSpPr>
        <p:spPr>
          <a:xfrm>
            <a:off x="327170" y="2491531"/>
            <a:ext cx="3405931" cy="3962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spcBef>
                <a:spcPts val="0"/>
              </a:spcBef>
              <a:buSzPct val="65000"/>
            </a:pPr>
            <a:r>
              <a:rPr lang="de-DE" altLang="de-DE" dirty="0">
                <a:solidFill>
                  <a:schemeClr val="tx1"/>
                </a:solidFill>
              </a:rPr>
              <a:t>Orientierung für naturwissenschaftliche Berufsfelder</a:t>
            </a:r>
          </a:p>
          <a:p>
            <a:pPr>
              <a:lnSpc>
                <a:spcPct val="170000"/>
              </a:lnSpc>
              <a:spcBef>
                <a:spcPts val="0"/>
              </a:spcBef>
              <a:buSzPct val="65000"/>
            </a:pPr>
            <a:endParaRPr lang="de-DE" altLang="de-DE" dirty="0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  <a:spcBef>
                <a:spcPts val="0"/>
              </a:spcBef>
              <a:buSzPct val="65000"/>
            </a:pPr>
            <a:r>
              <a:rPr lang="de-DE" altLang="de-DE" dirty="0">
                <a:solidFill>
                  <a:schemeClr val="tx1"/>
                </a:solidFill>
              </a:rPr>
              <a:t>soziale Kompetenzen (Teamarbeit), Übernahme von Verantwortung im Team</a:t>
            </a:r>
          </a:p>
        </p:txBody>
      </p:sp>
    </p:spTree>
    <p:extLst>
      <p:ext uri="{BB962C8B-B14F-4D97-AF65-F5344CB8AC3E}">
        <p14:creationId xmlns:p14="http://schemas.microsoft.com/office/powerpoint/2010/main" val="30777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C18A65-053B-4A07-B002-B742CB45E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Du solltest Biochemie wählen, wenn…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30EA94-9AFF-4CB1-B868-378262D61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82" y="2320412"/>
            <a:ext cx="10421666" cy="420507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…"/>
            </a:pPr>
            <a:r>
              <a:rPr lang="de-DE" sz="2400" b="0" i="0" u="none" strike="noStrike" baseline="0" dirty="0"/>
              <a:t>du dich für die Naturwissenschaften interessierst.</a:t>
            </a:r>
          </a:p>
          <a:p>
            <a:pPr>
              <a:buFont typeface="Arial" panose="020B0604020202020204" pitchFamily="34" charset="0"/>
              <a:buChar char="…"/>
            </a:pPr>
            <a:r>
              <a:rPr lang="de-DE" sz="2400" b="0" i="0" u="none" strike="noStrike" baseline="0" dirty="0"/>
              <a:t>du dich gerne mit naturwissenschaftlichen Fragestellungen und den naturwissenschaftlichen Arbeitsweisen (Beobachten, Experimentieren, Arbeiten mit Modellen) beschäftigst.</a:t>
            </a:r>
          </a:p>
          <a:p>
            <a:pPr>
              <a:buFont typeface="Arial" panose="020B0604020202020204" pitchFamily="34" charset="0"/>
              <a:buChar char="…"/>
            </a:pPr>
            <a:r>
              <a:rPr lang="de-DE" sz="2400" dirty="0"/>
              <a:t>du gerne praktisch arbeitest.</a:t>
            </a:r>
          </a:p>
          <a:p>
            <a:pPr>
              <a:buFont typeface="Arial" panose="020B0604020202020204" pitchFamily="34" charset="0"/>
              <a:buChar char="…"/>
            </a:pPr>
            <a:r>
              <a:rPr lang="de-DE" sz="2400" dirty="0"/>
              <a:t>du Interesse am vernetzten und kritischen Denken hast.</a:t>
            </a:r>
          </a:p>
          <a:p>
            <a:pPr>
              <a:buFont typeface="Arial" panose="020B0604020202020204" pitchFamily="34" charset="0"/>
              <a:buChar char="…"/>
            </a:pPr>
            <a:r>
              <a:rPr lang="de-DE" sz="2400" b="0" i="0" u="none" strike="noStrike" baseline="0" dirty="0"/>
              <a:t>du bereit bist, dich mit naturwissenschaftlichen Themen/ Problemen näher und intensiv auseinander zu setzen und gewillt bist hierzu Lösungen zu finden.</a:t>
            </a:r>
            <a:r>
              <a:rPr lang="de-DE" sz="2400" dirty="0"/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465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B2FD8FAA-071A-43B3-83FC-CFD6CCE46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Fazit – Biochemie ist…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A4E27024-48A6-404B-B749-3EAB215A3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r>
              <a:rPr lang="de-DE" sz="4000" dirty="0"/>
              <a:t>vielfältig</a:t>
            </a:r>
          </a:p>
          <a:p>
            <a:endParaRPr lang="de-DE" sz="4000" dirty="0"/>
          </a:p>
          <a:p>
            <a:r>
              <a:rPr lang="de-DE" sz="4000" dirty="0"/>
              <a:t>lebensnah</a:t>
            </a:r>
          </a:p>
          <a:p>
            <a:endParaRPr lang="de-DE" sz="4000" dirty="0"/>
          </a:p>
          <a:p>
            <a:r>
              <a:rPr lang="de-DE" sz="4000" dirty="0"/>
              <a:t>zukunftsweisend</a:t>
            </a:r>
          </a:p>
        </p:txBody>
      </p:sp>
      <p:pic>
        <p:nvPicPr>
          <p:cNvPr id="3" name="Grafik 2" descr="Ein Bild, das Handschrift, Schrift, Kalligrafie, Text enthält.&#10;&#10;Automatisch generierte Beschreibung">
            <a:extLst>
              <a:ext uri="{FF2B5EF4-FFF2-40B4-BE49-F238E27FC236}">
                <a16:creationId xmlns:a16="http://schemas.microsoft.com/office/drawing/2014/main" id="{BCDCD245-325F-CD8A-67CD-33DE7629E6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0" t="13199" r="6492" b="40303"/>
          <a:stretch/>
        </p:blipFill>
        <p:spPr>
          <a:xfrm>
            <a:off x="4647500" y="2733311"/>
            <a:ext cx="6962863" cy="207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7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63D3C1-F8FA-428D-9B69-2C7754281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Inhaltsverzeichnis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9B6556-0C19-403D-B252-3C9CBA567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r>
              <a:rPr lang="de-DE" dirty="0"/>
              <a:t>Biochemie ist…</a:t>
            </a:r>
          </a:p>
          <a:p>
            <a:r>
              <a:rPr lang="de-DE" b="0" i="0" u="none" strike="noStrike" baseline="0" dirty="0"/>
              <a:t>Womit beschäftigt sich die Biochemie? </a:t>
            </a:r>
          </a:p>
          <a:p>
            <a:r>
              <a:rPr lang="de-DE" b="0" i="0" u="none" strike="noStrike" baseline="0" dirty="0"/>
              <a:t>Was steht im Vordergrund?</a:t>
            </a:r>
          </a:p>
          <a:p>
            <a:r>
              <a:rPr lang="de-DE" b="0" i="0" u="none" strike="noStrike" baseline="0" dirty="0"/>
              <a:t>Themen der Jahrgangsstufe 9</a:t>
            </a:r>
          </a:p>
          <a:p>
            <a:r>
              <a:rPr lang="de-DE" b="0" i="0" u="none" strike="noStrike" baseline="0" dirty="0"/>
              <a:t>Themen der Jahrgangsstufe 10</a:t>
            </a:r>
          </a:p>
          <a:p>
            <a:r>
              <a:rPr lang="de-DE" b="0" i="0" u="none" strike="noStrike" baseline="0" dirty="0"/>
              <a:t>Du solltest Biochemie wählen, wenn…</a:t>
            </a:r>
          </a:p>
          <a:p>
            <a:r>
              <a:rPr lang="de-DE" b="0" i="0" u="none" strike="noStrike" baseline="0" dirty="0"/>
              <a:t>Biochemie ist zukunftsweisend, weil…</a:t>
            </a:r>
          </a:p>
        </p:txBody>
      </p:sp>
    </p:spTree>
    <p:extLst>
      <p:ext uri="{BB962C8B-B14F-4D97-AF65-F5344CB8AC3E}">
        <p14:creationId xmlns:p14="http://schemas.microsoft.com/office/powerpoint/2010/main" val="3507320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483064-F3DA-E93B-B238-DCBDE70EF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Differenzierungskurs Biologie/Chemie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DA0124-E2EF-B023-AE3A-827B3437B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sz="2800" dirty="0"/>
              <a:t>kurz „</a:t>
            </a:r>
            <a:r>
              <a:rPr lang="de-DE" sz="2800" b="1" dirty="0" err="1">
                <a:solidFill>
                  <a:schemeClr val="accent1"/>
                </a:solidFill>
              </a:rPr>
              <a:t>BioChemie</a:t>
            </a:r>
            <a:r>
              <a:rPr lang="de-DE" sz="2800" dirty="0"/>
              <a:t>“</a:t>
            </a:r>
          </a:p>
          <a:p>
            <a:pPr marL="0" indent="0" algn="ctr">
              <a:buNone/>
            </a:pPr>
            <a:endParaRPr lang="de-DE" sz="2800" dirty="0"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DE" sz="2800" dirty="0">
                <a:effectLst/>
                <a:latin typeface="Arial" panose="020B0604020202020204" pitchFamily="34" charset="0"/>
              </a:rPr>
              <a:t>Wir machen aber keine hochkomplizierte „Biochemie“, sondern Themen, die was mit Biologie und auch Chemie zu tun haben,</a:t>
            </a:r>
          </a:p>
          <a:p>
            <a:pPr marL="0" indent="0" algn="ctr">
              <a:buNone/>
            </a:pPr>
            <a:r>
              <a:rPr lang="de-DE" sz="2800" dirty="0">
                <a:latin typeface="Arial" panose="020B0604020202020204" pitchFamily="34" charset="0"/>
              </a:rPr>
              <a:t>z.B. …</a:t>
            </a:r>
            <a:endParaRPr lang="de-DE" sz="2800" dirty="0">
              <a:effectLst/>
              <a:latin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827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483064-F3DA-E93B-B238-DCBDE70EF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Differenzierungskurs Biologie/Chemie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477CB18-080D-3B52-3319-596C6F748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492" y="2303635"/>
            <a:ext cx="5560508" cy="822379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de-DE" altLang="de-DE" b="1" dirty="0"/>
              <a:t>Klimawandel - Folgen extremen Wetters (Kl. 10)</a:t>
            </a:r>
          </a:p>
        </p:txBody>
      </p:sp>
      <p:pic>
        <p:nvPicPr>
          <p:cNvPr id="7" name="Grafik 6" descr="Ein Bild, das Natur, Tal, Küste enthält.&#10;&#10;Automatisch generierte Beschreibung">
            <a:extLst>
              <a:ext uri="{FF2B5EF4-FFF2-40B4-BE49-F238E27FC236}">
                <a16:creationId xmlns:a16="http://schemas.microsoft.com/office/drawing/2014/main" id="{48CC352C-D558-A981-0A57-716D24880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147" y="2714825"/>
            <a:ext cx="3571875" cy="2009775"/>
          </a:xfrm>
          <a:prstGeom prst="rect">
            <a:avLst/>
          </a:prstGeom>
        </p:spPr>
      </p:pic>
      <p:pic>
        <p:nvPicPr>
          <p:cNvPr id="9" name="Grafik 8" descr="Ein Bild, das Text, Gerät, Thermometer, Messgerät enthält.&#10;&#10;Automatisch generierte Beschreibung">
            <a:extLst>
              <a:ext uri="{FF2B5EF4-FFF2-40B4-BE49-F238E27FC236}">
                <a16:creationId xmlns:a16="http://schemas.microsoft.com/office/drawing/2014/main" id="{DBBFFEDD-70AE-D421-24F5-FDFC6F1B96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1" y="4424620"/>
            <a:ext cx="3643313" cy="1824038"/>
          </a:xfrm>
          <a:prstGeom prst="rect">
            <a:avLst/>
          </a:prstGeom>
        </p:spPr>
      </p:pic>
      <p:sp>
        <p:nvSpPr>
          <p:cNvPr id="10" name="Inhaltsplatzhalter 4">
            <a:extLst>
              <a:ext uri="{FF2B5EF4-FFF2-40B4-BE49-F238E27FC236}">
                <a16:creationId xmlns:a16="http://schemas.microsoft.com/office/drawing/2014/main" id="{42DB8835-13D0-4E5A-B0F9-19D0B6A7D831}"/>
              </a:ext>
            </a:extLst>
          </p:cNvPr>
          <p:cNvSpPr txBox="1">
            <a:spLocks/>
          </p:cNvSpPr>
          <p:nvPr/>
        </p:nvSpPr>
        <p:spPr>
          <a:xfrm>
            <a:off x="9254881" y="5858011"/>
            <a:ext cx="2661348" cy="8191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de-DE" altLang="de-DE" sz="2400" b="1" dirty="0"/>
              <a:t>Gesundheit des Menschen (Kl. 9)</a:t>
            </a:r>
          </a:p>
        </p:txBody>
      </p:sp>
      <p:pic>
        <p:nvPicPr>
          <p:cNvPr id="3" name="Grafik 2" descr="Ein Bild, das mehrere enthält.&#10;&#10;Automatisch generierte Beschreibung">
            <a:extLst>
              <a:ext uri="{FF2B5EF4-FFF2-40B4-BE49-F238E27FC236}">
                <a16:creationId xmlns:a16="http://schemas.microsoft.com/office/drawing/2014/main" id="{29882BBA-8DB4-7BE8-E59D-117AF5C8F3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460" y="4315827"/>
            <a:ext cx="2151215" cy="2325639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2BB3060-C75B-498F-B6F7-47CC16EFFC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714" y="2125607"/>
            <a:ext cx="2957945" cy="2218459"/>
          </a:xfrm>
          <a:prstGeom prst="rect">
            <a:avLst/>
          </a:prstGeom>
        </p:spPr>
      </p:pic>
      <p:pic>
        <p:nvPicPr>
          <p:cNvPr id="13" name="Grafik 12" descr="Ein Bild, das Text, Schrift, Screenshot, Grafiken enthält.&#10;&#10;Automatisch generierte Beschreibung">
            <a:extLst>
              <a:ext uri="{FF2B5EF4-FFF2-40B4-BE49-F238E27FC236}">
                <a16:creationId xmlns:a16="http://schemas.microsoft.com/office/drawing/2014/main" id="{5A21D0D8-CA75-4800-7F02-15E948BD213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8" t="11975" r="13889" b="11605"/>
          <a:stretch/>
        </p:blipFill>
        <p:spPr>
          <a:xfrm>
            <a:off x="6454061" y="1874274"/>
            <a:ext cx="1739830" cy="2418084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F3EA7753-AADF-48B7-45BF-4E3FC77DE1E8}"/>
              </a:ext>
            </a:extLst>
          </p:cNvPr>
          <p:cNvSpPr txBox="1"/>
          <p:nvPr/>
        </p:nvSpPr>
        <p:spPr>
          <a:xfrm>
            <a:off x="2960793" y="3365349"/>
            <a:ext cx="6612673" cy="1077218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de-DE" sz="3200" b="1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Verknüpfung biologischer &amp; chemischer Inhalte!</a:t>
            </a:r>
            <a:endParaRPr lang="de-DE" sz="3200" b="1" dirty="0">
              <a:solidFill>
                <a:schemeClr val="accent1"/>
              </a:solidFill>
            </a:endParaRPr>
          </a:p>
        </p:txBody>
      </p:sp>
      <p:pic>
        <p:nvPicPr>
          <p:cNvPr id="18" name="Grafik 17" descr="Ein Bild, das Billardkugel, Sport enthält.&#10;&#10;Automatisch generierte Beschreibung">
            <a:extLst>
              <a:ext uri="{FF2B5EF4-FFF2-40B4-BE49-F238E27FC236}">
                <a16:creationId xmlns:a16="http://schemas.microsoft.com/office/drawing/2014/main" id="{C215302D-9FF4-7163-DA17-8865881DF8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20" y="3493178"/>
            <a:ext cx="910342" cy="822649"/>
          </a:xfrm>
          <a:prstGeom prst="rect">
            <a:avLst/>
          </a:prstGeom>
        </p:spPr>
      </p:pic>
      <p:pic>
        <p:nvPicPr>
          <p:cNvPr id="8" name="Grafik 7" descr="Ein Bild, das Text, Im Haus, Laborausstattung, Kunst enthält.&#10;&#10;Automatisch generierte Beschreibung">
            <a:extLst>
              <a:ext uri="{FF2B5EF4-FFF2-40B4-BE49-F238E27FC236}">
                <a16:creationId xmlns:a16="http://schemas.microsoft.com/office/drawing/2014/main" id="{3B02D436-880E-2F1B-5688-F42C55394E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830" y="4474014"/>
            <a:ext cx="33718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6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483064-F3DA-E93B-B238-DCBDE70EF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Differenzierungskurs Biologie/Chemie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DA0124-E2EF-B023-AE3A-827B3437B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1220" y="2215747"/>
            <a:ext cx="3358140" cy="706964"/>
          </a:xfrm>
        </p:spPr>
        <p:txBody>
          <a:bodyPr/>
          <a:lstStyle/>
          <a:p>
            <a:pPr marL="0" indent="0" algn="ctr">
              <a:buNone/>
            </a:pPr>
            <a:r>
              <a:rPr lang="de-DE" sz="3200" b="1" dirty="0">
                <a:solidFill>
                  <a:schemeClr val="accent1"/>
                </a:solidFill>
              </a:rPr>
              <a:t>Experimente!</a:t>
            </a:r>
          </a:p>
          <a:p>
            <a:pPr marL="0" indent="0" algn="ctr">
              <a:buNone/>
            </a:pPr>
            <a:endParaRPr lang="de-DE" sz="2800" dirty="0">
              <a:effectLst/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9281522-A3A0-847A-0939-A677B15038FF}"/>
              </a:ext>
            </a:extLst>
          </p:cNvPr>
          <p:cNvSpPr txBox="1"/>
          <p:nvPr/>
        </p:nvSpPr>
        <p:spPr>
          <a:xfrm>
            <a:off x="4719398" y="4384808"/>
            <a:ext cx="447116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800" dirty="0">
                <a:effectLst/>
                <a:latin typeface="Arial" panose="020B0604020202020204" pitchFamily="34" charset="0"/>
              </a:rPr>
              <a:t>Durchführung, Beobachtung, fachliche</a:t>
            </a:r>
            <a:br>
              <a:rPr lang="de-DE" sz="2800" b="1" dirty="0"/>
            </a:br>
            <a:r>
              <a:rPr lang="de-DE" sz="2800" b="1" dirty="0">
                <a:effectLst/>
                <a:latin typeface="Arial" panose="020B0604020202020204" pitchFamily="34" charset="0"/>
              </a:rPr>
              <a:t>Auswertung</a:t>
            </a:r>
            <a:br>
              <a:rPr lang="de-DE" sz="2800" b="1" dirty="0"/>
            </a:br>
            <a:r>
              <a:rPr lang="de-DE" sz="2800" dirty="0">
                <a:effectLst/>
                <a:latin typeface="Arial" panose="020B0604020202020204" pitchFamily="34" charset="0"/>
              </a:rPr>
              <a:t>&amp;</a:t>
            </a:r>
            <a:br>
              <a:rPr lang="de-DE" sz="2800" b="1" dirty="0"/>
            </a:br>
            <a:r>
              <a:rPr lang="de-DE" sz="2800" b="1" dirty="0">
                <a:effectLst/>
                <a:latin typeface="Arial" panose="020B0604020202020204" pitchFamily="34" charset="0"/>
              </a:rPr>
              <a:t>theoretische Vertiefung</a:t>
            </a:r>
            <a:endParaRPr lang="de-DE" sz="2800" b="1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32E1A58-F46E-17C5-FD5A-82F9D1C940E0}"/>
              </a:ext>
            </a:extLst>
          </p:cNvPr>
          <p:cNvSpPr txBox="1"/>
          <p:nvPr/>
        </p:nvSpPr>
        <p:spPr>
          <a:xfrm>
            <a:off x="11180764" y="4717866"/>
            <a:ext cx="33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1</a:t>
            </a:r>
          </a:p>
        </p:txBody>
      </p:sp>
      <p:pic>
        <p:nvPicPr>
          <p:cNvPr id="10" name="Grafik 9" descr="Ein Bild, das Text, Person, Im Haus, Büro enthält.&#10;&#10;Automatisch generierte Beschreibung">
            <a:extLst>
              <a:ext uri="{FF2B5EF4-FFF2-40B4-BE49-F238E27FC236}">
                <a16:creationId xmlns:a16="http://schemas.microsoft.com/office/drawing/2014/main" id="{B3395E06-87E1-1B42-CE4E-9773E73C50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66" y="2482608"/>
            <a:ext cx="4553890" cy="341541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A37AF3F-3874-7B9F-AD07-EA3BCFB87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360" y="2279540"/>
            <a:ext cx="3115688" cy="1557844"/>
          </a:xfrm>
          <a:prstGeom prst="rect">
            <a:avLst/>
          </a:prstGeom>
        </p:spPr>
      </p:pic>
      <p:pic>
        <p:nvPicPr>
          <p:cNvPr id="14" name="Grafik 13" descr="Ein Bild, das Text enthält.&#10;&#10;Automatisch generierte Beschreibung">
            <a:extLst>
              <a:ext uri="{FF2B5EF4-FFF2-40B4-BE49-F238E27FC236}">
                <a16:creationId xmlns:a16="http://schemas.microsoft.com/office/drawing/2014/main" id="{27DD383D-196F-EE93-3281-E23C03B9C5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9" t="31109" r="14918" b="4024"/>
          <a:stretch/>
        </p:blipFill>
        <p:spPr>
          <a:xfrm>
            <a:off x="8866908" y="3989761"/>
            <a:ext cx="2992582" cy="212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7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03B70A-0C4B-46D3-8AD7-7E6295F9D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Womit beschäftigt sich Biochemie?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523D64-C814-495F-8383-A034C8631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745" y="2320412"/>
            <a:ext cx="10532503" cy="4149661"/>
          </a:xfrm>
        </p:spPr>
        <p:txBody>
          <a:bodyPr>
            <a:normAutofit/>
          </a:bodyPr>
          <a:lstStyle/>
          <a:p>
            <a:r>
              <a:rPr lang="de-DE" sz="2400" b="0" i="0" u="none" strike="noStrike" baseline="0" dirty="0"/>
              <a:t>In den Fächern „Biologie“ und „Chemie“ erfolgt der Unterricht gemäß der vorgegebenen Kernlehrplänen.</a:t>
            </a:r>
          </a:p>
          <a:p>
            <a:r>
              <a:rPr lang="de-DE" sz="2400" b="0" i="0" u="none" strike="noStrike" baseline="0" dirty="0"/>
              <a:t>Der Differenzierungskurs „Biochemie“ bietet die Möglichkeit Themen außerhalb der Vorgaben zu behandeln.</a:t>
            </a:r>
          </a:p>
          <a:p>
            <a:r>
              <a:rPr lang="de-DE" sz="2400" b="0" i="0" u="none" strike="noStrike" baseline="0" dirty="0"/>
              <a:t>Überschneidungen mit Unterrichtsinhalten der Fächer Biologie und Chemie sind unvermeidlich und gewollt </a:t>
            </a:r>
            <a:r>
              <a:rPr lang="de-DE" sz="2400" dirty="0">
                <a:sym typeface="Wingdings" panose="05000000000000000000" pitchFamily="2" charset="2"/>
              </a:rPr>
              <a:t></a:t>
            </a:r>
            <a:r>
              <a:rPr lang="de-DE" sz="2400" b="0" i="0" u="none" strike="noStrike" baseline="0" dirty="0"/>
              <a:t>vernetztes Lernen</a:t>
            </a:r>
          </a:p>
          <a:p>
            <a:r>
              <a:rPr lang="de-DE" sz="2400" b="0" i="0" u="none" strike="noStrike" baseline="0" dirty="0"/>
              <a:t>fächerübergreifendes Lernen kann stärker betont werden</a:t>
            </a:r>
          </a:p>
          <a:p>
            <a:r>
              <a:rPr lang="de-DE" sz="2400" b="0" i="0" u="none" strike="noStrike" baseline="0" dirty="0"/>
              <a:t>deutlich größere Freiräume für </a:t>
            </a:r>
            <a:r>
              <a:rPr lang="de-DE" sz="2400" b="1" i="0" u="none" strike="noStrike" baseline="0" dirty="0"/>
              <a:t>Experimente </a:t>
            </a:r>
            <a:r>
              <a:rPr lang="de-DE" sz="2400" b="0" i="0" u="none" strike="noStrike" baseline="0" dirty="0"/>
              <a:t>und </a:t>
            </a:r>
            <a:r>
              <a:rPr lang="de-DE" sz="2400" b="1" i="0" u="none" strike="noStrike" baseline="0" dirty="0"/>
              <a:t>praktisches Arbeiten </a:t>
            </a:r>
            <a:r>
              <a:rPr lang="de-DE" sz="2400" b="0" i="0" u="none" strike="noStrike" baseline="0" dirty="0"/>
              <a:t>sind vorhanden!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477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5A6C4A-DBB4-40AF-8BB1-3D040CDD6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400" dirty="0"/>
              <a:t>Überblick über die Themen der beiden Jahrgänge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6D46F6-04CE-4AD6-A878-DA80920FB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128" y="2320412"/>
            <a:ext cx="11298382" cy="4322843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800" dirty="0">
                <a:solidFill>
                  <a:schemeClr val="accent1"/>
                </a:solidFill>
                <a:ea typeface="Times New Roman" panose="02020603050405020304" pitchFamily="18" charset="0"/>
              </a:rPr>
              <a:t>9. 1 </a:t>
            </a:r>
            <a:r>
              <a:rPr lang="de-DE" sz="2800" dirty="0">
                <a:ea typeface="Times New Roman" panose="02020603050405020304" pitchFamily="18" charset="0"/>
              </a:rPr>
              <a:t>Gesundheit des Menschen  I – gesunde Ernährung und Lebensmittelchemie</a:t>
            </a:r>
            <a:endParaRPr lang="de-DE" sz="2800" dirty="0">
              <a:solidFill>
                <a:schemeClr val="accent1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800" dirty="0">
                <a:solidFill>
                  <a:schemeClr val="accent1"/>
                </a:solidFill>
                <a:ea typeface="Times New Roman" panose="02020603050405020304" pitchFamily="18" charset="0"/>
              </a:rPr>
              <a:t>9.2</a:t>
            </a:r>
            <a:r>
              <a:rPr lang="de-DE" sz="2800" dirty="0">
                <a:ea typeface="Times New Roman" panose="02020603050405020304" pitchFamily="18" charset="0"/>
              </a:rPr>
              <a:t> Gesundheit des Menschen  II – </a:t>
            </a:r>
            <a:r>
              <a:rPr lang="de-DE" sz="2800" dirty="0">
                <a:ea typeface="Calibri" panose="020F0502020204030204" pitchFamily="34" charset="0"/>
                <a:cs typeface="Times New Roman" panose="02020603050405020304" pitchFamily="18" charset="0"/>
              </a:rPr>
              <a:t>Unser Äußeres: Haut – Haare – Körperpflegeprodukte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800" dirty="0">
                <a:solidFill>
                  <a:schemeClr val="accent1"/>
                </a:solidFill>
                <a:ea typeface="Times New Roman" panose="02020603050405020304" pitchFamily="18" charset="0"/>
              </a:rPr>
              <a:t>9.3</a:t>
            </a:r>
            <a:r>
              <a:rPr lang="de-DE" sz="2800" dirty="0">
                <a:ea typeface="Times New Roman" panose="02020603050405020304" pitchFamily="18" charset="0"/>
              </a:rPr>
              <a:t> Gesundheit des Menschen  III – </a:t>
            </a:r>
            <a:r>
              <a:rPr lang="de-DE" sz="2800" dirty="0">
                <a:ea typeface="Calibri" panose="020F0502020204030204" pitchFamily="34" charset="0"/>
                <a:cs typeface="Times New Roman" panose="02020603050405020304" pitchFamily="18" charset="0"/>
              </a:rPr>
              <a:t>Stressentstehung, -wirkung und -vermeidung </a:t>
            </a:r>
            <a:endParaRPr lang="de-DE" sz="2800" dirty="0">
              <a:solidFill>
                <a:schemeClr val="accent1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800" dirty="0">
                <a:solidFill>
                  <a:schemeClr val="accent1"/>
                </a:solidFill>
              </a:rPr>
              <a:t>10.1</a:t>
            </a:r>
            <a:r>
              <a:rPr lang="de-DE" sz="2800" dirty="0"/>
              <a:t> </a:t>
            </a:r>
            <a:r>
              <a:rPr lang="de-DE" sz="2800" dirty="0">
                <a:ea typeface="Times New Roman" panose="02020603050405020304" pitchFamily="18" charset="0"/>
              </a:rPr>
              <a:t>Klima im Wandel: Nicht nur am Freitag ans Klima denken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800" dirty="0">
                <a:solidFill>
                  <a:schemeClr val="accent1"/>
                </a:solidFill>
              </a:rPr>
              <a:t>10.2 </a:t>
            </a:r>
            <a:r>
              <a:rPr lang="de-DE" sz="2800" dirty="0">
                <a:ea typeface="Times New Roman" panose="02020603050405020304" pitchFamily="18" charset="0"/>
              </a:rPr>
              <a:t>Kriminalistik oder Bionik (je nach Interesse des Kurses)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84890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mehrere enthält.&#10;&#10;Automatisch generierte Beschreibung">
            <a:extLst>
              <a:ext uri="{FF2B5EF4-FFF2-40B4-BE49-F238E27FC236}">
                <a16:creationId xmlns:a16="http://schemas.microsoft.com/office/drawing/2014/main" id="{FFE8BFE6-6BAB-36F0-E5C4-4BDDDF48B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97" y="4673600"/>
            <a:ext cx="1848268" cy="1998129"/>
          </a:xfrm>
          <a:prstGeom prst="roundRect">
            <a:avLst>
              <a:gd name="adj" fmla="val 1858"/>
            </a:avLst>
          </a:prstGeom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E5A6C4A-DBB4-40AF-8BB1-3D040CDD6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620" y="559552"/>
            <a:ext cx="10297348" cy="105772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de-DE" dirty="0">
                <a:ea typeface="Times New Roman" panose="02020603050405020304" pitchFamily="18" charset="0"/>
              </a:rPr>
              <a:t>9. 1 Gesundheit des Menschen  I – gesunde Ernährung und Lebensmittelchemie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6D46F6-04CE-4AD6-A878-DA80920FB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4702" y="2308704"/>
            <a:ext cx="6833798" cy="4498188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altLang="de-DE" sz="2000" dirty="0"/>
              <a:t>Kohlenhydrate, Eiweiße und Fette – Eigenschaften und Bedeutung für Lebewesen</a:t>
            </a:r>
          </a:p>
          <a:p>
            <a:pPr>
              <a:lnSpc>
                <a:spcPct val="90000"/>
              </a:lnSpc>
            </a:pPr>
            <a:r>
              <a:rPr lang="de-DE" sz="2000" dirty="0"/>
              <a:t>Bewertung von Nahrungsmitteln – gesunde Ernährung</a:t>
            </a:r>
          </a:p>
          <a:p>
            <a:pPr>
              <a:lnSpc>
                <a:spcPct val="90000"/>
              </a:lnSpc>
            </a:pPr>
            <a:r>
              <a:rPr lang="de-DE" sz="2000" dirty="0"/>
              <a:t>Untersuchung verschiedener Lebensmittel auf ihre Inhaltsstoffe (z.B. Schokolade, Cola, …)</a:t>
            </a:r>
          </a:p>
          <a:p>
            <a:pPr>
              <a:lnSpc>
                <a:spcPct val="90000"/>
              </a:lnSpc>
            </a:pPr>
            <a:r>
              <a:rPr lang="de-DE" sz="2000" dirty="0"/>
              <a:t>Wirkung von Enzymen</a:t>
            </a:r>
          </a:p>
          <a:p>
            <a:pPr>
              <a:lnSpc>
                <a:spcPct val="90000"/>
              </a:lnSpc>
            </a:pPr>
            <a:r>
              <a:rPr lang="de-DE" sz="2000" dirty="0"/>
              <a:t>Herstellung einiger Lebensmittel (z.B. Butter, Margarine, Joghurt, Essig, …)</a:t>
            </a:r>
          </a:p>
          <a:p>
            <a:pPr>
              <a:lnSpc>
                <a:spcPct val="90000"/>
              </a:lnSpc>
            </a:pPr>
            <a:r>
              <a:rPr lang="de-DE" sz="2000" dirty="0"/>
              <a:t>Einsatz von Mikroorganismen in der Biotechnologie (z.B. Gärungen)</a:t>
            </a:r>
          </a:p>
          <a:p>
            <a:pPr>
              <a:lnSpc>
                <a:spcPct val="90000"/>
              </a:lnSpc>
            </a:pPr>
            <a:r>
              <a:rPr lang="de-DE" altLang="ja-JP" sz="2000" dirty="0">
                <a:ea typeface="ＭＳ Ｐゴシック" panose="020B0600070205080204" pitchFamily="34" charset="-128"/>
              </a:rPr>
              <a:t>Ggf. Gefahren von Alkoholkonsum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altLang="ja-JP" sz="2000" dirty="0">
                <a:ea typeface="ＭＳ Ｐゴシック" panose="020B0600070205080204" pitchFamily="34" charset="-128"/>
              </a:rPr>
              <a:t>	– Ethanol: Ein Stoff aus dem Alltag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A873E63-95F2-3643-1739-27B1C069E1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71" r="2238" b="-2"/>
          <a:stretch/>
        </p:blipFill>
        <p:spPr>
          <a:xfrm>
            <a:off x="9167685" y="1629660"/>
            <a:ext cx="2532691" cy="1787833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761DB54-6CF9-B5B8-230A-3EE53CAE5F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034" y="5158342"/>
            <a:ext cx="2442342" cy="1451977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54525D2-1123-3558-DEA4-0BBD6E39A5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2079" y="5749169"/>
            <a:ext cx="2445606" cy="1057723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19" name="Grafik 18" descr="Ein Bild, das Himmel enthält.&#10;&#10;Automatisch generierte Beschreibung">
            <a:extLst>
              <a:ext uri="{FF2B5EF4-FFF2-40B4-BE49-F238E27FC236}">
                <a16:creationId xmlns:a16="http://schemas.microsoft.com/office/drawing/2014/main" id="{994BBE1D-EE6E-E634-3DE4-B32438C89F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67" y="1900860"/>
            <a:ext cx="1483335" cy="2225003"/>
          </a:xfrm>
          <a:prstGeom prst="rect">
            <a:avLst/>
          </a:prstGeom>
        </p:spPr>
      </p:pic>
      <p:pic>
        <p:nvPicPr>
          <p:cNvPr id="21" name="Grafik 20" descr="Ein Bild, das Diagramm enthält.&#10;&#10;Automatisch generierte Beschreibung">
            <a:extLst>
              <a:ext uri="{FF2B5EF4-FFF2-40B4-BE49-F238E27FC236}">
                <a16:creationId xmlns:a16="http://schemas.microsoft.com/office/drawing/2014/main" id="{F9A70994-70C3-912C-45A8-7913C29008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376" y="3417493"/>
            <a:ext cx="2286000" cy="1623060"/>
          </a:xfrm>
          <a:prstGeom prst="rect">
            <a:avLst/>
          </a:prstGeom>
        </p:spPr>
      </p:pic>
      <p:pic>
        <p:nvPicPr>
          <p:cNvPr id="5" name="Grafik 4" descr="Ein Bild, das Text, Drink, Plastikflasche, Lösung enthält.&#10;&#10;Automatisch generierte Beschreibung">
            <a:extLst>
              <a:ext uri="{FF2B5EF4-FFF2-40B4-BE49-F238E27FC236}">
                <a16:creationId xmlns:a16="http://schemas.microsoft.com/office/drawing/2014/main" id="{C01286FC-115A-0310-EA0C-FC45F42777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349" y="3911777"/>
            <a:ext cx="1483336" cy="148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9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5A6C4A-DBB4-40AF-8BB1-3D040CDD6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33" y="651933"/>
            <a:ext cx="10913534" cy="10287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de-DE" dirty="0">
                <a:ea typeface="Times New Roman" panose="02020603050405020304" pitchFamily="18" charset="0"/>
              </a:rPr>
              <a:t>9.2 Gesundheit des Menschen  II – </a:t>
            </a:r>
            <a:r>
              <a:rPr lang="de-D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Unser Äußeres: Haut – Haare – Körperpflegeprodukte</a:t>
            </a:r>
            <a:endParaRPr lang="de-DE" dirty="0">
              <a:ea typeface="Times New Roman" panose="02020603050405020304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6D46F6-04CE-4AD6-A878-DA80920FB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1743" y="2285988"/>
            <a:ext cx="5413113" cy="2607011"/>
          </a:xfrm>
        </p:spPr>
        <p:txBody>
          <a:bodyPr anchor="ctr">
            <a:normAutofit fontScale="85000" lnSpcReduction="10000"/>
          </a:bodyPr>
          <a:lstStyle/>
          <a:p>
            <a:r>
              <a:rPr lang="de-DE" sz="2000" dirty="0"/>
              <a:t>Ggf. Körperpflege und Hauthygiene – Kosmetikchemie </a:t>
            </a:r>
          </a:p>
          <a:p>
            <a:pPr lvl="1"/>
            <a:r>
              <a:rPr lang="de-DE" sz="2000" dirty="0"/>
              <a:t>Zusammensetzung, Herstellung und Wirkung von Wasch- und Pflegemitteln </a:t>
            </a:r>
          </a:p>
          <a:p>
            <a:pPr lvl="1"/>
            <a:r>
              <a:rPr lang="de-DE" sz="2000" dirty="0"/>
              <a:t>Desinfektionsmittel</a:t>
            </a:r>
          </a:p>
          <a:p>
            <a:pPr lvl="1"/>
            <a:r>
              <a:rPr lang="de-DE" sz="2000" dirty="0"/>
              <a:t>eigene Herstellung von Kosmetikprodukten (z.B. Creme oder Seife)</a:t>
            </a:r>
          </a:p>
          <a:p>
            <a:pPr lvl="1"/>
            <a:r>
              <a:rPr lang="de-DE" sz="2000" dirty="0"/>
              <a:t>gesundheitliche Aspekte der Kosmetik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418DA48-460C-3012-3691-BF89CEB9E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336" y="2355787"/>
            <a:ext cx="2485414" cy="1864061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6C59FBC-58FF-F29C-0172-99AD4F9581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33" y="2285988"/>
            <a:ext cx="2317467" cy="1197952"/>
          </a:xfrm>
          <a:prstGeom prst="roundRect">
            <a:avLst>
              <a:gd name="adj" fmla="val 1858"/>
            </a:avLst>
          </a:prstGeom>
          <a:effectLst/>
        </p:spPr>
      </p:pic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4BB48EF5-1A88-F0E7-FEEB-A4BF765BBDD0}"/>
              </a:ext>
            </a:extLst>
          </p:cNvPr>
          <p:cNvSpPr txBox="1">
            <a:spLocks/>
          </p:cNvSpPr>
          <p:nvPr/>
        </p:nvSpPr>
        <p:spPr>
          <a:xfrm>
            <a:off x="215593" y="4060528"/>
            <a:ext cx="5413113" cy="2537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Haut (und Haare)</a:t>
            </a:r>
          </a:p>
          <a:p>
            <a:pPr lvl="1"/>
            <a:r>
              <a:rPr lang="de-DE" sz="1800" dirty="0"/>
              <a:t>Aufbau und Funktionen von Haut (und Haaren)</a:t>
            </a:r>
          </a:p>
          <a:p>
            <a:pPr lvl="1"/>
            <a:r>
              <a:rPr lang="de-DE" sz="1800" dirty="0"/>
              <a:t>Sonnenschutz</a:t>
            </a:r>
          </a:p>
          <a:p>
            <a:pPr lvl="1"/>
            <a:r>
              <a:rPr lang="de-DE" sz="1800" dirty="0"/>
              <a:t>Gefahren: Hautkrebs</a:t>
            </a:r>
          </a:p>
          <a:p>
            <a:pPr lvl="1"/>
            <a:r>
              <a:rPr lang="de-DE" sz="1800" dirty="0"/>
              <a:t>Ggf. Gesundheitliche Aspekte, wie „Sauna“, „Tattoos“, „Haarumformung“, „Tönen &amp; Färben“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150E685-D009-3685-C8EC-AD1D37CB37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42885"/>
          <a:stretch/>
        </p:blipFill>
        <p:spPr>
          <a:xfrm>
            <a:off x="9347201" y="4910023"/>
            <a:ext cx="2496682" cy="181654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8F1B44A4-9F43-8FEF-888E-EF8735A913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898851"/>
            <a:ext cx="2675467" cy="178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1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Sitzungssaal">
  <a:themeElements>
    <a:clrScheme name="Ion-Sitzungssaal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-Sitzungssaal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Sitzungssaal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da91b52-ef06-42b0-aa65-93499524e9a4">
      <UserInfo>
        <DisplayName>Mitglieder von Biologielehrer</DisplayName>
        <AccountId>10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EFE175A4EEC6F4AB2F6B084E153127F" ma:contentTypeVersion="6" ma:contentTypeDescription="Ein neues Dokument erstellen." ma:contentTypeScope="" ma:versionID="e14aa55341631a911163b88c069c67a4">
  <xsd:schema xmlns:xsd="http://www.w3.org/2001/XMLSchema" xmlns:xs="http://www.w3.org/2001/XMLSchema" xmlns:p="http://schemas.microsoft.com/office/2006/metadata/properties" xmlns:ns2="2da91b52-ef06-42b0-aa65-93499524e9a4" xmlns:ns3="9eaac7a8-ef8e-4fb9-9f2c-c46671059586" targetNamespace="http://schemas.microsoft.com/office/2006/metadata/properties" ma:root="true" ma:fieldsID="45f79e0e88f0e6eb196e470dd85f4435" ns2:_="" ns3:_="">
    <xsd:import namespace="2da91b52-ef06-42b0-aa65-93499524e9a4"/>
    <xsd:import namespace="9eaac7a8-ef8e-4fb9-9f2c-c466710595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a91b52-ef06-42b0-aa65-93499524e9a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aac7a8-ef8e-4fb9-9f2c-c466710595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BA19EB-5CFD-4C2A-8D7C-71DDB45F2A51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2da91b52-ef06-42b0-aa65-93499524e9a4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9eaac7a8-ef8e-4fb9-9f2c-c4667105958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A1E6D84-ED6D-4757-A73D-385AC3A55F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42A5E3-8D25-4E18-9A12-E5AA2EB43C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a91b52-ef06-42b0-aa65-93499524e9a4"/>
    <ds:schemaRef ds:uri="9eaac7a8-ef8e-4fb9-9f2c-c466710595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1192</Words>
  <Application>Microsoft Office PowerPoint</Application>
  <PresentationFormat>Breitbild</PresentationFormat>
  <Paragraphs>175</Paragraphs>
  <Slides>18</Slides>
  <Notes>12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6" baseType="lpstr">
      <vt:lpstr>ＭＳ Ｐゴシック</vt:lpstr>
      <vt:lpstr>Arial</vt:lpstr>
      <vt:lpstr>Calibri</vt:lpstr>
      <vt:lpstr>Century Gothic</vt:lpstr>
      <vt:lpstr>Times New Roman</vt:lpstr>
      <vt:lpstr>Wingdings</vt:lpstr>
      <vt:lpstr>Wingdings 3</vt:lpstr>
      <vt:lpstr>Ion-Sitzungssaal</vt:lpstr>
      <vt:lpstr>Kurswahlen Wahlpflichtbereich II der Jgst. 9&amp;10   Differenzierungskurs</vt:lpstr>
      <vt:lpstr>Inhaltsverzeichnis</vt:lpstr>
      <vt:lpstr>Differenzierungskurs Biologie/Chemie</vt:lpstr>
      <vt:lpstr>Differenzierungskurs Biologie/Chemie</vt:lpstr>
      <vt:lpstr>Differenzierungskurs Biologie/Chemie</vt:lpstr>
      <vt:lpstr>Womit beschäftigt sich Biochemie?</vt:lpstr>
      <vt:lpstr>Überblick über die Themen der beiden Jahrgänge</vt:lpstr>
      <vt:lpstr>9. 1 Gesundheit des Menschen  I – gesunde Ernährung und Lebensmittelchemie</vt:lpstr>
      <vt:lpstr>9.2 Gesundheit des Menschen  II – Unser Äußeres: Haut – Haare – Körperpflegeprodukte</vt:lpstr>
      <vt:lpstr>9.3 Gesundheit des Menschen  III – Stressentstehung, -wirkung und -vermeidung </vt:lpstr>
      <vt:lpstr>10.1 Klima im Wandel: Nicht nur am Freitag ans Klima denken</vt:lpstr>
      <vt:lpstr>10.2 Projektarbeit in Kleingruppen zur Kriminalistik oder Bionik (je nach Interesse des Kurses)</vt:lpstr>
      <vt:lpstr>10.2 Projektarbeit in Kleingruppen zur  Kriminalistik oder Bionik  (je nach Interesse des Kurses)</vt:lpstr>
      <vt:lpstr>Methoden im BioChemie-Kurs</vt:lpstr>
      <vt:lpstr>Leistungsanforderungen in BioChemie-Kurs</vt:lpstr>
      <vt:lpstr>Was sind die übergeordneten Ziele?</vt:lpstr>
      <vt:lpstr>Du solltest Biochemie wählen, wenn… </vt:lpstr>
      <vt:lpstr>Fazit – Biochemie ist…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Kurswahlen Wahlpflichtbereich II Differenzierungskurs Biochemie</dc:title>
  <dc:creator>Jasmin Löchter</dc:creator>
  <cp:lastModifiedBy>Annette Dumpe-Fischer</cp:lastModifiedBy>
  <cp:revision>28</cp:revision>
  <dcterms:created xsi:type="dcterms:W3CDTF">2022-04-23T08:43:56Z</dcterms:created>
  <dcterms:modified xsi:type="dcterms:W3CDTF">2025-05-06T15:20:47Z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0x0101005EFE175A4EEC6F4AB2F6B084E153127F</vt:lpwstr>
  </property>
</Properties>
</file>