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5"/>
  </p:notesMasterIdLst>
  <p:handoutMasterIdLst>
    <p:handoutMasterId r:id="rId46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333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317" r:id="rId30"/>
    <p:sldId id="320" r:id="rId31"/>
    <p:sldId id="323" r:id="rId32"/>
    <p:sldId id="324" r:id="rId33"/>
    <p:sldId id="297" r:id="rId34"/>
    <p:sldId id="321" r:id="rId35"/>
    <p:sldId id="299" r:id="rId36"/>
    <p:sldId id="310" r:id="rId37"/>
    <p:sldId id="312" r:id="rId38"/>
    <p:sldId id="332" r:id="rId39"/>
    <p:sldId id="336" r:id="rId40"/>
    <p:sldId id="327" r:id="rId41"/>
    <p:sldId id="328" r:id="rId42"/>
    <p:sldId id="331" r:id="rId43"/>
    <p:sldId id="339" r:id="rId44"/>
  </p:sldIdLst>
  <p:sldSz cx="9144000" cy="6858000" type="screen4x3"/>
  <p:notesSz cx="6811963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  <a:srgbClr val="3333CC"/>
    <a:srgbClr val="FF0066"/>
    <a:srgbClr val="FFCC99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4" autoAdjust="0"/>
    <p:restoredTop sz="94595" autoAdjust="0"/>
  </p:normalViewPr>
  <p:slideViewPr>
    <p:cSldViewPr>
      <p:cViewPr varScale="1">
        <p:scale>
          <a:sx n="93" d="100"/>
          <a:sy n="93" d="100"/>
        </p:scale>
        <p:origin x="136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484E8-8EBC-4A04-BED7-546973132183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3FE7D-A4A0-48A1-A227-C58AAB0C9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816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850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7" y="0"/>
            <a:ext cx="2951850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1"/>
            <a:ext cx="2951850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7" y="9443661"/>
            <a:ext cx="2951850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F5F1C07-C004-4C28-A8A7-15CBD766360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162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30D22-4E51-4FBC-A3F1-87DC0D2F2234}" type="slidenum">
              <a:rPr lang="de-DE"/>
              <a:pPr/>
              <a:t>15</a:t>
            </a:fld>
            <a:endParaRPr lang="de-DE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262" y="4722694"/>
            <a:ext cx="4995440" cy="4474131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6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7DB05-D692-4ADC-BE6F-0F7B6FC77CE7}" type="slidenum">
              <a:rPr lang="de-DE"/>
              <a:pPr/>
              <a:t>17</a:t>
            </a:fld>
            <a:endParaRPr lang="de-DE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262" y="4722694"/>
            <a:ext cx="4995440" cy="4474131"/>
          </a:xfrm>
        </p:spPr>
        <p:txBody>
          <a:bodyPr/>
          <a:lstStyle/>
          <a:p>
            <a:r>
              <a:rPr lang="de-DE"/>
              <a:t>9 x Pflichtbereich  1 Wahlbereich, 10 oder 11 Fächer,  3- oder 4-stündig, schriftliche Fächer, Realschüler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28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CB926-C5EE-4F85-BEA8-2456B2F8BAFC}" type="slidenum">
              <a:rPr lang="de-DE"/>
              <a:pPr/>
              <a:t>23</a:t>
            </a:fld>
            <a:endParaRPr 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262" y="4722694"/>
            <a:ext cx="4995440" cy="4474131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2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3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3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3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3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3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4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4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4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058025" y="6453188"/>
            <a:ext cx="2085975" cy="279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46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grpSp>
        <p:nvGrpSpPr>
          <p:cNvPr id="146448" name="Group 16"/>
          <p:cNvGrpSpPr>
            <a:grpSpLocks/>
          </p:cNvGrpSpPr>
          <p:nvPr userDrawn="1"/>
        </p:nvGrpSpPr>
        <p:grpSpPr bwMode="auto">
          <a:xfrm>
            <a:off x="762000" y="44450"/>
            <a:ext cx="7994650" cy="534988"/>
            <a:chOff x="480" y="28"/>
            <a:chExt cx="5036" cy="337"/>
          </a:xfrm>
        </p:grpSpPr>
        <p:sp>
          <p:nvSpPr>
            <p:cNvPr id="146449" name="Text Box 17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</a:t>
              </a:r>
              <a:endParaRPr lang="de-DE" sz="1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6450" name="Line 18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46451" name="Picture 19" descr="Schul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6452" name="WordArt 20"/>
          <p:cNvSpPr>
            <a:spLocks noChangeArrowheads="1" noChangeShapeType="1" noTextEdit="1"/>
          </p:cNvSpPr>
          <p:nvPr userDrawn="1"/>
        </p:nvSpPr>
        <p:spPr bwMode="auto">
          <a:xfrm rot="16200000">
            <a:off x="-2448719" y="3177382"/>
            <a:ext cx="561657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Abitur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413E-83F3-4343-9FFE-263C862D0F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89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6D9E0-EFD9-414B-9775-1B5D8E6EEDD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08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4FCDB8-C342-4E80-9B8D-41FC9FCC2D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60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2782C1-B0FA-483C-A996-B740A147A9F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81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2DE1D-950A-43EE-8F4C-9A0B7E9832C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83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7C770-BFEA-45AB-AC65-A1BC107D550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22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98BC0-8725-498C-9ED5-4D31A2AFFB5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0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A02D7-5E1A-4AF5-AFBD-C35809E349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7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A16CB-9D2A-4AA3-B2A2-A818D41719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9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5B9C7-55B7-4CD7-A941-C2D0076735B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85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F547A-8C7C-4E8C-B6AB-93736F69ED2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6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C7CDA-A8F0-4EA4-AE70-9DAA5EF94BB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40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4542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542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de-DE"/>
          </a:p>
        </p:txBody>
      </p:sp>
      <p:sp>
        <p:nvSpPr>
          <p:cNvPr id="145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de-DE"/>
          </a:p>
        </p:txBody>
      </p:sp>
      <p:sp>
        <p:nvSpPr>
          <p:cNvPr id="14542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C3D7491-3292-45D5-817C-271688AC2816}" type="slidenum">
              <a:rPr lang="de-DE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5" y="6453188"/>
            <a:ext cx="2301875" cy="298450"/>
          </a:xfrm>
        </p:spPr>
        <p:txBody>
          <a:bodyPr/>
          <a:lstStyle/>
          <a:p>
            <a:r>
              <a:rPr lang="de-DE" sz="1200" dirty="0"/>
              <a:t>1. Seite</a:t>
            </a:r>
          </a:p>
        </p:txBody>
      </p:sp>
      <p:pic>
        <p:nvPicPr>
          <p:cNvPr id="150532" name="Picture 4" descr="Schul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30288"/>
            <a:ext cx="5040313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124075" y="2420938"/>
            <a:ext cx="5761038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3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Städtisches Gymnasium Kamen</a:t>
            </a:r>
            <a:endParaRPr lang="de-DE" sz="1200" b="1" dirty="0">
              <a:solidFill>
                <a:schemeClr val="accent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de-DE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 Round" pitchFamily="82" charset="0"/>
              </a:rPr>
              <a:t>Elterninformation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de-DE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 Round" pitchFamily="82" charset="0"/>
              </a:rPr>
              <a:t>Jahrgangsstufe 9</a:t>
            </a:r>
            <a:endParaRPr lang="de-DE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ilecab2"/>
          <p:cNvSpPr>
            <a:spLocks noChangeAspect="1" noEditPoints="1" noChangeArrowheads="1"/>
          </p:cNvSpPr>
          <p:nvPr/>
        </p:nvSpPr>
        <p:spPr bwMode="auto">
          <a:xfrm rot="-10800000">
            <a:off x="1143000" y="2362200"/>
            <a:ext cx="2051050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/>
          </a:p>
        </p:txBody>
      </p:sp>
      <p:sp>
        <p:nvSpPr>
          <p:cNvPr id="160771" name="filecab2"/>
          <p:cNvSpPr>
            <a:spLocks noChangeAspect="1" noEditPoints="1" noChangeArrowheads="1"/>
          </p:cNvSpPr>
          <p:nvPr/>
        </p:nvSpPr>
        <p:spPr bwMode="auto">
          <a:xfrm rot="-10800000">
            <a:off x="4495800" y="2286000"/>
            <a:ext cx="2081213" cy="1617663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lang="de-DE" sz="800">
              <a:solidFill>
                <a:srgbClr val="0000FF"/>
              </a:solidFill>
            </a:endParaRPr>
          </a:p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0772" name="filecab2"/>
          <p:cNvSpPr>
            <a:spLocks noChangeAspect="1" noEditPoints="1" noChangeArrowheads="1"/>
          </p:cNvSpPr>
          <p:nvPr/>
        </p:nvSpPr>
        <p:spPr bwMode="auto">
          <a:xfrm rot="-10800000">
            <a:off x="2162175" y="4857750"/>
            <a:ext cx="2052638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/>
          </a:p>
        </p:txBody>
      </p:sp>
      <p:sp>
        <p:nvSpPr>
          <p:cNvPr id="160773" name="filecab2"/>
          <p:cNvSpPr>
            <a:spLocks noChangeAspect="1" noEditPoints="1" noChangeArrowheads="1"/>
          </p:cNvSpPr>
          <p:nvPr/>
        </p:nvSpPr>
        <p:spPr bwMode="auto">
          <a:xfrm rot="-10800000">
            <a:off x="4679950" y="4991100"/>
            <a:ext cx="792163" cy="6238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54000"/>
          <a:lstStyle/>
          <a:p>
            <a:pPr eaLnBrk="0" hangingPunct="0"/>
            <a:endParaRPr lang="de-DE" sz="800" b="1">
              <a:solidFill>
                <a:srgbClr val="0000FF"/>
              </a:solidFill>
            </a:endParaRPr>
          </a:p>
        </p:txBody>
      </p:sp>
      <p:sp>
        <p:nvSpPr>
          <p:cNvPr id="160774" name="filecab2"/>
          <p:cNvSpPr>
            <a:spLocks noChangeAspect="1" noEditPoints="1" noChangeArrowheads="1"/>
          </p:cNvSpPr>
          <p:nvPr/>
        </p:nvSpPr>
        <p:spPr bwMode="auto">
          <a:xfrm rot="-10800000">
            <a:off x="6248400" y="5105400"/>
            <a:ext cx="792163" cy="62547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0" y="6453336"/>
            <a:ext cx="1524000" cy="457200"/>
          </a:xfrm>
        </p:spPr>
        <p:txBody>
          <a:bodyPr/>
          <a:lstStyle/>
          <a:p>
            <a:r>
              <a:rPr lang="de-DE" sz="1000" dirty="0"/>
              <a:t>Aufgabenfelder I</a:t>
            </a:r>
          </a:p>
        </p:txBody>
      </p:sp>
      <p:sp>
        <p:nvSpPr>
          <p:cNvPr id="160776" name="WordArt 8"/>
          <p:cNvSpPr>
            <a:spLocks noChangeAspect="1" noChangeArrowheads="1" noChangeShapeType="1"/>
          </p:cNvSpPr>
          <p:nvPr/>
        </p:nvSpPr>
        <p:spPr bwMode="auto">
          <a:xfrm>
            <a:off x="762000" y="762000"/>
            <a:ext cx="6265863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Aufgabenfelder und Unterrichtsfächer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7848600" y="762000"/>
            <a:ext cx="1295400" cy="54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Biologie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Chemie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Deutsch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Englisch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Erdkunde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Französisch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Geschichte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Informatik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Kunst</a:t>
            </a: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Latein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Mathematik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Musik</a:t>
            </a: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Pädagogik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Physik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Religion</a:t>
            </a:r>
            <a:endParaRPr lang="de-DE" sz="12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333399"/>
                  </a:outerShdw>
                </a:cont>
                <a:cont type="tree" name="">
                  <a:effect ref="fillLine"/>
                  <a:outerShdw dist="38100" dir="2700000" algn="tl">
                    <a:srgbClr val="00003D"/>
                  </a:outerShdw>
                </a:cont>
                <a:effect ref="fillLine"/>
              </a:effectDag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Philosophie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Sozialwissen-</a:t>
            </a:r>
            <a:r>
              <a:rPr lang="de-DE" sz="1200" b="1" dirty="0" err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schaften</a:t>
            </a:r>
            <a:endParaRPr lang="de-DE" sz="1200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Spanisch</a:t>
            </a: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   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</a:rPr>
              <a:t>Sport</a:t>
            </a:r>
          </a:p>
        </p:txBody>
      </p:sp>
      <p:sp>
        <p:nvSpPr>
          <p:cNvPr id="160778" name="AutoShape 10"/>
          <p:cNvSpPr>
            <a:spLocks noChangeArrowheads="1"/>
          </p:cNvSpPr>
          <p:nvPr/>
        </p:nvSpPr>
        <p:spPr bwMode="auto">
          <a:xfrm>
            <a:off x="5357813" y="1905000"/>
            <a:ext cx="1579562" cy="342900"/>
          </a:xfrm>
          <a:prstGeom prst="wedgeRoundRectCallout">
            <a:avLst>
              <a:gd name="adj1" fmla="val -62060"/>
              <a:gd name="adj2" fmla="val 25277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chemeClr val="bg2"/>
                </a:solidFill>
              </a:rPr>
              <a:t>Gesellschaftswissenschaft-liches Aufgabenfeld</a:t>
            </a:r>
          </a:p>
        </p:txBody>
      </p: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557213" y="1790700"/>
            <a:ext cx="1714500" cy="342900"/>
          </a:xfrm>
          <a:prstGeom prst="wedgeRoundRectCallout">
            <a:avLst>
              <a:gd name="adj1" fmla="val 50556"/>
              <a:gd name="adj2" fmla="val 11851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chemeClr val="bg2"/>
                </a:solidFill>
              </a:rPr>
              <a:t>Sprachlich-literarisch-künstlerisches Aufgabenfeld</a:t>
            </a:r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900113" y="4419600"/>
            <a:ext cx="1714500" cy="342900"/>
          </a:xfrm>
          <a:prstGeom prst="wedgeRoundRectCallout">
            <a:avLst>
              <a:gd name="adj1" fmla="val 62037"/>
              <a:gd name="adj2" fmla="val 7314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chemeClr val="bg2"/>
                </a:solidFill>
              </a:rPr>
              <a:t>Mathematisch-naturwissen-schaftliches Aufgabenfeld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143000" y="243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Blip>
                <a:blip r:embed="rId2"/>
              </a:buBlip>
            </a:pPr>
            <a:endParaRPr lang="de-DE" sz="1200" b="1">
              <a:latin typeface="Arial" charset="0"/>
            </a:endParaRP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2362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Deutsch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Englisch,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Französisch, Latein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Spanisch,  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Kunst,  Musik</a:t>
            </a:r>
            <a:r>
              <a:rPr lang="de-DE" sz="1400" b="1" dirty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grpSp>
        <p:nvGrpSpPr>
          <p:cNvPr id="160794" name="Group 26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60795" name="WordArt 27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60796" name="Group 28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60797" name="Text Box 29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60798" name="Line 30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0799" name="Picture 31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ilecab2"/>
          <p:cNvSpPr>
            <a:spLocks noChangeAspect="1" noEditPoints="1" noChangeArrowheads="1"/>
          </p:cNvSpPr>
          <p:nvPr/>
        </p:nvSpPr>
        <p:spPr bwMode="auto">
          <a:xfrm rot="-10800000">
            <a:off x="1143000" y="2362200"/>
            <a:ext cx="2051050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/>
          </a:p>
        </p:txBody>
      </p:sp>
      <p:sp>
        <p:nvSpPr>
          <p:cNvPr id="161795" name="filecab2"/>
          <p:cNvSpPr>
            <a:spLocks noChangeAspect="1" noEditPoints="1" noChangeArrowheads="1"/>
          </p:cNvSpPr>
          <p:nvPr/>
        </p:nvSpPr>
        <p:spPr bwMode="auto">
          <a:xfrm rot="-10800000">
            <a:off x="4495800" y="2286000"/>
            <a:ext cx="2081213" cy="1617663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lang="de-DE" sz="800">
              <a:solidFill>
                <a:srgbClr val="0000FF"/>
              </a:solidFill>
            </a:endParaRPr>
          </a:p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1796" name="filecab2"/>
          <p:cNvSpPr>
            <a:spLocks noChangeAspect="1" noEditPoints="1" noChangeArrowheads="1"/>
          </p:cNvSpPr>
          <p:nvPr/>
        </p:nvSpPr>
        <p:spPr bwMode="auto">
          <a:xfrm rot="-10800000">
            <a:off x="2162175" y="4857750"/>
            <a:ext cx="2052638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/>
          </a:p>
        </p:txBody>
      </p:sp>
      <p:sp>
        <p:nvSpPr>
          <p:cNvPr id="161797" name="filecab2"/>
          <p:cNvSpPr>
            <a:spLocks noChangeAspect="1" noEditPoints="1" noChangeArrowheads="1"/>
          </p:cNvSpPr>
          <p:nvPr/>
        </p:nvSpPr>
        <p:spPr bwMode="auto">
          <a:xfrm rot="-10800000">
            <a:off x="4679950" y="4991100"/>
            <a:ext cx="792163" cy="6238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54000"/>
          <a:lstStyle/>
          <a:p>
            <a:pPr eaLnBrk="0" hangingPunct="0"/>
            <a:endParaRPr lang="de-DE" sz="800" b="1">
              <a:solidFill>
                <a:srgbClr val="0000FF"/>
              </a:solidFill>
            </a:endParaRPr>
          </a:p>
        </p:txBody>
      </p:sp>
      <p:sp>
        <p:nvSpPr>
          <p:cNvPr id="161798" name="filecab2"/>
          <p:cNvSpPr>
            <a:spLocks noChangeAspect="1" noEditPoints="1" noChangeArrowheads="1"/>
          </p:cNvSpPr>
          <p:nvPr/>
        </p:nvSpPr>
        <p:spPr bwMode="auto">
          <a:xfrm rot="-10800000">
            <a:off x="6248400" y="5105400"/>
            <a:ext cx="792163" cy="62547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0" y="6453336"/>
            <a:ext cx="1524000" cy="457200"/>
          </a:xfrm>
        </p:spPr>
        <p:txBody>
          <a:bodyPr/>
          <a:lstStyle/>
          <a:p>
            <a:r>
              <a:rPr lang="de-DE" sz="1000" dirty="0"/>
              <a:t>Aufgabenfelder II</a:t>
            </a:r>
          </a:p>
        </p:txBody>
      </p:sp>
      <p:sp>
        <p:nvSpPr>
          <p:cNvPr id="161800" name="WordArt 8"/>
          <p:cNvSpPr>
            <a:spLocks noChangeAspect="1" noChangeArrowheads="1" noChangeShapeType="1"/>
          </p:cNvSpPr>
          <p:nvPr/>
        </p:nvSpPr>
        <p:spPr bwMode="auto">
          <a:xfrm>
            <a:off x="762000" y="762000"/>
            <a:ext cx="6265863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Aufgabenfelder und Unterrichtsfächer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7848600" y="762000"/>
            <a:ext cx="1295400" cy="54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  <a:cs typeface="Times New Roman" pitchFamily="18" charset="0"/>
              </a:rPr>
              <a:t>Biologie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  <a:cs typeface="Times New Roman" pitchFamily="18" charset="0"/>
              </a:rPr>
              <a:t>Chemie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Deutsch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Englisch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Erdkunde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Französisch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Geschichte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  <a:cs typeface="Times New Roman" pitchFamily="18" charset="0"/>
              </a:rPr>
              <a:t>Informatik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Kunst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Latein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  <a:cs typeface="Times New Roman" pitchFamily="18" charset="0"/>
              </a:rPr>
              <a:t>Mathematik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Musik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Pädagogik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  <a:cs typeface="Times New Roman" pitchFamily="18" charset="0"/>
              </a:rPr>
              <a:t>Physik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  <a:cs typeface="Times New Roman" pitchFamily="18" charset="0"/>
              </a:rPr>
              <a:t>Religion</a:t>
            </a: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Philosophie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Sozialwissen-</a:t>
            </a:r>
            <a:r>
              <a:rPr lang="de-DE" sz="1200" b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schaften</a:t>
            </a:r>
            <a:endParaRPr lang="de-DE" sz="12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333399"/>
                  </a:outerShdw>
                </a:cont>
                <a:cont type="tree" name="">
                  <a:effect ref="fillLine"/>
                  <a:outerShdw dist="38100" dir="2700000" algn="tl">
                    <a:srgbClr val="00003D"/>
                  </a:outerShdw>
                </a:cont>
                <a:effect ref="fillLine"/>
              </a:effectDag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Spanisch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   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</a:rPr>
              <a:t>Sport</a:t>
            </a: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5357813" y="1905000"/>
            <a:ext cx="1579562" cy="342900"/>
          </a:xfrm>
          <a:prstGeom prst="wedgeRoundRectCallout">
            <a:avLst>
              <a:gd name="adj1" fmla="val -62060"/>
              <a:gd name="adj2" fmla="val 25277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Gesellschaftswissenschaft-liches Aufgabenfeld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557213" y="1790700"/>
            <a:ext cx="1714500" cy="342900"/>
          </a:xfrm>
          <a:prstGeom prst="wedgeRoundRectCallout">
            <a:avLst>
              <a:gd name="adj1" fmla="val 50556"/>
              <a:gd name="adj2" fmla="val 11851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Sprachlich-literarisch-künstlerisches Aufgabenfeld</a:t>
            </a:r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900113" y="4419600"/>
            <a:ext cx="1714500" cy="342900"/>
          </a:xfrm>
          <a:prstGeom prst="wedgeRoundRectCallout">
            <a:avLst>
              <a:gd name="adj1" fmla="val 62037"/>
              <a:gd name="adj2" fmla="val 7314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Mathematisch-naturwissen-schaftliches Aufgabenfeld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1143000" y="243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Blip>
                <a:blip r:embed="rId2"/>
              </a:buBlip>
            </a:pPr>
            <a:endParaRPr lang="de-DE" sz="1200" b="1">
              <a:latin typeface="Arial" charset="0"/>
            </a:endParaRP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2362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Deutsch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Englisch,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Französisch, Latein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Spanisch,   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Kunst,  Musik</a:t>
            </a:r>
            <a:r>
              <a:rPr lang="de-DE" sz="1300" b="1" dirty="0">
                <a:solidFill>
                  <a:srgbClr val="0066FF"/>
                </a:solidFill>
                <a:latin typeface="Arial" charset="0"/>
              </a:rPr>
              <a:t> 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4495800" y="2514600"/>
            <a:ext cx="21336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Geschichte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Erdkunde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Sozialwissenschaften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Philosophie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Pädagogik</a:t>
            </a:r>
            <a:r>
              <a:rPr lang="de-DE" sz="1400" b="1">
                <a:latin typeface="Arial" charset="0"/>
              </a:rPr>
              <a:t> </a:t>
            </a:r>
          </a:p>
        </p:txBody>
      </p:sp>
      <p:grpSp>
        <p:nvGrpSpPr>
          <p:cNvPr id="161819" name="Group 27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61820" name="WordArt 28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61821" name="Group 29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61822" name="Text Box 30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61823" name="Line 31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1824" name="Picture 32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ilecab2"/>
          <p:cNvSpPr>
            <a:spLocks noChangeAspect="1" noEditPoints="1" noChangeArrowheads="1"/>
          </p:cNvSpPr>
          <p:nvPr/>
        </p:nvSpPr>
        <p:spPr bwMode="auto">
          <a:xfrm rot="-10800000">
            <a:off x="1143000" y="2362200"/>
            <a:ext cx="2051050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/>
          </a:p>
        </p:txBody>
      </p:sp>
      <p:sp>
        <p:nvSpPr>
          <p:cNvPr id="162819" name="filecab2"/>
          <p:cNvSpPr>
            <a:spLocks noChangeAspect="1" noEditPoints="1" noChangeArrowheads="1"/>
          </p:cNvSpPr>
          <p:nvPr/>
        </p:nvSpPr>
        <p:spPr bwMode="auto">
          <a:xfrm rot="-10800000">
            <a:off x="4495800" y="2286000"/>
            <a:ext cx="2081213" cy="1617663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lang="de-DE" sz="800">
              <a:solidFill>
                <a:srgbClr val="0000FF"/>
              </a:solidFill>
            </a:endParaRPr>
          </a:p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2820" name="filecab2"/>
          <p:cNvSpPr>
            <a:spLocks noChangeAspect="1" noEditPoints="1" noChangeArrowheads="1"/>
          </p:cNvSpPr>
          <p:nvPr/>
        </p:nvSpPr>
        <p:spPr bwMode="auto">
          <a:xfrm rot="-10800000">
            <a:off x="2162175" y="4857750"/>
            <a:ext cx="2052638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/>
          </a:p>
        </p:txBody>
      </p:sp>
      <p:sp>
        <p:nvSpPr>
          <p:cNvPr id="162821" name="filecab2"/>
          <p:cNvSpPr>
            <a:spLocks noChangeAspect="1" noEditPoints="1" noChangeArrowheads="1"/>
          </p:cNvSpPr>
          <p:nvPr/>
        </p:nvSpPr>
        <p:spPr bwMode="auto">
          <a:xfrm rot="-10800000">
            <a:off x="4679950" y="4991100"/>
            <a:ext cx="792163" cy="6238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54000"/>
          <a:lstStyle/>
          <a:p>
            <a:pPr eaLnBrk="0" hangingPunct="0"/>
            <a:endParaRPr lang="de-DE" sz="800" b="1">
              <a:solidFill>
                <a:srgbClr val="0000FF"/>
              </a:solidFill>
            </a:endParaRPr>
          </a:p>
        </p:txBody>
      </p:sp>
      <p:sp>
        <p:nvSpPr>
          <p:cNvPr id="162822" name="filecab2"/>
          <p:cNvSpPr>
            <a:spLocks noChangeAspect="1" noEditPoints="1" noChangeArrowheads="1"/>
          </p:cNvSpPr>
          <p:nvPr/>
        </p:nvSpPr>
        <p:spPr bwMode="auto">
          <a:xfrm rot="-10800000">
            <a:off x="6248400" y="5105400"/>
            <a:ext cx="792163" cy="62547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0" y="6453336"/>
            <a:ext cx="1524000" cy="457200"/>
          </a:xfrm>
        </p:spPr>
        <p:txBody>
          <a:bodyPr/>
          <a:lstStyle/>
          <a:p>
            <a:r>
              <a:rPr lang="de-DE" sz="1000" dirty="0"/>
              <a:t>Aufgabenfelder III</a:t>
            </a:r>
          </a:p>
        </p:txBody>
      </p:sp>
      <p:sp>
        <p:nvSpPr>
          <p:cNvPr id="162824" name="WordArt 8"/>
          <p:cNvSpPr>
            <a:spLocks noChangeAspect="1" noChangeArrowheads="1" noChangeShapeType="1"/>
          </p:cNvSpPr>
          <p:nvPr/>
        </p:nvSpPr>
        <p:spPr bwMode="auto">
          <a:xfrm>
            <a:off x="762000" y="762000"/>
            <a:ext cx="6265863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Aufgabenfelder und Unterrichtsfächer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7848600" y="762000"/>
            <a:ext cx="1295400" cy="54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Biologie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Chemie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Deutsch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Englisch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Erdkunde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Französisch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Geschichte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Informatik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Kunst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Latein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Mathematik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Musik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Pädagogik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Physik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  <a:cs typeface="Times New Roman" pitchFamily="18" charset="0"/>
              </a:rPr>
              <a:t>Religion</a:t>
            </a:r>
            <a:endParaRPr lang="de-DE" sz="12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333399"/>
                  </a:outerShdw>
                </a:cont>
                <a:cont type="tree" name="">
                  <a:effect ref="fillLine"/>
                  <a:outerShdw dist="38100" dir="2700000" algn="tl">
                    <a:srgbClr val="00003D"/>
                  </a:outerShdw>
                </a:cont>
                <a:effect ref="fillLine"/>
              </a:effectDag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Philosophie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Sozialwissen-</a:t>
            </a:r>
            <a:r>
              <a:rPr lang="de-DE" sz="1200" b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schaften</a:t>
            </a:r>
            <a:endParaRPr lang="de-DE" sz="12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333399"/>
                  </a:outerShdw>
                </a:cont>
                <a:cont type="tree" name="">
                  <a:effect ref="fillLine"/>
                  <a:outerShdw dist="38100" dir="2700000" algn="tl">
                    <a:srgbClr val="00003D"/>
                  </a:outerShdw>
                </a:cont>
                <a:effect ref="fillLine"/>
              </a:effectDag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Spanisch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   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latin typeface="Arial" charset="0"/>
              </a:rPr>
              <a:t>Sport</a:t>
            </a:r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>
            <a:off x="5357813" y="1905000"/>
            <a:ext cx="1579562" cy="342900"/>
          </a:xfrm>
          <a:prstGeom prst="wedgeRoundRectCallout">
            <a:avLst>
              <a:gd name="adj1" fmla="val -62060"/>
              <a:gd name="adj2" fmla="val 25277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Gesellschaftswissenschaft-liches Aufgabenfeld</a:t>
            </a:r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557213" y="1790700"/>
            <a:ext cx="1714500" cy="342900"/>
          </a:xfrm>
          <a:prstGeom prst="wedgeRoundRectCallout">
            <a:avLst>
              <a:gd name="adj1" fmla="val 50556"/>
              <a:gd name="adj2" fmla="val 11851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Sprachlich-literarisch-künstlerisches Aufgabenfeld</a:t>
            </a:r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>
            <a:off x="900113" y="4419600"/>
            <a:ext cx="1714500" cy="342900"/>
          </a:xfrm>
          <a:prstGeom prst="wedgeRoundRectCallout">
            <a:avLst>
              <a:gd name="adj1" fmla="val 62037"/>
              <a:gd name="adj2" fmla="val 7314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Mathematisch-naturwissen-schaftliches Aufgabenfeld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1143000" y="243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Blip>
                <a:blip r:embed="rId2"/>
              </a:buBlip>
            </a:pPr>
            <a:endParaRPr lang="de-DE" sz="1200" b="1">
              <a:latin typeface="Arial" charset="0"/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1153695" y="2606675"/>
            <a:ext cx="2362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Deutsch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Englisch,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Französisch, Latein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Spanisch,   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Kunst,  Musik</a:t>
            </a:r>
            <a:r>
              <a:rPr lang="de-DE" sz="1400" b="1" dirty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4495800" y="2514600"/>
            <a:ext cx="21336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Geschichte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Erdkunde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Sozialwissenschaften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Philosophie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Pädagogik</a:t>
            </a:r>
            <a:r>
              <a:rPr lang="de-DE" sz="1400" b="1">
                <a:latin typeface="Arial" charset="0"/>
              </a:rPr>
              <a:t> 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2133600" y="5181600"/>
            <a:ext cx="2209800" cy="12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Mathematik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Biologie, Physik,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Chemie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Informatik</a:t>
            </a:r>
            <a:r>
              <a:rPr lang="de-DE" sz="1400" b="1" dirty="0">
                <a:latin typeface="Arial" charset="0"/>
              </a:rPr>
              <a:t> </a:t>
            </a:r>
          </a:p>
        </p:txBody>
      </p:sp>
      <p:grpSp>
        <p:nvGrpSpPr>
          <p:cNvPr id="162844" name="Group 28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62845" name="WordArt 29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62846" name="Group 30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62847" name="Text Box 31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62848" name="Line 32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2849" name="Picture 33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ilecab2"/>
          <p:cNvSpPr>
            <a:spLocks noChangeAspect="1" noEditPoints="1" noChangeArrowheads="1"/>
          </p:cNvSpPr>
          <p:nvPr/>
        </p:nvSpPr>
        <p:spPr bwMode="auto">
          <a:xfrm rot="-10800000">
            <a:off x="1143000" y="2362200"/>
            <a:ext cx="2051050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/>
          </a:p>
        </p:txBody>
      </p:sp>
      <p:sp>
        <p:nvSpPr>
          <p:cNvPr id="163843" name="filecab2"/>
          <p:cNvSpPr>
            <a:spLocks noChangeAspect="1" noEditPoints="1" noChangeArrowheads="1"/>
          </p:cNvSpPr>
          <p:nvPr/>
        </p:nvSpPr>
        <p:spPr bwMode="auto">
          <a:xfrm rot="-10800000">
            <a:off x="4495800" y="2286000"/>
            <a:ext cx="2081213" cy="1617663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lang="de-DE" sz="800">
              <a:solidFill>
                <a:srgbClr val="0000FF"/>
              </a:solidFill>
            </a:endParaRPr>
          </a:p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3844" name="filecab2"/>
          <p:cNvSpPr>
            <a:spLocks noChangeAspect="1" noEditPoints="1" noChangeArrowheads="1"/>
          </p:cNvSpPr>
          <p:nvPr/>
        </p:nvSpPr>
        <p:spPr bwMode="auto">
          <a:xfrm rot="-10800000">
            <a:off x="2162175" y="4857750"/>
            <a:ext cx="2052638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/>
          </a:p>
        </p:txBody>
      </p:sp>
      <p:sp>
        <p:nvSpPr>
          <p:cNvPr id="163845" name="filecab2"/>
          <p:cNvSpPr>
            <a:spLocks noChangeAspect="1" noEditPoints="1" noChangeArrowheads="1"/>
          </p:cNvSpPr>
          <p:nvPr/>
        </p:nvSpPr>
        <p:spPr bwMode="auto">
          <a:xfrm rot="-10800000">
            <a:off x="4679950" y="4991100"/>
            <a:ext cx="792163" cy="6238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54000"/>
          <a:lstStyle/>
          <a:p>
            <a:pPr eaLnBrk="0" hangingPunct="0"/>
            <a:endParaRPr lang="de-DE" sz="800" b="1">
              <a:solidFill>
                <a:srgbClr val="0000FF"/>
              </a:solidFill>
            </a:endParaRPr>
          </a:p>
        </p:txBody>
      </p:sp>
      <p:sp>
        <p:nvSpPr>
          <p:cNvPr id="163846" name="filecab2"/>
          <p:cNvSpPr>
            <a:spLocks noChangeAspect="1" noEditPoints="1" noChangeArrowheads="1"/>
          </p:cNvSpPr>
          <p:nvPr/>
        </p:nvSpPr>
        <p:spPr bwMode="auto">
          <a:xfrm rot="-10800000">
            <a:off x="6248400" y="5105400"/>
            <a:ext cx="792163" cy="62547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0" y="6453336"/>
            <a:ext cx="1524000" cy="457200"/>
          </a:xfrm>
        </p:spPr>
        <p:txBody>
          <a:bodyPr/>
          <a:lstStyle/>
          <a:p>
            <a:r>
              <a:rPr lang="de-DE" sz="1000" dirty="0"/>
              <a:t>Aufgabenfelder I-III</a:t>
            </a:r>
          </a:p>
        </p:txBody>
      </p:sp>
      <p:sp>
        <p:nvSpPr>
          <p:cNvPr id="163848" name="WordArt 8"/>
          <p:cNvSpPr>
            <a:spLocks noChangeAspect="1" noChangeArrowheads="1" noChangeShapeType="1"/>
          </p:cNvSpPr>
          <p:nvPr/>
        </p:nvSpPr>
        <p:spPr bwMode="auto">
          <a:xfrm>
            <a:off x="762000" y="762000"/>
            <a:ext cx="6265863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Aufgabenfelder und Unterrichtsfächer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7848600" y="762000"/>
            <a:ext cx="1295400" cy="54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Biologie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Chemie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Deutsch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Englisch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Erdkunde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Französisch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Geschichte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Informatik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Kunst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Latein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Mathematik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Musik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Pädagogik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Physik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Religion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Philosophie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Sozialwissen-</a:t>
            </a:r>
            <a:r>
              <a:rPr lang="de-DE" sz="1200" b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schaften</a:t>
            </a:r>
            <a:endParaRPr lang="de-DE" sz="12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333399"/>
                  </a:outerShdw>
                </a:cont>
                <a:cont type="tree" name="">
                  <a:effect ref="fillLine"/>
                  <a:outerShdw dist="38100" dir="2700000" algn="tl">
                    <a:srgbClr val="00003D"/>
                  </a:outerShdw>
                </a:cont>
                <a:effect ref="fillLine"/>
              </a:effectDag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Spanisch</a:t>
            </a:r>
            <a:r>
              <a:rPr lang="de-DE" sz="1200" b="1" dirty="0">
                <a:latin typeface="Arial" charset="0"/>
                <a:cs typeface="Times New Roman" pitchFamily="18" charset="0"/>
              </a:rPr>
              <a:t>    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333399"/>
                    </a:outerShdw>
                  </a:cont>
                  <a:cont type="tree" name="">
                    <a:effect ref="fillLine"/>
                    <a:outerShdw dist="38100" dir="2700000" algn="tl">
                      <a:srgbClr val="00003D"/>
                    </a:outerShdw>
                  </a:cont>
                  <a:effect ref="fillLine"/>
                </a:effectDag>
                <a:latin typeface="Arial" charset="0"/>
                <a:cs typeface="Times New Roman" pitchFamily="18" charset="0"/>
              </a:rPr>
              <a:t>Sport</a:t>
            </a:r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>
            <a:off x="5357813" y="1905000"/>
            <a:ext cx="1579562" cy="342900"/>
          </a:xfrm>
          <a:prstGeom prst="wedgeRoundRectCallout">
            <a:avLst>
              <a:gd name="adj1" fmla="val -62097"/>
              <a:gd name="adj2" fmla="val 2748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Gesellschaftswissenschaft-liches Aufgabenfeld</a:t>
            </a:r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557213" y="1790700"/>
            <a:ext cx="1714500" cy="342900"/>
          </a:xfrm>
          <a:prstGeom prst="wedgeRoundRectCallout">
            <a:avLst>
              <a:gd name="adj1" fmla="val 50593"/>
              <a:gd name="adj2" fmla="val 14055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Sprachlich-literarisch-künstlerisches Aufgabenfeld</a:t>
            </a:r>
          </a:p>
        </p:txBody>
      </p:sp>
      <p:sp>
        <p:nvSpPr>
          <p:cNvPr id="163852" name="AutoShape 12"/>
          <p:cNvSpPr>
            <a:spLocks noChangeArrowheads="1"/>
          </p:cNvSpPr>
          <p:nvPr/>
        </p:nvSpPr>
        <p:spPr bwMode="auto">
          <a:xfrm>
            <a:off x="900113" y="4419600"/>
            <a:ext cx="1714500" cy="342900"/>
          </a:xfrm>
          <a:prstGeom prst="wedgeRoundRectCallout">
            <a:avLst>
              <a:gd name="adj1" fmla="val 62074"/>
              <a:gd name="adj2" fmla="val 9537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rgbClr val="000000"/>
                </a:solidFill>
              </a:rPr>
              <a:t>Mathematisch-naturwissen-schaftliches Aufgabenfeld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1143000" y="24384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Blip>
                <a:blip r:embed="rId2"/>
              </a:buBlip>
            </a:pPr>
            <a:endParaRPr lang="de-DE" sz="1200" b="1">
              <a:latin typeface="Arial" charset="0"/>
            </a:endParaRP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2362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Deutsch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Englisch,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Französisch, Latein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Spanisch,    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Kunst,  Musik</a:t>
            </a:r>
            <a:r>
              <a:rPr lang="de-DE" sz="1400" b="1" dirty="0">
                <a:solidFill>
                  <a:srgbClr val="0066FF"/>
                </a:solidFill>
                <a:latin typeface="Arial" charset="0"/>
              </a:rPr>
              <a:t> 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4495800" y="2514600"/>
            <a:ext cx="21336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Geschichte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Erdkunde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Sozialwissenschaften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Philosophie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Pädagogik</a:t>
            </a:r>
            <a:r>
              <a:rPr lang="de-DE" sz="1400" b="1">
                <a:latin typeface="Arial" charset="0"/>
              </a:rPr>
              <a:t> 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2133600" y="5181600"/>
            <a:ext cx="2209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Mathematik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Biologie, Physik,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Chemie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3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 </a:t>
            </a:r>
            <a:endParaRPr lang="de-DE" sz="1400" b="1">
              <a:latin typeface="Arial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Informatik</a:t>
            </a:r>
            <a:r>
              <a:rPr lang="de-DE" sz="1400" b="1">
                <a:latin typeface="Arial" charset="0"/>
              </a:rPr>
              <a:t> 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4648200" y="5181600"/>
            <a:ext cx="931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66FF"/>
                </a:solidFill>
                <a:latin typeface="Arial" charset="0"/>
              </a:rPr>
              <a:t>Religion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6324600" y="5257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400" b="1">
                <a:solidFill>
                  <a:srgbClr val="0066FF"/>
                </a:solidFill>
                <a:latin typeface="Arial" charset="0"/>
              </a:rPr>
              <a:t>Sport</a:t>
            </a:r>
          </a:p>
        </p:txBody>
      </p:sp>
      <p:grpSp>
        <p:nvGrpSpPr>
          <p:cNvPr id="163870" name="Group 30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63871" name="WordArt 31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63872" name="Group 32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63873" name="Text Box 33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63874" name="Line 34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3875" name="Picture 35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7" grpId="0"/>
      <p:bldP spid="1638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900113" y="2997200"/>
            <a:ext cx="806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chemeClr val="tx2"/>
                </a:solidFill>
                <a:latin typeface="Comic Sans MS" pitchFamily="66" charset="0"/>
              </a:rPr>
              <a:t>Die Einführungsphase</a:t>
            </a:r>
            <a:endParaRPr lang="de-DE" sz="2000" b="1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de-DE" sz="1400" i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4872" name="Rectangle 8"/>
          <p:cNvSpPr>
            <a:spLocks noGrp="1" noChangeArrowheads="1"/>
          </p:cNvSpPr>
          <p:nvPr>
            <p:ph type="title"/>
          </p:nvPr>
        </p:nvSpPr>
        <p:spPr>
          <a:xfrm>
            <a:off x="7596188" y="6381750"/>
            <a:ext cx="1389062" cy="266700"/>
          </a:xfrm>
        </p:spPr>
        <p:txBody>
          <a:bodyPr/>
          <a:lstStyle/>
          <a:p>
            <a:r>
              <a:rPr lang="de-DE" sz="1000"/>
              <a:t>Beginn 2.</a:t>
            </a:r>
          </a:p>
        </p:txBody>
      </p:sp>
      <p:grpSp>
        <p:nvGrpSpPr>
          <p:cNvPr id="164879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64880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64881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64882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64883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4884" name="Picture 20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96188" y="6524625"/>
            <a:ext cx="1547812" cy="333375"/>
          </a:xfrm>
        </p:spPr>
        <p:txBody>
          <a:bodyPr/>
          <a:lstStyle/>
          <a:p>
            <a:r>
              <a:rPr lang="de-DE" sz="1000"/>
              <a:t>Alles wird anders…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684213" y="836613"/>
            <a:ext cx="8280400" cy="572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 dirty="0">
                <a:solidFill>
                  <a:schemeClr val="accent1"/>
                </a:solidFill>
                <a:latin typeface="Times New Roman" pitchFamily="18" charset="0"/>
              </a:rPr>
              <a:t>Alles wird anders…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Aufhebung der Klassenstruktur → Grundkurse und 	 Leistungskurse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Klassenarbeiten werden durch Klausuren ersetzt, die 	 in jedem Fach (außer Sport) geschrieben werden 	 können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Klassenlehrer werden durch das Oberstufenteam 	ersetzt</a:t>
            </a:r>
            <a:r>
              <a:rPr lang="de-DE" dirty="0">
                <a:latin typeface="Times New Roman" pitchFamily="18" charset="0"/>
              </a:rPr>
              <a:t>  </a:t>
            </a:r>
            <a:endParaRPr lang="de-DE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Aufwertung der sonstigen Mitarbeit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Fächerwahl → Eigenverantwortung</a:t>
            </a:r>
          </a:p>
        </p:txBody>
      </p:sp>
      <p:grpSp>
        <p:nvGrpSpPr>
          <p:cNvPr id="165903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65904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65905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65906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65907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5908" name="Picture 20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5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5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5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5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476375" y="908050"/>
            <a:ext cx="7127875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accent1"/>
                </a:solidFill>
                <a:latin typeface="Comic Sans MS" pitchFamily="66" charset="0"/>
              </a:rPr>
              <a:t>Fächerwahl </a:t>
            </a:r>
            <a:r>
              <a:rPr lang="de-DE" sz="2400" b="1" dirty="0" err="1">
                <a:solidFill>
                  <a:schemeClr val="accent1"/>
                </a:solidFill>
                <a:latin typeface="Comic Sans MS" pitchFamily="66" charset="0"/>
              </a:rPr>
              <a:t>EPh</a:t>
            </a:r>
            <a:r>
              <a:rPr lang="de-DE" sz="2400" b="1" dirty="0">
                <a:solidFill>
                  <a:schemeClr val="accent1"/>
                </a:solidFill>
                <a:latin typeface="Comic Sans MS" pitchFamily="66" charset="0"/>
              </a:rPr>
              <a:t>:    </a:t>
            </a:r>
            <a:r>
              <a:rPr lang="de-DE" sz="2400" i="1" dirty="0">
                <a:solidFill>
                  <a:schemeClr val="accent1"/>
                </a:solidFill>
                <a:latin typeface="Comic Sans MS" pitchFamily="66" charset="0"/>
              </a:rPr>
              <a:t>Allgemeines vorweg…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Jede Schülerin, jeder Schüler belegt in der Einführungsphase genau  11 Grundkurse.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Jede Schülerin, jeder Schüler beginnt in der Qualifikationsphase mit 2 Leistungskursen und 8 Grundkursen.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Jedes der drei Aufgabenfelder muss durchgängig bis zum Abitur repräsentiert werden!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Kein Aufgabenfeld kann abgewählt werden!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Fächer, die abgewählt wurden, können 	später nicht mehr belegt werden!</a:t>
            </a:r>
            <a:endParaRPr lang="de-DE" sz="24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title"/>
          </p:nvPr>
        </p:nvSpPr>
        <p:spPr>
          <a:xfrm>
            <a:off x="7596188" y="6381750"/>
            <a:ext cx="1389062" cy="266700"/>
          </a:xfrm>
        </p:spPr>
        <p:txBody>
          <a:bodyPr/>
          <a:lstStyle/>
          <a:p>
            <a:r>
              <a:rPr lang="de-DE" sz="1000"/>
              <a:t>Fächerwahl EPh</a:t>
            </a:r>
          </a:p>
        </p:txBody>
      </p:sp>
      <p:pic>
        <p:nvPicPr>
          <p:cNvPr id="168969" name="Picture 9" descr="FWARROW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312737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0" name="Picture 10" descr="FWARROW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789363"/>
            <a:ext cx="312737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1" name="Picture 11" descr="FWARROW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046663"/>
            <a:ext cx="312737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2" name="Picture 12" descr="FWARROW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90675"/>
            <a:ext cx="312737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3" name="Picture 13" descr="FWARROW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589588"/>
            <a:ext cx="312737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980" name="Group 20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68981" name="WordArt 21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68982" name="Group 22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68983" name="Text Box 23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68984" name="Line 24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8985" name="Picture 25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68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68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6629400"/>
            <a:ext cx="2362200" cy="228600"/>
          </a:xfrm>
        </p:spPr>
        <p:txBody>
          <a:bodyPr/>
          <a:lstStyle/>
          <a:p>
            <a:r>
              <a:rPr lang="de-DE" sz="1000" b="1" dirty="0"/>
              <a:t>Pflichtf</a:t>
            </a:r>
            <a:r>
              <a:rPr lang="de-DE" sz="1000" b="1" dirty="0">
                <a:latin typeface="Arial"/>
              </a:rPr>
              <a:t>ä</a:t>
            </a:r>
            <a:r>
              <a:rPr lang="de-DE" sz="1000" b="1" dirty="0"/>
              <a:t>cher Eph</a:t>
            </a:r>
          </a:p>
        </p:txBody>
      </p:sp>
      <p:sp>
        <p:nvSpPr>
          <p:cNvPr id="171011" name="WordArt 3"/>
          <p:cNvSpPr>
            <a:spLocks noChangeAspect="1" noChangeArrowheads="1" noChangeShapeType="1"/>
          </p:cNvSpPr>
          <p:nvPr/>
        </p:nvSpPr>
        <p:spPr bwMode="auto">
          <a:xfrm>
            <a:off x="831850" y="800100"/>
            <a:ext cx="7843838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800" b="1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Pflichtbedingungen in der Einführungsphase</a:t>
            </a:r>
          </a:p>
        </p:txBody>
      </p:sp>
      <p:sp>
        <p:nvSpPr>
          <p:cNvPr id="171012" name="filecab2"/>
          <p:cNvSpPr>
            <a:spLocks noChangeAspect="1" noEditPoints="1" noChangeArrowheads="1"/>
          </p:cNvSpPr>
          <p:nvPr/>
        </p:nvSpPr>
        <p:spPr bwMode="auto">
          <a:xfrm rot="-10800000">
            <a:off x="936625" y="1928813"/>
            <a:ext cx="2698750" cy="214312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/>
          </a:p>
        </p:txBody>
      </p:sp>
      <p:sp>
        <p:nvSpPr>
          <p:cNvPr id="171013" name="filecab2"/>
          <p:cNvSpPr>
            <a:spLocks noChangeAspect="1" noEditPoints="1" noChangeArrowheads="1"/>
          </p:cNvSpPr>
          <p:nvPr/>
        </p:nvSpPr>
        <p:spPr bwMode="auto">
          <a:xfrm rot="-10800000">
            <a:off x="4826000" y="1968500"/>
            <a:ext cx="2698750" cy="20335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lang="de-DE" sz="800">
              <a:solidFill>
                <a:srgbClr val="0000FF"/>
              </a:solidFill>
            </a:endParaRPr>
          </a:p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71014" name="filecab2"/>
          <p:cNvSpPr>
            <a:spLocks noChangeAspect="1" noEditPoints="1" noChangeArrowheads="1"/>
          </p:cNvSpPr>
          <p:nvPr/>
        </p:nvSpPr>
        <p:spPr bwMode="auto">
          <a:xfrm rot="-10800000">
            <a:off x="1692275" y="4235450"/>
            <a:ext cx="2698750" cy="212883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/>
          </a:p>
        </p:txBody>
      </p:sp>
      <p:sp>
        <p:nvSpPr>
          <p:cNvPr id="171015" name="filecab2"/>
          <p:cNvSpPr>
            <a:spLocks noChangeAspect="1" noEditPoints="1" noChangeArrowheads="1"/>
          </p:cNvSpPr>
          <p:nvPr/>
        </p:nvSpPr>
        <p:spPr bwMode="auto">
          <a:xfrm rot="-10800000">
            <a:off x="4787900" y="4914900"/>
            <a:ext cx="792163" cy="6238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54000"/>
          <a:lstStyle/>
          <a:p>
            <a:pPr eaLnBrk="0" hangingPunct="0"/>
            <a:endParaRPr lang="de-DE" sz="800" b="1">
              <a:solidFill>
                <a:srgbClr val="0000FF"/>
              </a:solidFill>
            </a:endParaRPr>
          </a:p>
        </p:txBody>
      </p:sp>
      <p:sp>
        <p:nvSpPr>
          <p:cNvPr id="171016" name="filecab2"/>
          <p:cNvSpPr>
            <a:spLocks noChangeAspect="1" noEditPoints="1" noChangeArrowheads="1"/>
          </p:cNvSpPr>
          <p:nvPr/>
        </p:nvSpPr>
        <p:spPr bwMode="auto">
          <a:xfrm rot="-10800000">
            <a:off x="6248400" y="5029200"/>
            <a:ext cx="792163" cy="62547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4787900" y="2133600"/>
            <a:ext cx="29527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93663" algn="l"/>
              </a:tabLst>
            </a:pPr>
            <a:r>
              <a:rPr lang="de-DE" sz="2000" b="1">
                <a:solidFill>
                  <a:srgbClr val="0000FF"/>
                </a:solidFill>
                <a:latin typeface="Comic Sans MS" pitchFamily="66" charset="0"/>
              </a:rPr>
              <a:t>1 Gesellschafts-</a:t>
            </a:r>
          </a:p>
          <a:p>
            <a:pPr eaLnBrk="0" hangingPunct="0">
              <a:tabLst>
                <a:tab pos="93663" algn="l"/>
              </a:tabLst>
            </a:pPr>
            <a:r>
              <a:rPr lang="de-DE" sz="2000" b="1">
                <a:solidFill>
                  <a:srgbClr val="0000FF"/>
                </a:solidFill>
                <a:latin typeface="Comic Sans MS" pitchFamily="66" charset="0"/>
              </a:rPr>
              <a:t>      wissenschaft</a:t>
            </a: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tabLst>
                <a:tab pos="93663" algn="l"/>
              </a:tabLst>
            </a:pPr>
            <a:endParaRPr lang="de-DE" sz="100" b="1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tabLst>
                <a:tab pos="93663" algn="l"/>
              </a:tabLst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 Geschichte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de-DE" sz="1000" b="1">
                <a:solidFill>
                  <a:srgbClr val="0000FF"/>
                </a:solidFill>
                <a:latin typeface="Comic Sans MS" pitchFamily="66" charset="0"/>
              </a:rPr>
              <a:t>oder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     	</a:t>
            </a: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Erdkunde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de-DE" sz="1000" b="1">
                <a:solidFill>
                  <a:srgbClr val="0000FF"/>
                </a:solidFill>
                <a:latin typeface="Comic Sans MS" pitchFamily="66" charset="0"/>
              </a:rPr>
              <a:t>oder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	</a:t>
            </a: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Sozialwissenschaften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000" b="1">
                <a:solidFill>
                  <a:srgbClr val="0000FF"/>
                </a:solidFill>
                <a:latin typeface="Comic Sans MS" pitchFamily="66" charset="0"/>
              </a:rPr>
              <a:t>oder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	</a:t>
            </a: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Philosophie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000" b="1">
                <a:solidFill>
                  <a:srgbClr val="0000FF"/>
                </a:solidFill>
                <a:latin typeface="Comic Sans MS" pitchFamily="66" charset="0"/>
              </a:rPr>
              <a:t>oder</a:t>
            </a:r>
            <a:r>
              <a:rPr lang="de-DE" sz="1400" b="1">
                <a:solidFill>
                  <a:srgbClr val="0000FF"/>
                </a:solidFill>
                <a:latin typeface="Comic Sans MS" pitchFamily="66" charset="0"/>
              </a:rPr>
              <a:t>   	</a:t>
            </a: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Erziehungswissenschaften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927100" y="2133600"/>
            <a:ext cx="263683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Deutsch </a:t>
            </a:r>
          </a:p>
          <a:p>
            <a:pPr eaLnBrk="0" hangingPunct="0"/>
            <a:endParaRPr lang="de-DE" sz="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/>
            <a:r>
              <a:rPr lang="de-DE" sz="1600" b="1" dirty="0" err="1">
                <a:solidFill>
                  <a:srgbClr val="0000FF"/>
                </a:solidFill>
                <a:latin typeface="Comic Sans MS" pitchFamily="66" charset="0"/>
              </a:rPr>
              <a:t>fortgef</a:t>
            </a: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. Fremdsprache </a:t>
            </a:r>
          </a:p>
          <a:p>
            <a:pPr eaLnBrk="0" hangingPunct="0"/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(E, F, L)</a:t>
            </a:r>
          </a:p>
          <a:p>
            <a:pPr eaLnBrk="0" hangingPunct="0"/>
            <a:endParaRPr lang="de-DE" sz="700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/>
            <a:r>
              <a:rPr lang="de-DE" sz="1600" b="1" dirty="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 </a:t>
            </a: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weitere Fremdsprache                       </a:t>
            </a:r>
            <a:r>
              <a:rPr lang="de-DE" sz="1600" b="1" dirty="0">
                <a:solidFill>
                  <a:srgbClr val="FF0066"/>
                </a:solidFill>
                <a:latin typeface="Comic Sans MS" pitchFamily="66" charset="0"/>
              </a:rPr>
              <a:t>oder </a:t>
            </a:r>
            <a:r>
              <a:rPr lang="de-DE" sz="1600" b="1" dirty="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</a:t>
            </a:r>
          </a:p>
          <a:p>
            <a:pPr eaLnBrk="0" hangingPunct="0"/>
            <a:endParaRPr lang="de-DE" sz="800" b="1" dirty="0">
              <a:solidFill>
                <a:srgbClr val="FF00FF"/>
              </a:solidFill>
              <a:latin typeface="Comic Sans MS" pitchFamily="66" charset="0"/>
            </a:endParaRPr>
          </a:p>
          <a:p>
            <a:pPr eaLnBrk="0" hangingPunct="0"/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Kunst oder Musik</a:t>
            </a:r>
            <a:r>
              <a:rPr lang="de-DE" sz="11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4724400" y="506095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Religion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300788" y="5137150"/>
            <a:ext cx="73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Sport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763713" y="4437063"/>
            <a:ext cx="2736850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571500" algn="l"/>
              </a:tabLst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Mathematik </a:t>
            </a:r>
          </a:p>
          <a:p>
            <a:pPr eaLnBrk="0" hangingPunct="0">
              <a:tabLst>
                <a:tab pos="571500" algn="l"/>
              </a:tabLst>
            </a:pPr>
            <a:endParaRPr lang="de-DE" sz="600" b="1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1 Naturwissenschaft</a:t>
            </a:r>
            <a:r>
              <a:rPr lang="de-DE" sz="1600" b="1" u="sng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tabLst>
                <a:tab pos="571500" algn="l"/>
              </a:tabLst>
            </a:pPr>
            <a:endParaRPr lang="de-DE" sz="300" b="1" u="sng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de-DE" sz="1200" b="1">
                <a:solidFill>
                  <a:srgbClr val="0000FF"/>
                </a:solidFill>
                <a:latin typeface="Comic Sans MS" pitchFamily="66" charset="0"/>
              </a:rPr>
              <a:t>(Biologie oder Physik oder Chemie)</a:t>
            </a:r>
          </a:p>
          <a:p>
            <a:pPr eaLnBrk="0" hangingPunct="0">
              <a:lnSpc>
                <a:spcPct val="35000"/>
              </a:lnSpc>
              <a:tabLst>
                <a:tab pos="571500" algn="l"/>
              </a:tabLst>
            </a:pPr>
            <a:r>
              <a:rPr lang="de-DE" sz="1600" b="1" u="sng">
                <a:solidFill>
                  <a:srgbClr val="0000FF"/>
                </a:solidFill>
                <a:latin typeface="Comic Sans MS" pitchFamily="66" charset="0"/>
              </a:rPr>
              <a:t>   </a:t>
            </a:r>
          </a:p>
          <a:p>
            <a:pPr eaLnBrk="0" hangingPunct="0">
              <a:tabLst>
                <a:tab pos="571500" algn="l"/>
              </a:tabLst>
            </a:pPr>
            <a:endParaRPr lang="de-DE" sz="1600" b="1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de-DE" sz="1600" b="1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 </a:t>
            </a:r>
            <a:r>
              <a:rPr lang="de-DE" sz="1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weiteres Fach aus III.</a:t>
            </a:r>
            <a:endParaRPr lang="de-DE" sz="1600" b="1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lnSpc>
                <a:spcPct val="55000"/>
              </a:lnSpc>
              <a:buFont typeface="Symbol" pitchFamily="18" charset="2"/>
              <a:buNone/>
              <a:tabLst>
                <a:tab pos="571500" algn="l"/>
              </a:tabLst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     </a:t>
            </a:r>
            <a:r>
              <a:rPr lang="de-DE" sz="1200" b="1">
                <a:solidFill>
                  <a:srgbClr val="0000FF"/>
                </a:solidFill>
                <a:latin typeface="Comic Sans MS" pitchFamily="66" charset="0"/>
              </a:rPr>
              <a:t>(Bi,Phy,Ch, If)</a:t>
            </a: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  </a:t>
            </a:r>
          </a:p>
          <a:p>
            <a:pPr eaLnBrk="0" hangingPunct="0">
              <a:lnSpc>
                <a:spcPct val="55000"/>
              </a:lnSpc>
              <a:buFont typeface="Symbol" pitchFamily="18" charset="2"/>
              <a:buNone/>
              <a:tabLst>
                <a:tab pos="571500" algn="l"/>
              </a:tabLst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   </a:t>
            </a:r>
          </a:p>
          <a:p>
            <a:pPr eaLnBrk="0" hangingPunct="0">
              <a:lnSpc>
                <a:spcPct val="55000"/>
              </a:lnSpc>
              <a:buFont typeface="Symbol" pitchFamily="18" charset="2"/>
              <a:buNone/>
              <a:tabLst>
                <a:tab pos="571500" algn="l"/>
              </a:tabLst>
            </a:pPr>
            <a:r>
              <a:rPr lang="de-DE" sz="1600" b="1">
                <a:solidFill>
                  <a:srgbClr val="FF0066"/>
                </a:solidFill>
                <a:latin typeface="Comic Sans MS" pitchFamily="66" charset="0"/>
              </a:rPr>
              <a:t>oder  </a:t>
            </a:r>
            <a:r>
              <a:rPr lang="de-DE" sz="1600" b="1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</a:t>
            </a:r>
          </a:p>
        </p:txBody>
      </p:sp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4330700" y="4221163"/>
            <a:ext cx="457200" cy="342900"/>
          </a:xfrm>
          <a:prstGeom prst="wedgeEllipseCallout">
            <a:avLst>
              <a:gd name="adj1" fmla="val -101250"/>
              <a:gd name="adj2" fmla="val 84815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III.</a:t>
            </a:r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>
            <a:off x="7643813" y="1628775"/>
            <a:ext cx="457200" cy="342900"/>
          </a:xfrm>
          <a:prstGeom prst="wedgeEllipseCallout">
            <a:avLst>
              <a:gd name="adj1" fmla="val -159375"/>
              <a:gd name="adj2" fmla="val 113889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II.</a:t>
            </a:r>
          </a:p>
        </p:txBody>
      </p:sp>
      <p:sp>
        <p:nvSpPr>
          <p:cNvPr id="171024" name="AutoShape 16"/>
          <p:cNvSpPr>
            <a:spLocks noChangeArrowheads="1"/>
          </p:cNvSpPr>
          <p:nvPr/>
        </p:nvSpPr>
        <p:spPr bwMode="auto">
          <a:xfrm>
            <a:off x="1116013" y="1484313"/>
            <a:ext cx="457200" cy="342900"/>
          </a:xfrm>
          <a:prstGeom prst="wedgeEllipseCallout">
            <a:avLst>
              <a:gd name="adj1" fmla="val 78472"/>
              <a:gd name="adj2" fmla="val 103148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I.</a:t>
            </a:r>
          </a:p>
        </p:txBody>
      </p:sp>
      <p:grpSp>
        <p:nvGrpSpPr>
          <p:cNvPr id="171036" name="Group 28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71037" name="WordArt 29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71038" name="Group 30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71039" name="Text Box 31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71040" name="Line 32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1041" name="Picture 33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 autoUpdateAnimBg="0"/>
      <p:bldP spid="171018" grpId="0" autoUpdateAnimBg="0"/>
      <p:bldP spid="171019" grpId="0" autoUpdateAnimBg="0"/>
      <p:bldP spid="171020" grpId="0" autoUpdateAnimBg="0"/>
      <p:bldP spid="1710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765175"/>
            <a:ext cx="4965700" cy="874713"/>
          </a:xfrm>
        </p:spPr>
        <p:txBody>
          <a:bodyPr/>
          <a:lstStyle/>
          <a:p>
            <a:r>
              <a:rPr lang="de-DE" sz="2800" b="1">
                <a:solidFill>
                  <a:schemeClr val="accent1"/>
                </a:solidFill>
                <a:latin typeface="Comic Sans MS" pitchFamily="66" charset="0"/>
              </a:rPr>
              <a:t>Übersicht Fächerwahl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021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Deutsch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Mathematik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fortgeführte Fremdsprache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Naturwissenschaft (</a:t>
            </a:r>
            <a:r>
              <a:rPr lang="de-DE" sz="1800" dirty="0" err="1">
                <a:solidFill>
                  <a:schemeClr val="tx2"/>
                </a:solidFill>
                <a:latin typeface="Comic Sans MS" pitchFamily="66" charset="0"/>
              </a:rPr>
              <a:t>Bi,Phy,Ch</a:t>
            </a: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Gesellschaftswissenschaft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Religion </a:t>
            </a: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(alternativ: Philosophie)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Sport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Kunst oder Musik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weitere Fremdsprache oder Fach aus AF III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10. Fach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11. Fach (ggf. Latein)</a:t>
            </a: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de-DE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981200"/>
            <a:ext cx="3992563" cy="303212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endParaRPr lang="de-DE" sz="18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de-DE" sz="1800" u="sng" dirty="0">
                <a:solidFill>
                  <a:schemeClr val="tx2"/>
                </a:solidFill>
                <a:latin typeface="Comic Sans MS" pitchFamily="66" charset="0"/>
              </a:rPr>
              <a:t>Besonderheit: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endParaRPr lang="de-DE" sz="1800" u="sng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Wurde in der Sekundarstufe I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keine zweite Fremdsprache 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erlernt, muss eine Fremd-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de-DE" sz="1800" dirty="0" err="1">
                <a:solidFill>
                  <a:schemeClr val="tx2"/>
                </a:solidFill>
                <a:latin typeface="Comic Sans MS" pitchFamily="66" charset="0"/>
              </a:rPr>
              <a:t>sprache</a:t>
            </a: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 (Spanisch)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in der Oberstufe neu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de-DE" sz="1800" dirty="0">
                <a:solidFill>
                  <a:schemeClr val="tx2"/>
                </a:solidFill>
                <a:latin typeface="Comic Sans MS" pitchFamily="66" charset="0"/>
              </a:rPr>
              <a:t>belegt werden.</a:t>
            </a:r>
          </a:p>
        </p:txBody>
      </p:sp>
      <p:grpSp>
        <p:nvGrpSpPr>
          <p:cNvPr id="173072" name="Group 16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73073" name="WordArt 17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73074" name="Group 18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73075" name="Text Box 19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73076" name="Line 20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3077" name="Picture 21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7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3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3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3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3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3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  <p:bldP spid="17306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900113" y="765175"/>
            <a:ext cx="7993062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93663">
              <a:defRPr>
                <a:solidFill>
                  <a:schemeClr val="tx1"/>
                </a:solidFill>
                <a:latin typeface="Arial" charset="0"/>
              </a:defRPr>
            </a:lvl1pPr>
            <a:lvl2pPr marL="981075">
              <a:defRPr>
                <a:solidFill>
                  <a:schemeClr val="tx1"/>
                </a:solidFill>
                <a:latin typeface="Arial" charset="0"/>
              </a:defRPr>
            </a:lvl2pPr>
            <a:lvl3pPr marL="1160463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3600" b="1" dirty="0">
                <a:solidFill>
                  <a:schemeClr val="accent1"/>
                </a:solidFill>
                <a:latin typeface="Comic Sans MS" pitchFamily="66" charset="0"/>
              </a:rPr>
              <a:t>Schriftlich oder mündlich?</a:t>
            </a:r>
          </a:p>
          <a:p>
            <a:pPr>
              <a:spcBef>
                <a:spcPct val="50000"/>
              </a:spcBef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Klausuren werden </a:t>
            </a:r>
            <a:r>
              <a:rPr lang="de-DE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mindestens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geschrieben in: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Mathematik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Deutsch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Fremdsprachen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einer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Naturwissenschaft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einer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Gesellschaftswissenschaft</a:t>
            </a: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Ein Wechsel der Schriftlichkeit ist zum Ende des Halbjahres möglich.</a:t>
            </a:r>
          </a:p>
          <a:p>
            <a:pPr>
              <a:spcBef>
                <a:spcPct val="50000"/>
              </a:spcBef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Alle anderen Fächer (außer Sport) können schriftlich oder mündlich gewählt werden.</a:t>
            </a:r>
            <a:endParaRPr lang="de-DE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4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740650" y="6524625"/>
            <a:ext cx="1403350" cy="333375"/>
          </a:xfrm>
        </p:spPr>
        <p:txBody>
          <a:bodyPr/>
          <a:lstStyle/>
          <a:p>
            <a:r>
              <a:rPr lang="de-DE" sz="1000"/>
              <a:t>Schriftlich / Mündlich</a:t>
            </a:r>
          </a:p>
        </p:txBody>
      </p:sp>
      <p:grpSp>
        <p:nvGrpSpPr>
          <p:cNvPr id="174095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74096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74097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74098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74099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4100" name="Picture 20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4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74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4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4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4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74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1331913" y="908050"/>
            <a:ext cx="7777162" cy="446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4400" b="1" dirty="0">
                <a:solidFill>
                  <a:schemeClr val="accent1"/>
                </a:solidFill>
                <a:latin typeface="Comic Sans MS" pitchFamily="66" charset="0"/>
              </a:rPr>
              <a:t>    Verlaufsplanung</a:t>
            </a:r>
            <a:endParaRPr lang="de-DE" sz="3200" i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Allgemeine Informationen zur gymnasialen Oberstufe</a:t>
            </a:r>
          </a:p>
          <a:p>
            <a:pPr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Einführungsphase</a:t>
            </a:r>
          </a:p>
          <a:p>
            <a:pPr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Qualifikationsphase</a:t>
            </a:r>
          </a:p>
          <a:p>
            <a:pPr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Abitur</a:t>
            </a:r>
          </a:p>
          <a:p>
            <a:pPr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Organisatorische Planung / Allgemeines</a:t>
            </a:r>
          </a:p>
          <a:p>
            <a:pPr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Online-Wahlen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title"/>
          </p:nvPr>
        </p:nvSpPr>
        <p:spPr>
          <a:xfrm>
            <a:off x="7596188" y="6381750"/>
            <a:ext cx="1389062" cy="266700"/>
          </a:xfrm>
        </p:spPr>
        <p:txBody>
          <a:bodyPr/>
          <a:lstStyle/>
          <a:p>
            <a:r>
              <a:rPr lang="de-DE" sz="1000"/>
              <a:t>Verlaufsplanung</a:t>
            </a:r>
          </a:p>
        </p:txBody>
      </p:sp>
      <p:grpSp>
        <p:nvGrpSpPr>
          <p:cNvPr id="152591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52592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52593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52594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52595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52596" name="Picture 20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898525" y="836613"/>
            <a:ext cx="8066088" cy="46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261938">
              <a:defRPr>
                <a:solidFill>
                  <a:schemeClr val="tx1"/>
                </a:solidFill>
                <a:latin typeface="Arial" charset="0"/>
              </a:defRPr>
            </a:lvl1pPr>
            <a:lvl2pPr marL="261938" indent="101600" defTabSz="261938">
              <a:defRPr>
                <a:solidFill>
                  <a:schemeClr val="tx1"/>
                </a:solidFill>
                <a:latin typeface="Arial" charset="0"/>
              </a:defRPr>
            </a:lvl2pPr>
            <a:lvl3pPr defTabSz="261938">
              <a:defRPr>
                <a:solidFill>
                  <a:schemeClr val="tx1"/>
                </a:solidFill>
                <a:latin typeface="Arial" charset="0"/>
              </a:defRPr>
            </a:lvl3pPr>
            <a:lvl4pPr defTabSz="261938">
              <a:defRPr>
                <a:solidFill>
                  <a:schemeClr val="tx1"/>
                </a:solidFill>
                <a:latin typeface="Arial" charset="0"/>
              </a:defRPr>
            </a:lvl4pPr>
            <a:lvl5pPr defTabSz="261938">
              <a:defRPr>
                <a:solidFill>
                  <a:schemeClr val="tx1"/>
                </a:solidFill>
                <a:latin typeface="Arial" charset="0"/>
              </a:defRPr>
            </a:lvl5pPr>
            <a:lvl6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4000" b="1" dirty="0">
                <a:solidFill>
                  <a:schemeClr val="accent1"/>
                </a:solidFill>
                <a:latin typeface="Comic Sans MS" pitchFamily="66" charset="0"/>
              </a:rPr>
              <a:t>			Versetzung </a:t>
            </a:r>
            <a:r>
              <a:rPr lang="de-DE" sz="4000" b="1" dirty="0" err="1">
                <a:solidFill>
                  <a:schemeClr val="accent1"/>
                </a:solidFill>
                <a:latin typeface="Comic Sans MS" pitchFamily="66" charset="0"/>
              </a:rPr>
              <a:t>EPh</a:t>
            </a:r>
            <a:r>
              <a:rPr lang="de-DE" sz="4000" b="1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de-DE" sz="40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→</a:t>
            </a:r>
            <a:r>
              <a:rPr lang="de-DE" sz="4000" b="1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de-DE" sz="4000" b="1" dirty="0" err="1">
                <a:solidFill>
                  <a:schemeClr val="accent1"/>
                </a:solidFill>
                <a:latin typeface="Comic Sans MS" pitchFamily="66" charset="0"/>
              </a:rPr>
              <a:t>QPh</a:t>
            </a:r>
            <a:endParaRPr lang="de-DE" sz="40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de-D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Versetzt, wenn…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alles mindestens ausreichend	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nur einmal </a:t>
            </a:r>
            <a:r>
              <a:rPr lang="de-DE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Note 5</a:t>
            </a: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, aber nicht in Deutsch, Mathematik oder der fortgeführten Fremdsprache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nur einmal </a:t>
            </a:r>
            <a:r>
              <a:rPr lang="de-DE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Note 5</a:t>
            </a: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 Deutsch, Mathematik, </a:t>
            </a:r>
            <a:r>
              <a:rPr lang="de-DE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fortgef</a:t>
            </a: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Fremdsprache </a:t>
            </a:r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Ausgleich (</a:t>
            </a:r>
            <a:r>
              <a:rPr lang="de-DE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Note 3</a:t>
            </a: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in diesen Fächern </a:t>
            </a:r>
          </a:p>
          <a:p>
            <a:pPr>
              <a:spcBef>
                <a:spcPct val="70000"/>
              </a:spcBef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 Fächer gehen in die Versetzungsentscheidung 	ein!</a:t>
            </a:r>
            <a:endParaRPr lang="de-DE" sz="6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title"/>
          </p:nvPr>
        </p:nvSpPr>
        <p:spPr>
          <a:xfrm>
            <a:off x="7235825" y="6381750"/>
            <a:ext cx="1908175" cy="287338"/>
          </a:xfrm>
        </p:spPr>
        <p:txBody>
          <a:bodyPr/>
          <a:lstStyle/>
          <a:p>
            <a:r>
              <a:rPr lang="de-DE" sz="1000"/>
              <a:t>Versetzung</a:t>
            </a:r>
          </a:p>
        </p:txBody>
      </p:sp>
      <p:pic>
        <p:nvPicPr>
          <p:cNvPr id="175113" name="Picture 9" descr="red_rnd_pulse_blk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593975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4" name="Picture 10" descr="red_rnd_pulse_blk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7023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5" name="Picture 11" descr="red_rnd_pulse_blk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221163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6" name="Picture 12" descr="red_rnd_pulse_blk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15778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123" name="Group 19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75124" name="WordArt 20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75125" name="Group 21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75126" name="Text Box 22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75127" name="Line 23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5128" name="Picture 24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5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5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5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5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5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5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75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75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5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5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547813" y="1430338"/>
            <a:ext cx="7202487" cy="33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261938">
              <a:defRPr>
                <a:solidFill>
                  <a:schemeClr val="tx1"/>
                </a:solidFill>
                <a:latin typeface="Arial" charset="0"/>
              </a:defRPr>
            </a:lvl1pPr>
            <a:lvl2pPr marL="261938" indent="101600" defTabSz="261938">
              <a:defRPr>
                <a:solidFill>
                  <a:schemeClr val="tx1"/>
                </a:solidFill>
                <a:latin typeface="Arial" charset="0"/>
              </a:defRPr>
            </a:lvl2pPr>
            <a:lvl3pPr defTabSz="261938">
              <a:defRPr>
                <a:solidFill>
                  <a:schemeClr val="tx1"/>
                </a:solidFill>
                <a:latin typeface="Arial" charset="0"/>
              </a:defRPr>
            </a:lvl3pPr>
            <a:lvl4pPr defTabSz="261938">
              <a:defRPr>
                <a:solidFill>
                  <a:schemeClr val="tx1"/>
                </a:solidFill>
                <a:latin typeface="Arial" charset="0"/>
              </a:defRPr>
            </a:lvl4pPr>
            <a:lvl5pPr defTabSz="261938">
              <a:defRPr>
                <a:solidFill>
                  <a:schemeClr val="tx1"/>
                </a:solidFill>
                <a:latin typeface="Arial" charset="0"/>
              </a:defRPr>
            </a:lvl5pPr>
            <a:lvl6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000" b="1" dirty="0">
                <a:solidFill>
                  <a:schemeClr val="accent1"/>
                </a:solidFill>
                <a:latin typeface="Comic Sans MS" pitchFamily="66" charset="0"/>
              </a:rPr>
              <a:t>			MITTLERER SCHULABSCHLUSS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 der Versetzung von Eph  </a:t>
            </a: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Q1</a:t>
            </a:r>
            <a:endParaRPr lang="de-DE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de-D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(zentrale Klausur in Eph2 in den Fächern Mathematik und Deutsch, keine zentralen Abschlussprüfungen)</a:t>
            </a:r>
            <a:endParaRPr lang="de-DE" sz="6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7235825" y="6381750"/>
            <a:ext cx="1908175" cy="287338"/>
          </a:xfrm>
        </p:spPr>
        <p:txBody>
          <a:bodyPr/>
          <a:lstStyle/>
          <a:p>
            <a:r>
              <a:rPr lang="de-DE" sz="1000"/>
              <a:t>Versetzung</a:t>
            </a:r>
          </a:p>
        </p:txBody>
      </p:sp>
      <p:grpSp>
        <p:nvGrpSpPr>
          <p:cNvPr id="237585" name="Group 17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37586" name="WordArt 18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37587" name="Group 19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37588" name="Text Box 20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7589" name="Line 21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37590" name="Picture 22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900113" y="2997200"/>
            <a:ext cx="8064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Die Qualifikationsphase</a:t>
            </a:r>
          </a:p>
        </p:txBody>
      </p:sp>
      <p:sp>
        <p:nvSpPr>
          <p:cNvPr id="177160" name="Rectangle 8"/>
          <p:cNvSpPr>
            <a:spLocks noGrp="1" noChangeArrowheads="1"/>
          </p:cNvSpPr>
          <p:nvPr>
            <p:ph type="title"/>
          </p:nvPr>
        </p:nvSpPr>
        <p:spPr>
          <a:xfrm>
            <a:off x="7596188" y="6381750"/>
            <a:ext cx="1389062" cy="266700"/>
          </a:xfrm>
        </p:spPr>
        <p:txBody>
          <a:bodyPr/>
          <a:lstStyle/>
          <a:p>
            <a:r>
              <a:rPr lang="de-DE" sz="1000"/>
              <a:t>Beginn 3.</a:t>
            </a:r>
          </a:p>
        </p:txBody>
      </p:sp>
      <p:grpSp>
        <p:nvGrpSpPr>
          <p:cNvPr id="177167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77168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77169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77170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77171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7172" name="Picture 20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0" y="6629400"/>
            <a:ext cx="1600200" cy="228600"/>
          </a:xfrm>
        </p:spPr>
        <p:txBody>
          <a:bodyPr/>
          <a:lstStyle/>
          <a:p>
            <a:r>
              <a:rPr lang="de-DE" sz="1000" b="1"/>
              <a:t>Pflichtf</a:t>
            </a:r>
            <a:r>
              <a:rPr lang="de-DE" sz="1000" b="1">
                <a:latin typeface="Arial"/>
              </a:rPr>
              <a:t>ä</a:t>
            </a:r>
            <a:r>
              <a:rPr lang="de-DE" sz="1000" b="1"/>
              <a:t>cher Q1,Q2</a:t>
            </a:r>
          </a:p>
        </p:txBody>
      </p:sp>
      <p:sp>
        <p:nvSpPr>
          <p:cNvPr id="178179" name="filecab2"/>
          <p:cNvSpPr>
            <a:spLocks noChangeAspect="1" noEditPoints="1" noChangeArrowheads="1"/>
          </p:cNvSpPr>
          <p:nvPr/>
        </p:nvSpPr>
        <p:spPr bwMode="auto">
          <a:xfrm rot="-10800000">
            <a:off x="1258888" y="1912938"/>
            <a:ext cx="2519362" cy="19875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/>
          </a:p>
        </p:txBody>
      </p:sp>
      <p:sp>
        <p:nvSpPr>
          <p:cNvPr id="178180" name="filecab2"/>
          <p:cNvSpPr>
            <a:spLocks noChangeAspect="1" noEditPoints="1" noChangeArrowheads="1"/>
          </p:cNvSpPr>
          <p:nvPr/>
        </p:nvSpPr>
        <p:spPr bwMode="auto">
          <a:xfrm rot="-10800000">
            <a:off x="4645025" y="1870075"/>
            <a:ext cx="2519363" cy="195897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lang="de-DE" sz="800">
              <a:solidFill>
                <a:srgbClr val="0000FF"/>
              </a:solidFill>
            </a:endParaRPr>
          </a:p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78181" name="filecab2"/>
          <p:cNvSpPr>
            <a:spLocks noChangeAspect="1" noEditPoints="1" noChangeArrowheads="1"/>
          </p:cNvSpPr>
          <p:nvPr/>
        </p:nvSpPr>
        <p:spPr bwMode="auto">
          <a:xfrm rot="-10800000">
            <a:off x="1695450" y="4410075"/>
            <a:ext cx="2519363" cy="19875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/>
          </a:p>
        </p:txBody>
      </p:sp>
      <p:sp>
        <p:nvSpPr>
          <p:cNvPr id="178182" name="filecab2"/>
          <p:cNvSpPr>
            <a:spLocks noChangeAspect="1" noEditPoints="1" noChangeArrowheads="1"/>
          </p:cNvSpPr>
          <p:nvPr/>
        </p:nvSpPr>
        <p:spPr bwMode="auto">
          <a:xfrm rot="-10800000">
            <a:off x="4938713" y="4803775"/>
            <a:ext cx="928687" cy="73183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54000"/>
          <a:lstStyle/>
          <a:p>
            <a:pPr eaLnBrk="0" hangingPunct="0"/>
            <a:endParaRPr lang="de-DE" sz="800" b="1">
              <a:solidFill>
                <a:srgbClr val="0000FF"/>
              </a:solidFill>
            </a:endParaRPr>
          </a:p>
        </p:txBody>
      </p:sp>
      <p:sp>
        <p:nvSpPr>
          <p:cNvPr id="178183" name="filecab2"/>
          <p:cNvSpPr>
            <a:spLocks noChangeAspect="1" noEditPoints="1" noChangeArrowheads="1"/>
          </p:cNvSpPr>
          <p:nvPr/>
        </p:nvSpPr>
        <p:spPr bwMode="auto">
          <a:xfrm rot="-10800000">
            <a:off x="6380163" y="4919663"/>
            <a:ext cx="928687" cy="73342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4572000" y="2514600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9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1187450" y="2133600"/>
            <a:ext cx="2663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>
            <a:spAutoFit/>
          </a:bodyPr>
          <a:lstStyle/>
          <a:p>
            <a:pPr eaLnBrk="0" hangingPunct="0"/>
            <a:r>
              <a:rPr lang="de-DE" b="1" dirty="0">
                <a:solidFill>
                  <a:srgbClr val="0000FF"/>
                </a:solidFill>
              </a:rPr>
              <a:t>Deutsch   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0000FF"/>
                </a:solidFill>
              </a:rPr>
              <a:t>(4 Kurse)</a:t>
            </a:r>
          </a:p>
          <a:p>
            <a:pPr eaLnBrk="0" hangingPunct="0"/>
            <a:r>
              <a:rPr lang="de-DE" b="1" dirty="0">
                <a:solidFill>
                  <a:srgbClr val="0000FF"/>
                </a:solidFill>
              </a:rPr>
              <a:t>Fremdsprache  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0000FF"/>
                </a:solidFill>
              </a:rPr>
              <a:t>(4 Kurse)</a:t>
            </a:r>
          </a:p>
          <a:p>
            <a:pPr eaLnBrk="0" hangingPunct="0"/>
            <a:r>
              <a:rPr lang="de-DE" sz="1600" b="1" dirty="0">
                <a:solidFill>
                  <a:srgbClr val="FF00FF"/>
                </a:solidFill>
                <a:sym typeface="Symbol" pitchFamily="18" charset="2"/>
              </a:rPr>
              <a:t> </a:t>
            </a:r>
            <a:r>
              <a:rPr lang="de-DE" b="1" dirty="0">
                <a:solidFill>
                  <a:srgbClr val="0000FF"/>
                </a:solidFill>
              </a:rPr>
              <a:t>weitere Fremdsprache </a:t>
            </a:r>
            <a:endParaRPr lang="de-DE" sz="1200" b="1" dirty="0">
              <a:solidFill>
                <a:srgbClr val="0000FF"/>
              </a:solidFill>
            </a:endParaRPr>
          </a:p>
          <a:p>
            <a:pPr eaLnBrk="0" hangingPunct="0"/>
            <a:r>
              <a:rPr lang="de-DE" sz="1200" b="1" dirty="0">
                <a:solidFill>
                  <a:srgbClr val="0000FF"/>
                </a:solidFill>
              </a:rPr>
              <a:t>      (4 Kurse)           </a:t>
            </a:r>
            <a:r>
              <a:rPr lang="de-DE" sz="1000" b="1" dirty="0">
                <a:solidFill>
                  <a:srgbClr val="FF00FF"/>
                </a:solidFill>
              </a:rPr>
              <a:t>oder </a:t>
            </a:r>
            <a:r>
              <a:rPr lang="de-DE" sz="1000" b="1" dirty="0">
                <a:solidFill>
                  <a:srgbClr val="FF00FF"/>
                </a:solidFill>
                <a:sym typeface="Symbol" pitchFamily="18" charset="2"/>
              </a:rPr>
              <a:t></a:t>
            </a:r>
          </a:p>
          <a:p>
            <a:pPr eaLnBrk="0" hangingPunct="0"/>
            <a:endParaRPr lang="de-DE" sz="1200" b="1" dirty="0">
              <a:solidFill>
                <a:srgbClr val="0000FF"/>
              </a:solidFill>
            </a:endParaRPr>
          </a:p>
          <a:p>
            <a:pPr eaLnBrk="0" hangingPunct="0"/>
            <a:r>
              <a:rPr lang="de-DE" sz="1600" b="1" dirty="0">
                <a:solidFill>
                  <a:srgbClr val="0000FF"/>
                </a:solidFill>
              </a:rPr>
              <a:t>Kunst o. Musik o. IP o. VP  o. OR oder   Literatur   </a:t>
            </a:r>
            <a:r>
              <a:rPr lang="de-DE" sz="1200" b="1" dirty="0">
                <a:solidFill>
                  <a:srgbClr val="0000FF"/>
                </a:solidFill>
              </a:rPr>
              <a:t>(2 Kurse)</a:t>
            </a:r>
            <a:endParaRPr lang="de-DE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4945063" y="4868863"/>
            <a:ext cx="922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>
            <a:spAutoFit/>
          </a:bodyPr>
          <a:lstStyle/>
          <a:p>
            <a:pPr eaLnBrk="0" hangingPunct="0"/>
            <a:r>
              <a:rPr lang="de-DE" b="1">
                <a:solidFill>
                  <a:srgbClr val="0000FF"/>
                </a:solidFill>
              </a:rPr>
              <a:t>Religion</a:t>
            </a:r>
          </a:p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2-4 Kurse</a:t>
            </a:r>
            <a:endParaRPr lang="de-DE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6426200" y="4941888"/>
            <a:ext cx="7381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b="1">
                <a:solidFill>
                  <a:srgbClr val="0000FF"/>
                </a:solidFill>
              </a:rPr>
              <a:t>Sport</a:t>
            </a:r>
          </a:p>
          <a:p>
            <a:pPr eaLnBrk="0" hangingPunct="0"/>
            <a:r>
              <a:rPr lang="de-DE" sz="1300" b="1">
                <a:solidFill>
                  <a:srgbClr val="0000FF"/>
                </a:solidFill>
              </a:rPr>
              <a:t>4 Kurse</a:t>
            </a:r>
            <a:endParaRPr lang="de-DE" sz="1300" b="1">
              <a:latin typeface="Arial" charset="0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1692275" y="4508500"/>
            <a:ext cx="25193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b="1">
                <a:solidFill>
                  <a:srgbClr val="0000FF"/>
                </a:solidFill>
              </a:rPr>
              <a:t>Mathematik</a:t>
            </a:r>
            <a:r>
              <a:rPr lang="de-DE" sz="1200" b="1">
                <a:solidFill>
                  <a:srgbClr val="0000FF"/>
                </a:solidFill>
              </a:rPr>
              <a:t>  (4 Kurse)</a:t>
            </a:r>
          </a:p>
          <a:p>
            <a:pPr eaLnBrk="0" hangingPunct="0"/>
            <a:endParaRPr lang="de-DE" sz="700" b="1">
              <a:solidFill>
                <a:srgbClr val="0000FF"/>
              </a:solidFill>
            </a:endParaRPr>
          </a:p>
          <a:p>
            <a:pPr eaLnBrk="0" hangingPunct="0"/>
            <a:r>
              <a:rPr lang="de-DE" b="1">
                <a:solidFill>
                  <a:srgbClr val="0000FF"/>
                </a:solidFill>
              </a:rPr>
              <a:t>1 Naturwissenschaft</a:t>
            </a:r>
            <a:r>
              <a:rPr lang="de-DE" sz="1400" b="1">
                <a:solidFill>
                  <a:srgbClr val="0000FF"/>
                </a:solidFill>
              </a:rPr>
              <a:t> </a:t>
            </a:r>
          </a:p>
          <a:p>
            <a:pPr eaLnBrk="0" hangingPunct="0"/>
            <a:r>
              <a:rPr lang="de-DE" sz="1200" b="1">
                <a:solidFill>
                  <a:srgbClr val="0000FF"/>
                </a:solidFill>
              </a:rPr>
              <a:t>                             (4 Kurse)</a:t>
            </a:r>
          </a:p>
          <a:p>
            <a:pPr eaLnBrk="0" hangingPunct="0"/>
            <a:r>
              <a:rPr lang="de-DE" sz="1200" b="1">
                <a:solidFill>
                  <a:srgbClr val="0000FF"/>
                </a:solidFill>
              </a:rPr>
              <a:t>Biologie oder Physik oder Chemie</a:t>
            </a:r>
          </a:p>
          <a:p>
            <a:pPr eaLnBrk="0" hangingPunct="0"/>
            <a:endParaRPr lang="de-DE" sz="400"/>
          </a:p>
          <a:p>
            <a:pPr eaLnBrk="0" hangingPunct="0"/>
            <a:r>
              <a:rPr lang="de-DE" b="1">
                <a:solidFill>
                  <a:srgbClr val="FF00FF"/>
                </a:solidFill>
                <a:sym typeface="Symbol" pitchFamily="18" charset="2"/>
              </a:rPr>
              <a:t></a:t>
            </a:r>
            <a:r>
              <a:rPr lang="de-DE" b="1">
                <a:solidFill>
                  <a:srgbClr val="FF00FF"/>
                </a:solidFill>
              </a:rPr>
              <a:t> </a:t>
            </a:r>
            <a:r>
              <a:rPr lang="de-DE" b="1">
                <a:solidFill>
                  <a:srgbClr val="0000FF"/>
                </a:solidFill>
              </a:rPr>
              <a:t>weiteres Fach aus III (Bi,Phy,Ch, If,</a:t>
            </a:r>
            <a:r>
              <a:rPr lang="de-DE" sz="1200" b="1">
                <a:solidFill>
                  <a:srgbClr val="0000FF"/>
                </a:solidFill>
              </a:rPr>
              <a:t>   </a:t>
            </a:r>
            <a:r>
              <a:rPr lang="de-DE" sz="1200">
                <a:solidFill>
                  <a:srgbClr val="0000FF"/>
                </a:solidFill>
              </a:rPr>
              <a:t>4 Kurse</a:t>
            </a:r>
            <a:r>
              <a:rPr lang="de-DE" sz="1200" b="1">
                <a:solidFill>
                  <a:srgbClr val="0000FF"/>
                </a:solidFill>
              </a:rPr>
              <a:t> )                                      </a:t>
            </a:r>
          </a:p>
          <a:p>
            <a:pPr eaLnBrk="0" hangingPunct="0"/>
            <a:r>
              <a:rPr lang="de-DE" sz="1200" b="1">
                <a:solidFill>
                  <a:srgbClr val="0000FF"/>
                </a:solidFill>
              </a:rPr>
              <a:t>                           </a:t>
            </a:r>
            <a:r>
              <a:rPr lang="de-DE" sz="1200" b="1">
                <a:solidFill>
                  <a:srgbClr val="FF00FF"/>
                </a:solidFill>
              </a:rPr>
              <a:t>   </a:t>
            </a:r>
            <a:r>
              <a:rPr lang="de-DE" sz="1000" b="1">
                <a:solidFill>
                  <a:srgbClr val="FF00FF"/>
                </a:solidFill>
              </a:rPr>
              <a:t>oder  </a:t>
            </a:r>
            <a:r>
              <a:rPr lang="de-DE" sz="1000" b="1">
                <a:solidFill>
                  <a:srgbClr val="FF00FF"/>
                </a:solidFill>
                <a:sym typeface="Symbol" pitchFamily="18" charset="2"/>
              </a:rPr>
              <a:t></a:t>
            </a:r>
            <a:endParaRPr lang="de-DE" sz="1000" b="1">
              <a:solidFill>
                <a:srgbClr val="FF00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auto">
          <a:xfrm>
            <a:off x="4500563" y="4005263"/>
            <a:ext cx="457200" cy="342900"/>
          </a:xfrm>
          <a:prstGeom prst="wedgeEllipseCallout">
            <a:avLst>
              <a:gd name="adj1" fmla="val -207292"/>
              <a:gd name="adj2" fmla="val 93519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III.</a:t>
            </a:r>
          </a:p>
        </p:txBody>
      </p:sp>
      <p:sp>
        <p:nvSpPr>
          <p:cNvPr id="178190" name="AutoShape 14"/>
          <p:cNvSpPr>
            <a:spLocks noChangeArrowheads="1"/>
          </p:cNvSpPr>
          <p:nvPr/>
        </p:nvSpPr>
        <p:spPr bwMode="auto">
          <a:xfrm>
            <a:off x="7570788" y="1341438"/>
            <a:ext cx="457200" cy="342900"/>
          </a:xfrm>
          <a:prstGeom prst="wedgeEllipseCallout">
            <a:avLst>
              <a:gd name="adj1" fmla="val -215625"/>
              <a:gd name="adj2" fmla="val 126852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 II .</a:t>
            </a:r>
          </a:p>
        </p:txBody>
      </p:sp>
      <p:sp>
        <p:nvSpPr>
          <p:cNvPr id="178191" name="AutoShape 15"/>
          <p:cNvSpPr>
            <a:spLocks noChangeArrowheads="1"/>
          </p:cNvSpPr>
          <p:nvPr/>
        </p:nvSpPr>
        <p:spPr bwMode="auto">
          <a:xfrm>
            <a:off x="900113" y="1268413"/>
            <a:ext cx="457200" cy="342900"/>
          </a:xfrm>
          <a:prstGeom prst="wedgeEllipseCallout">
            <a:avLst>
              <a:gd name="adj1" fmla="val 114583"/>
              <a:gd name="adj2" fmla="val 125926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  I .</a:t>
            </a: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4643438" y="1989138"/>
            <a:ext cx="25209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de-DE" b="1">
                <a:solidFill>
                  <a:srgbClr val="0000FF"/>
                </a:solidFill>
              </a:rPr>
              <a:t>1 Gesellschafts-</a:t>
            </a:r>
          </a:p>
          <a:p>
            <a:pPr eaLnBrk="0" hangingPunct="0"/>
            <a:r>
              <a:rPr lang="de-DE" b="1">
                <a:solidFill>
                  <a:srgbClr val="0000FF"/>
                </a:solidFill>
              </a:rPr>
              <a:t>      wissenschaft</a:t>
            </a:r>
            <a:r>
              <a:rPr lang="de-DE" sz="1200" b="1">
                <a:solidFill>
                  <a:srgbClr val="0000FF"/>
                </a:solidFill>
              </a:rPr>
              <a:t>   (4 Kurse)</a:t>
            </a:r>
          </a:p>
          <a:p>
            <a:pPr eaLnBrk="0" hangingPunct="0"/>
            <a:r>
              <a:rPr lang="de-DE" sz="1000" b="1">
                <a:solidFill>
                  <a:srgbClr val="0000FF"/>
                </a:solidFill>
              </a:rPr>
              <a:t>Geschichte    </a:t>
            </a:r>
            <a:r>
              <a:rPr lang="de-DE" sz="800" b="1">
                <a:solidFill>
                  <a:srgbClr val="0000FF"/>
                </a:solidFill>
              </a:rPr>
              <a:t> </a:t>
            </a:r>
            <a:r>
              <a:rPr lang="de-DE" sz="800">
                <a:solidFill>
                  <a:srgbClr val="0000FF"/>
                </a:solidFill>
              </a:rPr>
              <a:t>oder</a:t>
            </a:r>
            <a:r>
              <a:rPr lang="de-DE" sz="800" b="1">
                <a:solidFill>
                  <a:srgbClr val="0000FF"/>
                </a:solidFill>
              </a:rPr>
              <a:t>     </a:t>
            </a:r>
            <a:r>
              <a:rPr lang="de-DE" sz="1000" b="1">
                <a:solidFill>
                  <a:srgbClr val="0000FF"/>
                </a:solidFill>
              </a:rPr>
              <a:t>Erdkunde</a:t>
            </a:r>
            <a:r>
              <a:rPr lang="de-DE" sz="800" b="1">
                <a:solidFill>
                  <a:srgbClr val="0000FF"/>
                </a:solidFill>
              </a:rPr>
              <a:t>     </a:t>
            </a:r>
            <a:r>
              <a:rPr lang="de-DE" sz="800">
                <a:solidFill>
                  <a:srgbClr val="0000FF"/>
                </a:solidFill>
              </a:rPr>
              <a:t>oder</a:t>
            </a:r>
            <a:r>
              <a:rPr lang="de-DE" sz="800" b="1">
                <a:solidFill>
                  <a:srgbClr val="0000FF"/>
                </a:solidFill>
              </a:rPr>
              <a:t> </a:t>
            </a:r>
            <a:r>
              <a:rPr lang="de-DE" sz="1000" b="1">
                <a:solidFill>
                  <a:srgbClr val="0000FF"/>
                </a:solidFill>
              </a:rPr>
              <a:t>Sozialwissenschaften</a:t>
            </a:r>
            <a:r>
              <a:rPr lang="de-DE" sz="800" b="1">
                <a:solidFill>
                  <a:srgbClr val="0000FF"/>
                </a:solidFill>
              </a:rPr>
              <a:t>   </a:t>
            </a:r>
            <a:r>
              <a:rPr lang="de-DE" sz="800">
                <a:solidFill>
                  <a:srgbClr val="0000FF"/>
                </a:solidFill>
              </a:rPr>
              <a:t>oder</a:t>
            </a:r>
            <a:r>
              <a:rPr lang="de-DE" sz="800" b="1">
                <a:solidFill>
                  <a:srgbClr val="0000FF"/>
                </a:solidFill>
              </a:rPr>
              <a:t>   </a:t>
            </a:r>
            <a:r>
              <a:rPr lang="de-DE" sz="1000" b="1">
                <a:solidFill>
                  <a:srgbClr val="0000FF"/>
                </a:solidFill>
              </a:rPr>
              <a:t>Philosophie</a:t>
            </a:r>
            <a:r>
              <a:rPr lang="de-DE" sz="800" b="1">
                <a:solidFill>
                  <a:srgbClr val="0000FF"/>
                </a:solidFill>
              </a:rPr>
              <a:t>  </a:t>
            </a:r>
            <a:r>
              <a:rPr lang="de-DE" sz="800">
                <a:solidFill>
                  <a:srgbClr val="0000FF"/>
                </a:solidFill>
              </a:rPr>
              <a:t>oder</a:t>
            </a:r>
            <a:endParaRPr lang="de-DE" sz="800" b="1">
              <a:solidFill>
                <a:srgbClr val="0000FF"/>
              </a:solidFill>
            </a:endParaRPr>
          </a:p>
          <a:p>
            <a:pPr eaLnBrk="0" hangingPunct="0"/>
            <a:r>
              <a:rPr lang="de-DE" sz="1000" b="1">
                <a:solidFill>
                  <a:srgbClr val="0000FF"/>
                </a:solidFill>
              </a:rPr>
              <a:t>Erziehungswissenschaften</a:t>
            </a:r>
          </a:p>
          <a:p>
            <a:pPr eaLnBrk="0" hangingPunct="0"/>
            <a:endParaRPr lang="de-DE" sz="500">
              <a:solidFill>
                <a:srgbClr val="0000FF"/>
              </a:solidFill>
            </a:endParaRPr>
          </a:p>
          <a:p>
            <a:pPr eaLnBrk="0" hangingPunct="0"/>
            <a:r>
              <a:rPr lang="de-DE" sz="1000">
                <a:solidFill>
                  <a:srgbClr val="0000FF"/>
                </a:solidFill>
              </a:rPr>
              <a:t>je nach Fächerwahl muss erfüllt werden:</a:t>
            </a:r>
          </a:p>
          <a:p>
            <a:pPr eaLnBrk="0" hangingPunct="0"/>
            <a:r>
              <a:rPr lang="de-DE" sz="1400">
                <a:solidFill>
                  <a:srgbClr val="0000FF"/>
                </a:solidFill>
              </a:rPr>
              <a:t>   + Ge NEU (Q2.1, Q2.2)</a:t>
            </a:r>
          </a:p>
          <a:p>
            <a:pPr eaLnBrk="0" hangingPunct="0"/>
            <a:r>
              <a:rPr lang="de-DE" sz="1400">
                <a:solidFill>
                  <a:srgbClr val="0000FF"/>
                </a:solidFill>
              </a:rPr>
              <a:t>   + SoWi NEU (Q2.1, Q2.2)</a:t>
            </a:r>
          </a:p>
        </p:txBody>
      </p:sp>
      <p:sp>
        <p:nvSpPr>
          <p:cNvPr id="178193" name="WordArt 17"/>
          <p:cNvSpPr>
            <a:spLocks noChangeAspect="1" noChangeArrowheads="1" noChangeShapeType="1"/>
          </p:cNvSpPr>
          <p:nvPr/>
        </p:nvSpPr>
        <p:spPr bwMode="auto">
          <a:xfrm>
            <a:off x="838200" y="685800"/>
            <a:ext cx="7620000" cy="361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0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latin typeface="Arial Black"/>
              </a:rPr>
              <a:t>Pflichtbedingungen in Q1.1, Q1.2, Q2.1, Q2.2</a:t>
            </a:r>
          </a:p>
        </p:txBody>
      </p:sp>
      <p:grpSp>
        <p:nvGrpSpPr>
          <p:cNvPr id="178205" name="Group 29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78206" name="WordArt 30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78207" name="Group 31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78208" name="Text Box 32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78209" name="Line 33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8210" name="Picture 34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5" grpId="0" autoUpdateAnimBg="0"/>
      <p:bldP spid="178186" grpId="0" autoUpdateAnimBg="0"/>
      <p:bldP spid="178187" grpId="0" autoUpdateAnimBg="0"/>
      <p:bldP spid="178188" grpId="0" autoUpdateAnimBg="0"/>
      <p:bldP spid="178192" grpId="0" autoUpdateAnimBg="0"/>
      <p:bldP spid="1781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6705600"/>
            <a:ext cx="1447800" cy="152400"/>
          </a:xfrm>
        </p:spPr>
        <p:txBody>
          <a:bodyPr lIns="0" tIns="0" rIns="0" bIns="0"/>
          <a:lstStyle/>
          <a:p>
            <a:pPr algn="l"/>
            <a:r>
              <a:rPr lang="de-DE" sz="1000" b="1"/>
              <a:t>Wahl der Abiturfächer</a:t>
            </a:r>
          </a:p>
        </p:txBody>
      </p:sp>
      <p:sp>
        <p:nvSpPr>
          <p:cNvPr id="180227" name="WordArt 3"/>
          <p:cNvSpPr>
            <a:spLocks noChangeAspect="1" noChangeArrowheads="1" noChangeShapeType="1"/>
          </p:cNvSpPr>
          <p:nvPr/>
        </p:nvSpPr>
        <p:spPr bwMode="auto">
          <a:xfrm>
            <a:off x="4191000" y="692150"/>
            <a:ext cx="4495800" cy="361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0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latin typeface="Arial Black"/>
              </a:rPr>
              <a:t>Wahl der Abiturfächer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4067175" y="1196975"/>
            <a:ext cx="4932363" cy="5472113"/>
          </a:xfrm>
          <a:prstGeom prst="bevel">
            <a:avLst>
              <a:gd name="adj" fmla="val 2347"/>
            </a:avLst>
          </a:prstGeom>
          <a:solidFill>
            <a:srgbClr val="EAEAEA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/>
          <a:lstStyle/>
          <a:p>
            <a:pPr marL="190500" indent="-1905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90500" algn="l"/>
              </a:tabLst>
            </a:pPr>
            <a:r>
              <a:rPr lang="de-DE" sz="1600" b="1" dirty="0">
                <a:solidFill>
                  <a:srgbClr val="0000FF"/>
                </a:solidFill>
              </a:rPr>
              <a:t>Abiturfächer müssen in der  </a:t>
            </a:r>
            <a:r>
              <a:rPr lang="de-DE" sz="1600" b="1" dirty="0" err="1">
                <a:solidFill>
                  <a:srgbClr val="0000FF"/>
                </a:solidFill>
              </a:rPr>
              <a:t>EPh</a:t>
            </a:r>
            <a:r>
              <a:rPr lang="de-DE" sz="1600" b="1" dirty="0">
                <a:solidFill>
                  <a:srgbClr val="0000FF"/>
                </a:solidFill>
              </a:rPr>
              <a:t> als GKs  gewählt worden sein (</a:t>
            </a:r>
            <a:r>
              <a:rPr lang="de-DE" sz="1600" b="1" dirty="0" err="1">
                <a:solidFill>
                  <a:srgbClr val="0000FF"/>
                </a:solidFill>
              </a:rPr>
              <a:t>mündl</a:t>
            </a:r>
            <a:r>
              <a:rPr lang="de-DE" sz="1600" b="1" dirty="0">
                <a:solidFill>
                  <a:srgbClr val="0000FF"/>
                </a:solidFill>
              </a:rPr>
              <a:t>. oder schriftl.).</a:t>
            </a:r>
          </a:p>
          <a:p>
            <a:pPr marL="190500" indent="-1905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90500" algn="l"/>
              </a:tabLst>
            </a:pPr>
            <a:r>
              <a:rPr lang="de-DE" sz="1600" b="1" dirty="0">
                <a:solidFill>
                  <a:srgbClr val="0000FF"/>
                </a:solidFill>
              </a:rPr>
              <a:t>Spätestens von der Q1.1 an müssen die Abitur-fächer </a:t>
            </a:r>
            <a:r>
              <a:rPr lang="de-DE" sz="1600" b="1" u="sng" dirty="0">
                <a:solidFill>
                  <a:srgbClr val="0000FF"/>
                </a:solidFill>
              </a:rPr>
              <a:t>schriftlich</a:t>
            </a:r>
            <a:r>
              <a:rPr lang="de-DE" sz="1600" b="1" dirty="0">
                <a:solidFill>
                  <a:srgbClr val="0000FF"/>
                </a:solidFill>
              </a:rPr>
              <a:t> belegt worden sein.</a:t>
            </a:r>
          </a:p>
          <a:p>
            <a:pPr marL="190500" indent="-1905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90500" algn="l"/>
              </a:tabLst>
            </a:pPr>
            <a:r>
              <a:rPr lang="de-DE" sz="1600" b="1" dirty="0">
                <a:solidFill>
                  <a:srgbClr val="0000FF"/>
                </a:solidFill>
              </a:rPr>
              <a:t>Die vier Abiturfächer müssen die drei Aufgaben-felder abdecken, im Aufgabenfeld I  kann dies nur durch Deutsch oder Fremdsprache erfüllt werden.</a:t>
            </a:r>
          </a:p>
          <a:p>
            <a:pPr marL="190500" indent="-1905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90500" algn="l"/>
              </a:tabLst>
            </a:pP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Unter den vier  Abiturfächern müssen </a:t>
            </a:r>
            <a:r>
              <a:rPr lang="de-DE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zwei</a:t>
            </a: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der Fächer Deutsch, Mathematik und Fremdsprache sein.</a:t>
            </a:r>
          </a:p>
          <a:p>
            <a:pPr marL="190500" indent="-190500" eaLnBrk="0" hangingPunct="0"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  <a:tabLst>
                <a:tab pos="190500" algn="l"/>
              </a:tabLst>
            </a:pPr>
            <a:endParaRPr lang="de-DE" sz="3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90500" indent="-1905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90500" algn="l"/>
              </a:tabLst>
            </a:pPr>
            <a:r>
              <a:rPr lang="de-DE" sz="1600" b="1" dirty="0">
                <a:solidFill>
                  <a:srgbClr val="0066FF"/>
                </a:solidFill>
              </a:rPr>
              <a:t>Religionslehre kann als Fach der Abiturprüfung das Aufgabenfeld II vertreten. Dennoch muss min-</a:t>
            </a:r>
            <a:r>
              <a:rPr lang="de-DE" sz="1600" b="1" dirty="0" err="1">
                <a:solidFill>
                  <a:srgbClr val="0066FF"/>
                </a:solidFill>
              </a:rPr>
              <a:t>destens</a:t>
            </a:r>
            <a:r>
              <a:rPr lang="de-DE" sz="1600" b="1" dirty="0">
                <a:solidFill>
                  <a:srgbClr val="0066FF"/>
                </a:solidFill>
              </a:rPr>
              <a:t> eine Gesellschaftswissenschaft durch-gehend in der Oberstufe belegt werden.</a:t>
            </a:r>
          </a:p>
          <a:p>
            <a:pPr marL="190500" indent="-190500" eaLnBrk="0" hangingPunct="0"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  <a:tabLst>
                <a:tab pos="190500" algn="l"/>
              </a:tabLst>
            </a:pPr>
            <a:endParaRPr lang="de-DE" sz="300" b="1" dirty="0">
              <a:solidFill>
                <a:srgbClr val="0066FF"/>
              </a:solidFill>
            </a:endParaRPr>
          </a:p>
          <a:p>
            <a:pPr marL="190500" indent="-1905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90500" algn="l"/>
              </a:tabLst>
            </a:pPr>
            <a:r>
              <a:rPr lang="de-DE" sz="1600" b="1" dirty="0">
                <a:solidFill>
                  <a:srgbClr val="0066FF"/>
                </a:solidFill>
              </a:rPr>
              <a:t>Sport kann nur 2. LK sein; Sport und Religion können nicht gleichzeitig  unter den Abiturfächern sein.</a:t>
            </a:r>
          </a:p>
          <a:p>
            <a:pPr marL="190500" indent="-1905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Char char="Ø"/>
              <a:tabLst>
                <a:tab pos="190500" algn="l"/>
              </a:tabLst>
            </a:pP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und 4. Abiturfach werden zu Beginn der Q2.1 </a:t>
            </a:r>
            <a:r>
              <a:rPr lang="de-DE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verbindlich</a:t>
            </a: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festgelegt.</a:t>
            </a:r>
            <a:endParaRPr lang="de-DE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0234" name="Group 10"/>
          <p:cNvGrpSpPr>
            <a:grpSpLocks/>
          </p:cNvGrpSpPr>
          <p:nvPr/>
        </p:nvGrpSpPr>
        <p:grpSpPr bwMode="auto">
          <a:xfrm>
            <a:off x="682625" y="685800"/>
            <a:ext cx="2233613" cy="5957888"/>
            <a:chOff x="225" y="432"/>
            <a:chExt cx="1407" cy="3753"/>
          </a:xfrm>
        </p:grpSpPr>
        <p:grpSp>
          <p:nvGrpSpPr>
            <p:cNvPr id="180235" name="Group 11"/>
            <p:cNvGrpSpPr>
              <a:grpSpLocks/>
            </p:cNvGrpSpPr>
            <p:nvPr/>
          </p:nvGrpSpPr>
          <p:grpSpPr bwMode="auto">
            <a:xfrm>
              <a:off x="225" y="432"/>
              <a:ext cx="1311" cy="2112"/>
              <a:chOff x="225" y="432"/>
              <a:chExt cx="1311" cy="2112"/>
            </a:xfrm>
          </p:grpSpPr>
          <p:sp>
            <p:nvSpPr>
              <p:cNvPr id="180236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225" y="1525"/>
                <a:ext cx="1311" cy="101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/>
                <a:endParaRPr lang="de-DE" sz="800">
                  <a:solidFill>
                    <a:srgbClr val="0000FF"/>
                  </a:solidFill>
                </a:endParaRPr>
              </a:p>
              <a:p>
                <a:pPr eaLnBrk="0" hangingPunct="0"/>
                <a:endParaRPr lang="de-DE" sz="1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80237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225" y="432"/>
                <a:ext cx="1311" cy="101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/>
                <a:endParaRPr lang="de-DE" sz="800">
                  <a:solidFill>
                    <a:srgbClr val="0000FF"/>
                  </a:solidFill>
                </a:endParaRPr>
              </a:p>
              <a:p>
                <a:pPr eaLnBrk="0" hangingPunct="0"/>
                <a:endParaRPr lang="de-DE" sz="1200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0238" name="Group 14"/>
            <p:cNvGrpSpPr>
              <a:grpSpLocks/>
            </p:cNvGrpSpPr>
            <p:nvPr/>
          </p:nvGrpSpPr>
          <p:grpSpPr bwMode="auto">
            <a:xfrm>
              <a:off x="225" y="528"/>
              <a:ext cx="1407" cy="3657"/>
              <a:chOff x="225" y="528"/>
              <a:chExt cx="1407" cy="3657"/>
            </a:xfrm>
          </p:grpSpPr>
          <p:sp>
            <p:nvSpPr>
              <p:cNvPr id="180239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225" y="2629"/>
                <a:ext cx="1311" cy="101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/>
                <a:endParaRPr lang="de-DE" sz="800">
                  <a:solidFill>
                    <a:srgbClr val="0000FF"/>
                  </a:solidFill>
                </a:endParaRPr>
              </a:p>
              <a:p>
                <a:pPr eaLnBrk="0" hangingPunct="0"/>
                <a:endParaRPr lang="de-DE" sz="1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80240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1056" y="3792"/>
                <a:ext cx="499" cy="393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 lIns="54000"/>
              <a:lstStyle/>
              <a:p>
                <a:pPr eaLnBrk="0" hangingPunct="0"/>
                <a:endParaRPr lang="de-DE" sz="800" b="1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80241" name="Group 17"/>
              <p:cNvGrpSpPr>
                <a:grpSpLocks/>
              </p:cNvGrpSpPr>
              <p:nvPr/>
            </p:nvGrpSpPr>
            <p:grpSpPr bwMode="auto">
              <a:xfrm>
                <a:off x="240" y="528"/>
                <a:ext cx="1392" cy="3657"/>
                <a:chOff x="240" y="528"/>
                <a:chExt cx="1392" cy="3657"/>
              </a:xfrm>
            </p:grpSpPr>
            <p:sp>
              <p:nvSpPr>
                <p:cNvPr id="180242" name="Rectangle 18"/>
                <p:cNvSpPr>
                  <a:spLocks noChangeArrowheads="1"/>
                </p:cNvSpPr>
                <p:nvPr/>
              </p:nvSpPr>
              <p:spPr bwMode="auto">
                <a:xfrm>
                  <a:off x="240" y="528"/>
                  <a:ext cx="1296" cy="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de-DE" sz="1400" b="1" dirty="0">
                      <a:solidFill>
                        <a:srgbClr val="0000FF"/>
                      </a:solidFill>
                    </a:rPr>
                    <a:t>Deutsch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(4 Kurse)</a:t>
                  </a:r>
                  <a:endParaRPr lang="de-DE" sz="1200" b="1" dirty="0">
                    <a:solidFill>
                      <a:srgbClr val="0000FF"/>
                    </a:solidFill>
                  </a:endParaRPr>
                </a:p>
                <a:p>
                  <a:pPr eaLnBrk="0" hangingPunct="0"/>
                  <a:endParaRPr lang="de-DE" sz="600" b="1" dirty="0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1400" b="1" dirty="0">
                      <a:solidFill>
                        <a:srgbClr val="0000FF"/>
                      </a:solidFill>
                    </a:rPr>
                    <a:t>Fremdsprache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(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4 Kurse)</a:t>
                  </a:r>
                </a:p>
                <a:p>
                  <a:pPr eaLnBrk="0" hangingPunct="0"/>
                  <a:r>
                    <a:rPr lang="de-DE" sz="1200" b="1" dirty="0">
                      <a:solidFill>
                        <a:srgbClr val="FF00FF"/>
                      </a:solidFill>
                      <a:sym typeface="Symbol" pitchFamily="18" charset="2"/>
                    </a:rPr>
                    <a:t></a:t>
                  </a:r>
                  <a:r>
                    <a:rPr lang="de-DE" sz="1400" b="1" dirty="0">
                      <a:solidFill>
                        <a:srgbClr val="0000FF"/>
                      </a:solidFill>
                    </a:rPr>
                    <a:t>weitere Fremdsprache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</a:t>
                  </a:r>
                </a:p>
                <a:p>
                  <a:pPr eaLnBrk="0" hangingPunct="0"/>
                  <a:r>
                    <a:rPr lang="de-DE" sz="1200" b="1" dirty="0">
                      <a:solidFill>
                        <a:srgbClr val="0000FF"/>
                      </a:solidFill>
                    </a:rPr>
                    <a:t>      (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4 Kurse)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          </a:t>
                  </a:r>
                  <a:r>
                    <a:rPr lang="de-DE" sz="1000" b="1" dirty="0">
                      <a:solidFill>
                        <a:srgbClr val="FF00FF"/>
                      </a:solidFill>
                    </a:rPr>
                    <a:t>oder </a:t>
                  </a:r>
                  <a:r>
                    <a:rPr lang="de-DE" sz="1000" b="1" dirty="0">
                      <a:solidFill>
                        <a:srgbClr val="FF00FF"/>
                      </a:solidFill>
                      <a:sym typeface="Symbol" pitchFamily="18" charset="2"/>
                    </a:rPr>
                    <a:t></a:t>
                  </a:r>
                  <a:endParaRPr lang="de-DE" sz="1200" b="1" dirty="0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1200" b="1" dirty="0">
                      <a:solidFill>
                        <a:srgbClr val="0000FF"/>
                      </a:solidFill>
                    </a:rPr>
                    <a:t>Kunst</a:t>
                  </a:r>
                  <a:r>
                    <a:rPr lang="de-DE" sz="14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Musik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 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IP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 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VP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 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OR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oder  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Literatur   (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2 Kurse)</a:t>
                  </a:r>
                  <a:endParaRPr lang="de-DE" sz="11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8024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" y="2688"/>
                  <a:ext cx="1296" cy="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Mathematik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  </a:t>
                  </a:r>
                  <a:r>
                    <a:rPr lang="de-DE" sz="1100" b="1">
                      <a:solidFill>
                        <a:srgbClr val="0000FF"/>
                      </a:solidFill>
                    </a:rPr>
                    <a:t>(4 Kurse)</a:t>
                  </a:r>
                  <a:endParaRPr lang="de-DE" sz="1200" b="1">
                    <a:solidFill>
                      <a:srgbClr val="0000FF"/>
                    </a:solidFill>
                  </a:endParaRPr>
                </a:p>
                <a:p>
                  <a:pPr eaLnBrk="0" hangingPunct="0"/>
                  <a:endParaRPr lang="de-DE" sz="500" b="1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1 Naturwissenschaft </a:t>
                  </a:r>
                </a:p>
                <a:p>
                  <a:pPr eaLnBrk="0" hangingPunct="0"/>
                  <a:r>
                    <a:rPr lang="de-DE" sz="1200" b="1">
                      <a:solidFill>
                        <a:srgbClr val="0000FF"/>
                      </a:solidFill>
                    </a:rPr>
                    <a:t>                             </a:t>
                  </a:r>
                  <a:r>
                    <a:rPr lang="de-DE" sz="1100" b="1">
                      <a:solidFill>
                        <a:srgbClr val="0000FF"/>
                      </a:solidFill>
                    </a:rPr>
                    <a:t>(4 Kurse)</a:t>
                  </a:r>
                </a:p>
                <a:p>
                  <a:pPr eaLnBrk="0" hangingPunct="0"/>
                  <a:r>
                    <a:rPr lang="de-DE" sz="900" b="1">
                      <a:solidFill>
                        <a:srgbClr val="0000FF"/>
                      </a:solidFill>
                    </a:rPr>
                    <a:t>Biologie oder Physik oder Chemie</a:t>
                  </a:r>
                </a:p>
                <a:p>
                  <a:pPr eaLnBrk="0" hangingPunct="0"/>
                  <a:endParaRPr lang="de-DE" sz="400"/>
                </a:p>
                <a:p>
                  <a:pPr eaLnBrk="0" hangingPunct="0"/>
                  <a:r>
                    <a:rPr lang="de-DE" sz="1200" b="1">
                      <a:solidFill>
                        <a:srgbClr val="FF00FF"/>
                      </a:solidFill>
                      <a:sym typeface="Symbol" pitchFamily="18" charset="2"/>
                    </a:rPr>
                    <a:t></a:t>
                  </a:r>
                  <a:r>
                    <a:rPr lang="de-DE" sz="1200" b="1">
                      <a:solidFill>
                        <a:srgbClr val="FF00FF"/>
                      </a:solidFill>
                    </a:rPr>
                    <a:t> 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weiteres Fach aus III (Bi,Phy,Ch, If,   </a:t>
                  </a:r>
                  <a:r>
                    <a:rPr lang="de-DE" sz="1200">
                      <a:solidFill>
                        <a:srgbClr val="0000FF"/>
                      </a:solidFill>
                    </a:rPr>
                    <a:t>4 Kurse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 )                                           </a:t>
                  </a:r>
                </a:p>
                <a:p>
                  <a:pPr eaLnBrk="0" hangingPunct="0"/>
                  <a:r>
                    <a:rPr lang="de-DE" sz="1200" b="1">
                      <a:solidFill>
                        <a:srgbClr val="0000FF"/>
                      </a:solidFill>
                    </a:rPr>
                    <a:t>                           </a:t>
                  </a:r>
                  <a:r>
                    <a:rPr lang="de-DE" sz="1200" b="1">
                      <a:solidFill>
                        <a:srgbClr val="FF00FF"/>
                      </a:solidFill>
                    </a:rPr>
                    <a:t>   </a:t>
                  </a:r>
                  <a:r>
                    <a:rPr lang="de-DE" sz="1000" b="1">
                      <a:solidFill>
                        <a:srgbClr val="FF00FF"/>
                      </a:solidFill>
                    </a:rPr>
                    <a:t>oder  </a:t>
                  </a:r>
                  <a:r>
                    <a:rPr lang="de-DE" sz="1000" b="1">
                      <a:solidFill>
                        <a:srgbClr val="FF00FF"/>
                      </a:solidFill>
                      <a:sym typeface="Symbol" pitchFamily="18" charset="2"/>
                    </a:rPr>
                    <a:t></a:t>
                  </a:r>
                  <a:endParaRPr lang="de-DE" sz="1000" b="1">
                    <a:solidFill>
                      <a:srgbClr val="FF00FF"/>
                    </a:solidFill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1802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0" y="1584"/>
                  <a:ext cx="1392" cy="9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1 Gesellschafts-</a:t>
                  </a:r>
                </a:p>
                <a:p>
                  <a:pPr eaLnBrk="0" hangingPunct="0"/>
                  <a:r>
                    <a:rPr lang="de-DE" sz="1200" b="1">
                      <a:solidFill>
                        <a:srgbClr val="0000FF"/>
                      </a:solidFill>
                    </a:rPr>
                    <a:t>      </a:t>
                  </a:r>
                  <a:r>
                    <a:rPr lang="de-DE" sz="1400" b="1">
                      <a:solidFill>
                        <a:srgbClr val="0000FF"/>
                      </a:solidFill>
                    </a:rPr>
                    <a:t>wissenschaft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100" b="1">
                      <a:solidFill>
                        <a:srgbClr val="0000FF"/>
                      </a:solidFill>
                    </a:rPr>
                    <a:t>(4 Kurse)</a:t>
                  </a:r>
                  <a:endParaRPr lang="de-DE" sz="300" b="1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900" b="1">
                      <a:solidFill>
                        <a:srgbClr val="0000FF"/>
                      </a:solidFill>
                    </a:rPr>
                    <a:t>Geschichte, 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 </a:t>
                  </a:r>
                  <a:r>
                    <a:rPr lang="de-DE" sz="900" b="1">
                      <a:solidFill>
                        <a:srgbClr val="0000FF"/>
                      </a:solidFill>
                    </a:rPr>
                    <a:t>Erdkunde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,  Sozial- </a:t>
                  </a:r>
                  <a:r>
                    <a:rPr lang="de-DE" sz="900" b="1">
                      <a:solidFill>
                        <a:srgbClr val="0000FF"/>
                      </a:solidFill>
                    </a:rPr>
                    <a:t>wissenschaften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,   </a:t>
                  </a:r>
                  <a:r>
                    <a:rPr lang="de-DE" sz="900" b="1">
                      <a:solidFill>
                        <a:srgbClr val="0000FF"/>
                      </a:solidFill>
                    </a:rPr>
                    <a:t>Philosophie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,</a:t>
                  </a:r>
                </a:p>
                <a:p>
                  <a:pPr eaLnBrk="0" hangingPunct="0"/>
                  <a:r>
                    <a:rPr lang="de-DE" sz="900" b="1">
                      <a:solidFill>
                        <a:srgbClr val="0000FF"/>
                      </a:solidFill>
                    </a:rPr>
                    <a:t>Erziehungswissenschaften</a:t>
                  </a:r>
                </a:p>
                <a:p>
                  <a:pPr eaLnBrk="0" hangingPunct="0"/>
                  <a:endParaRPr lang="de-DE" sz="500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900">
                      <a:solidFill>
                        <a:srgbClr val="0000FF"/>
                      </a:solidFill>
                    </a:rPr>
                    <a:t>je nach Fächerwahl muss erfüllt werden:</a:t>
                  </a:r>
                </a:p>
                <a:p>
                  <a:pPr eaLnBrk="0" hangingPunct="0"/>
                  <a:r>
                    <a:rPr lang="de-DE" sz="1200">
                      <a:solidFill>
                        <a:srgbClr val="0000FF"/>
                      </a:solidFill>
                    </a:rPr>
                    <a:t>+ Ge NEU (Q2.1, Q2.2)</a:t>
                  </a:r>
                </a:p>
                <a:p>
                  <a:pPr eaLnBrk="0" hangingPunct="0"/>
                  <a:r>
                    <a:rPr lang="de-DE" sz="1200">
                      <a:solidFill>
                        <a:srgbClr val="0000FF"/>
                      </a:solidFill>
                    </a:rPr>
                    <a:t>+ SoWi NEU (Q2.1, Q2.2)</a:t>
                  </a:r>
                </a:p>
              </p:txBody>
            </p:sp>
            <p:sp>
              <p:nvSpPr>
                <p:cNvPr id="180245" name="filecab2"/>
                <p:cNvSpPr>
                  <a:spLocks noChangeAspect="1" noEditPoints="1" noChangeArrowheads="1"/>
                </p:cNvSpPr>
                <p:nvPr/>
              </p:nvSpPr>
              <p:spPr bwMode="auto">
                <a:xfrm rot="-10800000">
                  <a:off x="240" y="3792"/>
                  <a:ext cx="499" cy="393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10800 h 21600"/>
                    <a:gd name="T6" fmla="*/ 0 w 21600"/>
                    <a:gd name="T7" fmla="*/ 20367 h 21600"/>
                    <a:gd name="T8" fmla="*/ 10800 w 21600"/>
                    <a:gd name="T9" fmla="*/ 21600 h 21600"/>
                    <a:gd name="T10" fmla="*/ 21600 w 21600"/>
                    <a:gd name="T11" fmla="*/ 20367 h 21600"/>
                    <a:gd name="T12" fmla="*/ 21600 w 21600"/>
                    <a:gd name="T13" fmla="*/ 10800 h 21600"/>
                    <a:gd name="T14" fmla="*/ 21600 w 21600"/>
                    <a:gd name="T15" fmla="*/ 0 h 21600"/>
                    <a:gd name="T16" fmla="*/ 1004 w 21600"/>
                    <a:gd name="T17" fmla="*/ 511 h 21600"/>
                    <a:gd name="T18" fmla="*/ 20542 w 21600"/>
                    <a:gd name="T19" fmla="*/ 1976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10800" y="0"/>
                      </a:moveTo>
                      <a:lnTo>
                        <a:pt x="0" y="0"/>
                      </a:lnTo>
                      <a:lnTo>
                        <a:pt x="0" y="10800"/>
                      </a:lnTo>
                      <a:lnTo>
                        <a:pt x="0" y="20367"/>
                      </a:lnTo>
                      <a:lnTo>
                        <a:pt x="5807" y="20367"/>
                      </a:lnTo>
                      <a:lnTo>
                        <a:pt x="5807" y="20637"/>
                      </a:lnTo>
                      <a:lnTo>
                        <a:pt x="5970" y="20818"/>
                      </a:lnTo>
                      <a:lnTo>
                        <a:pt x="6133" y="20968"/>
                      </a:lnTo>
                      <a:lnTo>
                        <a:pt x="6404" y="21239"/>
                      </a:lnTo>
                      <a:lnTo>
                        <a:pt x="6567" y="21419"/>
                      </a:lnTo>
                      <a:lnTo>
                        <a:pt x="7055" y="21510"/>
                      </a:lnTo>
                      <a:lnTo>
                        <a:pt x="7544" y="21600"/>
                      </a:lnTo>
                      <a:lnTo>
                        <a:pt x="8141" y="21600"/>
                      </a:lnTo>
                      <a:lnTo>
                        <a:pt x="10800" y="21600"/>
                      </a:lnTo>
                      <a:lnTo>
                        <a:pt x="13188" y="21600"/>
                      </a:lnTo>
                      <a:lnTo>
                        <a:pt x="13948" y="21600"/>
                      </a:lnTo>
                      <a:lnTo>
                        <a:pt x="14436" y="21510"/>
                      </a:lnTo>
                      <a:lnTo>
                        <a:pt x="14708" y="21419"/>
                      </a:lnTo>
                      <a:lnTo>
                        <a:pt x="15033" y="21239"/>
                      </a:lnTo>
                      <a:lnTo>
                        <a:pt x="15359" y="20968"/>
                      </a:lnTo>
                      <a:lnTo>
                        <a:pt x="15522" y="20818"/>
                      </a:lnTo>
                      <a:lnTo>
                        <a:pt x="15684" y="20637"/>
                      </a:lnTo>
                      <a:lnTo>
                        <a:pt x="15684" y="20367"/>
                      </a:lnTo>
                      <a:lnTo>
                        <a:pt x="21600" y="20367"/>
                      </a:lnTo>
                      <a:lnTo>
                        <a:pt x="21600" y="10800"/>
                      </a:lnTo>
                      <a:lnTo>
                        <a:pt x="21600" y="0"/>
                      </a:lnTo>
                      <a:lnTo>
                        <a:pt x="10800" y="0"/>
                      </a:lnTo>
                      <a:close/>
                      <a:moveTo>
                        <a:pt x="7055" y="20367"/>
                      </a:moveTo>
                      <a:lnTo>
                        <a:pt x="7055" y="20547"/>
                      </a:lnTo>
                      <a:lnTo>
                        <a:pt x="7055" y="20637"/>
                      </a:lnTo>
                      <a:lnTo>
                        <a:pt x="7218" y="20728"/>
                      </a:lnTo>
                      <a:lnTo>
                        <a:pt x="7381" y="20818"/>
                      </a:lnTo>
                      <a:lnTo>
                        <a:pt x="7544" y="20908"/>
                      </a:lnTo>
                      <a:lnTo>
                        <a:pt x="7707" y="20968"/>
                      </a:lnTo>
                      <a:lnTo>
                        <a:pt x="7815" y="20968"/>
                      </a:lnTo>
                      <a:lnTo>
                        <a:pt x="8141" y="20968"/>
                      </a:lnTo>
                      <a:lnTo>
                        <a:pt x="13188" y="20968"/>
                      </a:lnTo>
                      <a:lnTo>
                        <a:pt x="13459" y="20968"/>
                      </a:lnTo>
                      <a:lnTo>
                        <a:pt x="13785" y="20968"/>
                      </a:lnTo>
                      <a:lnTo>
                        <a:pt x="13948" y="20908"/>
                      </a:lnTo>
                      <a:lnTo>
                        <a:pt x="14111" y="20818"/>
                      </a:lnTo>
                      <a:lnTo>
                        <a:pt x="14273" y="20728"/>
                      </a:lnTo>
                      <a:lnTo>
                        <a:pt x="14273" y="20637"/>
                      </a:lnTo>
                      <a:lnTo>
                        <a:pt x="14436" y="20547"/>
                      </a:lnTo>
                      <a:lnTo>
                        <a:pt x="14436" y="20367"/>
                      </a:lnTo>
                      <a:lnTo>
                        <a:pt x="7055" y="20367"/>
                      </a:lnTo>
                      <a:close/>
                    </a:path>
                    <a:path w="21600" h="21600" extrusionOk="0">
                      <a:moveTo>
                        <a:pt x="7055" y="20367"/>
                      </a:moveTo>
                      <a:lnTo>
                        <a:pt x="5807" y="20367"/>
                      </a:lnTo>
                      <a:lnTo>
                        <a:pt x="21600" y="20367"/>
                      </a:ln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rot="10800000" lIns="54000"/>
                <a:lstStyle/>
                <a:p>
                  <a:pPr eaLnBrk="0" hangingPunct="0"/>
                  <a:endParaRPr lang="de-DE" sz="8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0246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411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Sport</a:t>
                  </a:r>
                </a:p>
                <a:p>
                  <a:pPr eaLnBrk="0" hangingPunct="0"/>
                  <a:r>
                    <a:rPr lang="de-DE" sz="1100" b="1">
                      <a:solidFill>
                        <a:srgbClr val="0000FF"/>
                      </a:solidFill>
                    </a:rPr>
                    <a:t>4 Kurse</a:t>
                  </a:r>
                  <a:endParaRPr lang="de-DE" sz="1100" b="1">
                    <a:solidFill>
                      <a:srgbClr val="0066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0247" name="Rectangle 23"/>
              <p:cNvSpPr>
                <a:spLocks noChangeArrowheads="1"/>
              </p:cNvSpPr>
              <p:nvPr/>
            </p:nvSpPr>
            <p:spPr bwMode="auto">
              <a:xfrm>
                <a:off x="240" y="3830"/>
                <a:ext cx="514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400" b="1">
                    <a:solidFill>
                      <a:srgbClr val="0000FF"/>
                    </a:solidFill>
                  </a:rPr>
                  <a:t>Religion</a:t>
                </a:r>
              </a:p>
              <a:p>
                <a:pPr eaLnBrk="0" hangingPunct="0"/>
                <a:r>
                  <a:rPr lang="de-DE" sz="1100" b="1">
                    <a:solidFill>
                      <a:srgbClr val="0000FF"/>
                    </a:solidFill>
                  </a:rPr>
                  <a:t>2-4 Kurse</a:t>
                </a:r>
                <a:endParaRPr lang="de-DE" sz="11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80248" name="Group 24"/>
          <p:cNvGrpSpPr>
            <a:grpSpLocks/>
          </p:cNvGrpSpPr>
          <p:nvPr/>
        </p:nvGrpSpPr>
        <p:grpSpPr bwMode="auto">
          <a:xfrm>
            <a:off x="3030538" y="609600"/>
            <a:ext cx="533400" cy="4076700"/>
            <a:chOff x="1536" y="384"/>
            <a:chExt cx="336" cy="2568"/>
          </a:xfrm>
        </p:grpSpPr>
        <p:sp>
          <p:nvSpPr>
            <p:cNvPr id="180249" name="AutoShape 25"/>
            <p:cNvSpPr>
              <a:spLocks noChangeArrowheads="1"/>
            </p:cNvSpPr>
            <p:nvPr/>
          </p:nvSpPr>
          <p:spPr bwMode="auto">
            <a:xfrm>
              <a:off x="1584" y="2736"/>
              <a:ext cx="288" cy="216"/>
            </a:xfrm>
            <a:prstGeom prst="wedgeEllipseCallout">
              <a:avLst>
                <a:gd name="adj1" fmla="val -118403"/>
                <a:gd name="adj2" fmla="val 183333"/>
              </a:avLst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III .</a:t>
              </a:r>
            </a:p>
          </p:txBody>
        </p:sp>
        <p:sp>
          <p:nvSpPr>
            <p:cNvPr id="180250" name="AutoShape 26"/>
            <p:cNvSpPr>
              <a:spLocks noChangeArrowheads="1"/>
            </p:cNvSpPr>
            <p:nvPr/>
          </p:nvSpPr>
          <p:spPr bwMode="auto">
            <a:xfrm>
              <a:off x="1584" y="1680"/>
              <a:ext cx="288" cy="216"/>
            </a:xfrm>
            <a:prstGeom prst="wedgeEllipseCallout">
              <a:avLst>
                <a:gd name="adj1" fmla="val -120139"/>
                <a:gd name="adj2" fmla="val 160185"/>
              </a:avLst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II .</a:t>
              </a:r>
            </a:p>
          </p:txBody>
        </p:sp>
        <p:sp>
          <p:nvSpPr>
            <p:cNvPr id="180251" name="AutoShape 27"/>
            <p:cNvSpPr>
              <a:spLocks noChangeArrowheads="1"/>
            </p:cNvSpPr>
            <p:nvPr/>
          </p:nvSpPr>
          <p:spPr bwMode="auto">
            <a:xfrm>
              <a:off x="1536" y="384"/>
              <a:ext cx="288" cy="216"/>
            </a:xfrm>
            <a:prstGeom prst="wedgeEllipseCallout">
              <a:avLst>
                <a:gd name="adj1" fmla="val -70486"/>
                <a:gd name="adj2" fmla="val 137500"/>
              </a:avLst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I .</a:t>
              </a:r>
            </a:p>
          </p:txBody>
        </p:sp>
      </p:grpSp>
      <p:grpSp>
        <p:nvGrpSpPr>
          <p:cNvPr id="180260" name="Group 36"/>
          <p:cNvGrpSpPr>
            <a:grpSpLocks/>
          </p:cNvGrpSpPr>
          <p:nvPr/>
        </p:nvGrpSpPr>
        <p:grpSpPr bwMode="auto">
          <a:xfrm>
            <a:off x="762001" y="44450"/>
            <a:ext cx="7994650" cy="534988"/>
            <a:chOff x="480" y="28"/>
            <a:chExt cx="5036" cy="337"/>
          </a:xfrm>
        </p:grpSpPr>
        <p:sp>
          <p:nvSpPr>
            <p:cNvPr id="180261" name="Text Box 37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</a:t>
              </a:r>
              <a:endParaRPr lang="de-DE" sz="1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0262" name="Line 38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80263" name="Picture 39" descr="Schul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0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 build="p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0" y="6400800"/>
            <a:ext cx="2286000" cy="304800"/>
          </a:xfrm>
        </p:spPr>
        <p:txBody>
          <a:bodyPr/>
          <a:lstStyle/>
          <a:p>
            <a:pPr algn="l"/>
            <a:r>
              <a:rPr lang="de-DE" sz="1000" b="1"/>
              <a:t>Wahl der Leistungskurse</a:t>
            </a:r>
          </a:p>
        </p:txBody>
      </p:sp>
      <p:sp>
        <p:nvSpPr>
          <p:cNvPr id="181251" name="WordArt 3"/>
          <p:cNvSpPr>
            <a:spLocks noChangeAspect="1" noChangeArrowheads="1" noChangeShapeType="1"/>
          </p:cNvSpPr>
          <p:nvPr/>
        </p:nvSpPr>
        <p:spPr bwMode="auto">
          <a:xfrm>
            <a:off x="4191000" y="762000"/>
            <a:ext cx="4495800" cy="361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0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latin typeface="Arial Black"/>
              </a:rPr>
              <a:t>Wahl der Leistungskurse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4191000" y="1295400"/>
            <a:ext cx="4495800" cy="838200"/>
          </a:xfrm>
          <a:prstGeom prst="bevel">
            <a:avLst>
              <a:gd name="adj" fmla="val 13056"/>
            </a:avLst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rIns="0"/>
          <a:lstStyle/>
          <a:p>
            <a:pPr eaLnBrk="0" hangingPunct="0"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 1.und 2.Abiturfach sind 1.LK und 2.LK.</a:t>
            </a:r>
          </a:p>
          <a:p>
            <a:pPr eaLnBrk="0" hangingPunct="0">
              <a:buClr>
                <a:srgbClr val="FF0000"/>
              </a:buClr>
              <a:buFont typeface="Wingdings" pitchFamily="2" charset="2"/>
              <a:buNone/>
            </a:pPr>
            <a:endParaRPr lang="de-DE" sz="600" b="1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 3. und 4. Abiturfach sind zwei  GKs</a:t>
            </a: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4267200" y="2349500"/>
            <a:ext cx="4419600" cy="4051300"/>
          </a:xfrm>
          <a:prstGeom prst="bevel">
            <a:avLst>
              <a:gd name="adj" fmla="val 4194"/>
            </a:avLst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/>
          <a:lstStyle/>
          <a:p>
            <a:pPr eaLnBrk="0" hangingPunct="0">
              <a:buClr>
                <a:schemeClr val="accent1"/>
              </a:buClr>
              <a:buFont typeface="Wingdings" pitchFamily="2" charset="2"/>
              <a:buChar char="Ø"/>
              <a:tabLst>
                <a:tab pos="177800" algn="l"/>
                <a:tab pos="354013" algn="l"/>
              </a:tabLst>
            </a:pP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1. LK  muss eine aus der Sek I 	fortgeführte Fremdsprache (E, F) 	oder Mathematik oder Natur-	</a:t>
            </a:r>
            <a:r>
              <a:rPr lang="de-DE" sz="1600" b="1" dirty="0" err="1">
                <a:solidFill>
                  <a:srgbClr val="0000FF"/>
                </a:solidFill>
                <a:latin typeface="Comic Sans MS" pitchFamily="66" charset="0"/>
              </a:rPr>
              <a:t>wissenschaft</a:t>
            </a: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 oder Deutsch sein.</a:t>
            </a:r>
          </a:p>
          <a:p>
            <a:pPr eaLnBrk="0" hangingPunct="0">
              <a:buClr>
                <a:srgbClr val="FF0000"/>
              </a:buClr>
              <a:buFont typeface="Wingdings" pitchFamily="2" charset="2"/>
              <a:buNone/>
              <a:tabLst>
                <a:tab pos="177800" algn="l"/>
                <a:tab pos="354013" algn="l"/>
              </a:tabLst>
            </a:pPr>
            <a:endParaRPr lang="de-DE" sz="800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buClr>
                <a:schemeClr val="accent1"/>
              </a:buClr>
              <a:buFont typeface="Wingdings" pitchFamily="2" charset="2"/>
              <a:buChar char="Ø"/>
              <a:tabLst>
                <a:tab pos="177800" algn="l"/>
                <a:tab pos="354013" algn="l"/>
              </a:tabLst>
            </a:pP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Der 2. LK wird aus dem Unterrichts-	</a:t>
            </a:r>
            <a:r>
              <a:rPr lang="de-DE" sz="1600" b="1" dirty="0" err="1">
                <a:solidFill>
                  <a:srgbClr val="0000FF"/>
                </a:solidFill>
                <a:latin typeface="Comic Sans MS" pitchFamily="66" charset="0"/>
              </a:rPr>
              <a:t>angebot</a:t>
            </a: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 der Schule gewählt:</a:t>
            </a:r>
            <a:endParaRPr lang="de-DE" sz="800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buClr>
                <a:schemeClr val="accent1"/>
              </a:buClr>
              <a:buFont typeface="Wingdings" pitchFamily="2" charset="2"/>
              <a:buNone/>
              <a:tabLst>
                <a:tab pos="177800" algn="l"/>
                <a:tab pos="354013" algn="l"/>
              </a:tabLst>
            </a:pP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Deutsch, Englisch, Kunst, Erdkunde </a:t>
            </a:r>
            <a:b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(Koop), Geschichte, Pädagogik, </a:t>
            </a:r>
            <a:b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Sozialwissenschaften, Mathematik, </a:t>
            </a:r>
            <a:b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de-DE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Biologie, Physik, Sport</a:t>
            </a:r>
          </a:p>
          <a:p>
            <a:pPr eaLnBrk="0" hangingPunct="0">
              <a:buClr>
                <a:schemeClr val="accent1"/>
              </a:buClr>
              <a:buFont typeface="Wingdings" pitchFamily="2" charset="2"/>
              <a:buNone/>
              <a:tabLst>
                <a:tab pos="177800" algn="l"/>
                <a:tab pos="354013" algn="l"/>
              </a:tabLst>
            </a:pPr>
            <a:endParaRPr lang="de-DE" sz="9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accent1"/>
              </a:buClr>
              <a:buFont typeface="Wingdings" pitchFamily="2" charset="2"/>
              <a:buChar char="Ø"/>
              <a:tabLst>
                <a:tab pos="177800" algn="l"/>
                <a:tab pos="354013" algn="l"/>
              </a:tabLst>
            </a:pP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LK-Wahlen finden in der </a:t>
            </a:r>
            <a:r>
              <a:rPr lang="de-DE" sz="1600" b="1" dirty="0" err="1">
                <a:solidFill>
                  <a:srgbClr val="0000FF"/>
                </a:solidFill>
                <a:latin typeface="Comic Sans MS" pitchFamily="66" charset="0"/>
              </a:rPr>
              <a:t>EPh</a:t>
            </a:r>
            <a:r>
              <a:rPr lang="de-DE" sz="1600" b="1" dirty="0">
                <a:solidFill>
                  <a:srgbClr val="0000FF"/>
                </a:solidFill>
                <a:latin typeface="Comic Sans MS" pitchFamily="66" charset="0"/>
              </a:rPr>
              <a:t> 2 statt 	(Ostern 2023).</a:t>
            </a:r>
          </a:p>
        </p:txBody>
      </p:sp>
      <p:grpSp>
        <p:nvGrpSpPr>
          <p:cNvPr id="181259" name="Group 11"/>
          <p:cNvGrpSpPr>
            <a:grpSpLocks/>
          </p:cNvGrpSpPr>
          <p:nvPr/>
        </p:nvGrpSpPr>
        <p:grpSpPr bwMode="auto">
          <a:xfrm>
            <a:off x="682625" y="685800"/>
            <a:ext cx="2233613" cy="5957888"/>
            <a:chOff x="225" y="432"/>
            <a:chExt cx="1407" cy="3753"/>
          </a:xfrm>
        </p:grpSpPr>
        <p:grpSp>
          <p:nvGrpSpPr>
            <p:cNvPr id="181260" name="Group 12"/>
            <p:cNvGrpSpPr>
              <a:grpSpLocks/>
            </p:cNvGrpSpPr>
            <p:nvPr/>
          </p:nvGrpSpPr>
          <p:grpSpPr bwMode="auto">
            <a:xfrm>
              <a:off x="225" y="432"/>
              <a:ext cx="1311" cy="2112"/>
              <a:chOff x="225" y="432"/>
              <a:chExt cx="1311" cy="2112"/>
            </a:xfrm>
          </p:grpSpPr>
          <p:sp>
            <p:nvSpPr>
              <p:cNvPr id="181261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225" y="1525"/>
                <a:ext cx="1311" cy="101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/>
                <a:endParaRPr lang="de-DE" sz="800">
                  <a:solidFill>
                    <a:srgbClr val="0000FF"/>
                  </a:solidFill>
                </a:endParaRPr>
              </a:p>
              <a:p>
                <a:pPr eaLnBrk="0" hangingPunct="0"/>
                <a:endParaRPr lang="de-DE" sz="1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81262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225" y="432"/>
                <a:ext cx="1311" cy="101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/>
                <a:endParaRPr lang="de-DE" sz="800">
                  <a:solidFill>
                    <a:srgbClr val="0000FF"/>
                  </a:solidFill>
                </a:endParaRPr>
              </a:p>
              <a:p>
                <a:pPr eaLnBrk="0" hangingPunct="0"/>
                <a:endParaRPr lang="de-DE" sz="1200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1263" name="Group 15"/>
            <p:cNvGrpSpPr>
              <a:grpSpLocks/>
            </p:cNvGrpSpPr>
            <p:nvPr/>
          </p:nvGrpSpPr>
          <p:grpSpPr bwMode="auto">
            <a:xfrm>
              <a:off x="225" y="528"/>
              <a:ext cx="1407" cy="3657"/>
              <a:chOff x="225" y="528"/>
              <a:chExt cx="1407" cy="3657"/>
            </a:xfrm>
          </p:grpSpPr>
          <p:sp>
            <p:nvSpPr>
              <p:cNvPr id="181264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225" y="2629"/>
                <a:ext cx="1311" cy="101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/>
                <a:endParaRPr lang="de-DE" sz="800">
                  <a:solidFill>
                    <a:srgbClr val="0000FF"/>
                  </a:solidFill>
                </a:endParaRPr>
              </a:p>
              <a:p>
                <a:pPr eaLnBrk="0" hangingPunct="0"/>
                <a:endParaRPr lang="de-DE" sz="1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81265" name="filecab2"/>
              <p:cNvSpPr>
                <a:spLocks noChangeAspect="1" noEditPoints="1" noChangeArrowheads="1"/>
              </p:cNvSpPr>
              <p:nvPr/>
            </p:nvSpPr>
            <p:spPr bwMode="auto">
              <a:xfrm rot="-10800000">
                <a:off x="1056" y="3792"/>
                <a:ext cx="499" cy="393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0800 h 21600"/>
                  <a:gd name="T6" fmla="*/ 0 w 21600"/>
                  <a:gd name="T7" fmla="*/ 20367 h 21600"/>
                  <a:gd name="T8" fmla="*/ 10800 w 21600"/>
                  <a:gd name="T9" fmla="*/ 21600 h 21600"/>
                  <a:gd name="T10" fmla="*/ 21600 w 21600"/>
                  <a:gd name="T11" fmla="*/ 20367 h 21600"/>
                  <a:gd name="T12" fmla="*/ 21600 w 21600"/>
                  <a:gd name="T13" fmla="*/ 10800 h 21600"/>
                  <a:gd name="T14" fmla="*/ 21600 w 21600"/>
                  <a:gd name="T15" fmla="*/ 0 h 21600"/>
                  <a:gd name="T16" fmla="*/ 1004 w 21600"/>
                  <a:gd name="T17" fmla="*/ 511 h 21600"/>
                  <a:gd name="T18" fmla="*/ 20542 w 21600"/>
                  <a:gd name="T19" fmla="*/ 197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20367"/>
                    </a:lnTo>
                    <a:lnTo>
                      <a:pt x="5807" y="20367"/>
                    </a:lnTo>
                    <a:lnTo>
                      <a:pt x="5807" y="20637"/>
                    </a:lnTo>
                    <a:lnTo>
                      <a:pt x="5970" y="20818"/>
                    </a:lnTo>
                    <a:lnTo>
                      <a:pt x="6133" y="20968"/>
                    </a:lnTo>
                    <a:lnTo>
                      <a:pt x="6404" y="21239"/>
                    </a:lnTo>
                    <a:lnTo>
                      <a:pt x="6567" y="21419"/>
                    </a:lnTo>
                    <a:lnTo>
                      <a:pt x="7055" y="21510"/>
                    </a:lnTo>
                    <a:lnTo>
                      <a:pt x="7544" y="21600"/>
                    </a:lnTo>
                    <a:lnTo>
                      <a:pt x="8141" y="21600"/>
                    </a:lnTo>
                    <a:lnTo>
                      <a:pt x="10800" y="21600"/>
                    </a:lnTo>
                    <a:lnTo>
                      <a:pt x="13188" y="21600"/>
                    </a:lnTo>
                    <a:lnTo>
                      <a:pt x="13948" y="21600"/>
                    </a:lnTo>
                    <a:lnTo>
                      <a:pt x="14436" y="21510"/>
                    </a:lnTo>
                    <a:lnTo>
                      <a:pt x="14708" y="21419"/>
                    </a:lnTo>
                    <a:lnTo>
                      <a:pt x="15033" y="21239"/>
                    </a:lnTo>
                    <a:lnTo>
                      <a:pt x="15359" y="20968"/>
                    </a:lnTo>
                    <a:lnTo>
                      <a:pt x="15522" y="20818"/>
                    </a:lnTo>
                    <a:lnTo>
                      <a:pt x="15684" y="20637"/>
                    </a:lnTo>
                    <a:lnTo>
                      <a:pt x="15684" y="20367"/>
                    </a:lnTo>
                    <a:lnTo>
                      <a:pt x="21600" y="20367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  <a:moveTo>
                      <a:pt x="7055" y="20367"/>
                    </a:moveTo>
                    <a:lnTo>
                      <a:pt x="7055" y="20547"/>
                    </a:lnTo>
                    <a:lnTo>
                      <a:pt x="7055" y="20637"/>
                    </a:lnTo>
                    <a:lnTo>
                      <a:pt x="7218" y="20728"/>
                    </a:lnTo>
                    <a:lnTo>
                      <a:pt x="7381" y="20818"/>
                    </a:lnTo>
                    <a:lnTo>
                      <a:pt x="7544" y="20908"/>
                    </a:lnTo>
                    <a:lnTo>
                      <a:pt x="7707" y="20968"/>
                    </a:lnTo>
                    <a:lnTo>
                      <a:pt x="7815" y="20968"/>
                    </a:lnTo>
                    <a:lnTo>
                      <a:pt x="8141" y="20968"/>
                    </a:lnTo>
                    <a:lnTo>
                      <a:pt x="13188" y="20968"/>
                    </a:lnTo>
                    <a:lnTo>
                      <a:pt x="13459" y="20968"/>
                    </a:lnTo>
                    <a:lnTo>
                      <a:pt x="13785" y="20968"/>
                    </a:lnTo>
                    <a:lnTo>
                      <a:pt x="13948" y="20908"/>
                    </a:lnTo>
                    <a:lnTo>
                      <a:pt x="14111" y="20818"/>
                    </a:lnTo>
                    <a:lnTo>
                      <a:pt x="14273" y="20728"/>
                    </a:lnTo>
                    <a:lnTo>
                      <a:pt x="14273" y="20637"/>
                    </a:lnTo>
                    <a:lnTo>
                      <a:pt x="14436" y="20547"/>
                    </a:lnTo>
                    <a:lnTo>
                      <a:pt x="14436" y="20367"/>
                    </a:lnTo>
                    <a:lnTo>
                      <a:pt x="7055" y="20367"/>
                    </a:lnTo>
                    <a:close/>
                  </a:path>
                  <a:path w="21600" h="21600" extrusionOk="0">
                    <a:moveTo>
                      <a:pt x="7055" y="20367"/>
                    </a:moveTo>
                    <a:lnTo>
                      <a:pt x="5807" y="20367"/>
                    </a:lnTo>
                    <a:lnTo>
                      <a:pt x="21600" y="2036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 lIns="54000"/>
              <a:lstStyle/>
              <a:p>
                <a:pPr eaLnBrk="0" hangingPunct="0"/>
                <a:endParaRPr lang="de-DE" sz="800" b="1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81266" name="Group 18"/>
              <p:cNvGrpSpPr>
                <a:grpSpLocks/>
              </p:cNvGrpSpPr>
              <p:nvPr/>
            </p:nvGrpSpPr>
            <p:grpSpPr bwMode="auto">
              <a:xfrm>
                <a:off x="240" y="528"/>
                <a:ext cx="1392" cy="3657"/>
                <a:chOff x="240" y="528"/>
                <a:chExt cx="1392" cy="3657"/>
              </a:xfrm>
            </p:grpSpPr>
            <p:sp>
              <p:nvSpPr>
                <p:cNvPr id="181267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" y="528"/>
                  <a:ext cx="1296" cy="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de-DE" sz="1400" b="1" dirty="0">
                      <a:solidFill>
                        <a:srgbClr val="0000FF"/>
                      </a:solidFill>
                    </a:rPr>
                    <a:t>Deutsch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(4 Kurse)</a:t>
                  </a:r>
                  <a:endParaRPr lang="de-DE" sz="1200" b="1" dirty="0">
                    <a:solidFill>
                      <a:srgbClr val="0000FF"/>
                    </a:solidFill>
                  </a:endParaRPr>
                </a:p>
                <a:p>
                  <a:pPr eaLnBrk="0" hangingPunct="0"/>
                  <a:endParaRPr lang="de-DE" sz="600" b="1" dirty="0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1400" b="1" dirty="0">
                      <a:solidFill>
                        <a:srgbClr val="0000FF"/>
                      </a:solidFill>
                    </a:rPr>
                    <a:t>Fremdsprache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(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4 Kurse)</a:t>
                  </a:r>
                </a:p>
                <a:p>
                  <a:pPr eaLnBrk="0" hangingPunct="0"/>
                  <a:r>
                    <a:rPr lang="de-DE" sz="1200" b="1" dirty="0">
                      <a:solidFill>
                        <a:srgbClr val="FF00FF"/>
                      </a:solidFill>
                      <a:sym typeface="Symbol" pitchFamily="18" charset="2"/>
                    </a:rPr>
                    <a:t></a:t>
                  </a:r>
                  <a:r>
                    <a:rPr lang="de-DE" sz="1400" b="1" dirty="0">
                      <a:solidFill>
                        <a:srgbClr val="0000FF"/>
                      </a:solidFill>
                    </a:rPr>
                    <a:t>weitere Fremdsprache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</a:t>
                  </a:r>
                </a:p>
                <a:p>
                  <a:pPr eaLnBrk="0" hangingPunct="0"/>
                  <a:r>
                    <a:rPr lang="de-DE" sz="1200" b="1" dirty="0">
                      <a:solidFill>
                        <a:srgbClr val="0000FF"/>
                      </a:solidFill>
                    </a:rPr>
                    <a:t>      (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4 Kurse)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          </a:t>
                  </a:r>
                  <a:r>
                    <a:rPr lang="de-DE" sz="1000" b="1" dirty="0">
                      <a:solidFill>
                        <a:srgbClr val="FF00FF"/>
                      </a:solidFill>
                    </a:rPr>
                    <a:t>oder </a:t>
                  </a:r>
                  <a:r>
                    <a:rPr lang="de-DE" sz="1000" b="1" dirty="0">
                      <a:solidFill>
                        <a:srgbClr val="FF00FF"/>
                      </a:solidFill>
                      <a:sym typeface="Symbol" pitchFamily="18" charset="2"/>
                    </a:rPr>
                    <a:t></a:t>
                  </a:r>
                  <a:endParaRPr lang="de-DE" sz="1200" b="1" dirty="0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1200" b="1" dirty="0">
                      <a:solidFill>
                        <a:srgbClr val="0000FF"/>
                      </a:solidFill>
                    </a:rPr>
                    <a:t>Kunst</a:t>
                  </a:r>
                  <a:r>
                    <a:rPr lang="de-DE" sz="14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 Musik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 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IP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 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VP </a:t>
                  </a:r>
                  <a:r>
                    <a:rPr lang="de-DE" sz="1000" b="1" dirty="0">
                      <a:solidFill>
                        <a:srgbClr val="0000FF"/>
                      </a:solidFill>
                    </a:rPr>
                    <a:t>o. OR oder  </a:t>
                  </a:r>
                  <a:r>
                    <a:rPr lang="de-DE" sz="1200" b="1" dirty="0">
                      <a:solidFill>
                        <a:srgbClr val="0000FF"/>
                      </a:solidFill>
                    </a:rPr>
                    <a:t>Literatur   (</a:t>
                  </a:r>
                  <a:r>
                    <a:rPr lang="de-DE" sz="1100" b="1" dirty="0">
                      <a:solidFill>
                        <a:srgbClr val="0000FF"/>
                      </a:solidFill>
                    </a:rPr>
                    <a:t>2 Kurse)</a:t>
                  </a:r>
                  <a:endParaRPr lang="de-DE" sz="11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8126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0" y="2688"/>
                  <a:ext cx="1296" cy="9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Mathematik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  </a:t>
                  </a:r>
                  <a:r>
                    <a:rPr lang="de-DE" sz="1100" b="1">
                      <a:solidFill>
                        <a:srgbClr val="0000FF"/>
                      </a:solidFill>
                    </a:rPr>
                    <a:t>(4 Kurse)</a:t>
                  </a:r>
                  <a:endParaRPr lang="de-DE" sz="1200" b="1">
                    <a:solidFill>
                      <a:srgbClr val="0000FF"/>
                    </a:solidFill>
                  </a:endParaRPr>
                </a:p>
                <a:p>
                  <a:pPr eaLnBrk="0" hangingPunct="0"/>
                  <a:endParaRPr lang="de-DE" sz="500" b="1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1 Naturwissenschaft </a:t>
                  </a:r>
                </a:p>
                <a:p>
                  <a:pPr eaLnBrk="0" hangingPunct="0"/>
                  <a:r>
                    <a:rPr lang="de-DE" sz="1200" b="1">
                      <a:solidFill>
                        <a:srgbClr val="0000FF"/>
                      </a:solidFill>
                    </a:rPr>
                    <a:t>                             </a:t>
                  </a:r>
                  <a:r>
                    <a:rPr lang="de-DE" sz="1100" b="1">
                      <a:solidFill>
                        <a:srgbClr val="0000FF"/>
                      </a:solidFill>
                    </a:rPr>
                    <a:t>(4 Kurse)</a:t>
                  </a:r>
                </a:p>
                <a:p>
                  <a:pPr eaLnBrk="0" hangingPunct="0"/>
                  <a:r>
                    <a:rPr lang="de-DE" sz="800" b="1">
                      <a:solidFill>
                        <a:srgbClr val="0000FF"/>
                      </a:solidFill>
                    </a:rPr>
                    <a:t>Biologie oder Physik oder Chemie</a:t>
                  </a:r>
                </a:p>
                <a:p>
                  <a:pPr eaLnBrk="0" hangingPunct="0"/>
                  <a:endParaRPr lang="de-DE" sz="300"/>
                </a:p>
                <a:p>
                  <a:pPr eaLnBrk="0" hangingPunct="0"/>
                  <a:r>
                    <a:rPr lang="de-DE" sz="1200" b="1">
                      <a:solidFill>
                        <a:srgbClr val="FF00FF"/>
                      </a:solidFill>
                      <a:sym typeface="Symbol" pitchFamily="18" charset="2"/>
                    </a:rPr>
                    <a:t></a:t>
                  </a:r>
                  <a:r>
                    <a:rPr lang="de-DE" sz="1200" b="1">
                      <a:solidFill>
                        <a:srgbClr val="FF00FF"/>
                      </a:solidFill>
                    </a:rPr>
                    <a:t> 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weiteres Fach aus III (Bi,Phy,Ch, If,   </a:t>
                  </a:r>
                  <a:r>
                    <a:rPr lang="de-DE" sz="1200">
                      <a:solidFill>
                        <a:srgbClr val="0000FF"/>
                      </a:solidFill>
                    </a:rPr>
                    <a:t>4 Kurse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 )                                           </a:t>
                  </a:r>
                </a:p>
                <a:p>
                  <a:pPr eaLnBrk="0" hangingPunct="0"/>
                  <a:r>
                    <a:rPr lang="de-DE" sz="1200" b="1">
                      <a:solidFill>
                        <a:srgbClr val="0000FF"/>
                      </a:solidFill>
                    </a:rPr>
                    <a:t>                           </a:t>
                  </a:r>
                  <a:r>
                    <a:rPr lang="de-DE" sz="1200" b="1">
                      <a:solidFill>
                        <a:srgbClr val="FF00FF"/>
                      </a:solidFill>
                    </a:rPr>
                    <a:t>   </a:t>
                  </a:r>
                  <a:r>
                    <a:rPr lang="de-DE" sz="1000" b="1">
                      <a:solidFill>
                        <a:srgbClr val="FF00FF"/>
                      </a:solidFill>
                    </a:rPr>
                    <a:t>oder  </a:t>
                  </a:r>
                  <a:r>
                    <a:rPr lang="de-DE" sz="1000" b="1">
                      <a:solidFill>
                        <a:srgbClr val="FF00FF"/>
                      </a:solidFill>
                      <a:sym typeface="Symbol" pitchFamily="18" charset="2"/>
                    </a:rPr>
                    <a:t></a:t>
                  </a:r>
                  <a:endParaRPr lang="de-DE" sz="1000" b="1">
                    <a:solidFill>
                      <a:srgbClr val="FF00FF"/>
                    </a:solidFill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1812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0" y="1584"/>
                  <a:ext cx="1392" cy="9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1 Gesellschafts-</a:t>
                  </a:r>
                </a:p>
                <a:p>
                  <a:pPr eaLnBrk="0" hangingPunct="0"/>
                  <a:r>
                    <a:rPr lang="de-DE" sz="1200" b="1">
                      <a:solidFill>
                        <a:srgbClr val="0000FF"/>
                      </a:solidFill>
                    </a:rPr>
                    <a:t>      </a:t>
                  </a:r>
                  <a:r>
                    <a:rPr lang="de-DE" sz="1400" b="1">
                      <a:solidFill>
                        <a:srgbClr val="0000FF"/>
                      </a:solidFill>
                    </a:rPr>
                    <a:t>wissenschaft</a:t>
                  </a:r>
                  <a:r>
                    <a:rPr lang="de-DE" sz="1200" b="1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100" b="1">
                      <a:solidFill>
                        <a:srgbClr val="0000FF"/>
                      </a:solidFill>
                    </a:rPr>
                    <a:t>(4 Kurse)</a:t>
                  </a:r>
                  <a:endParaRPr lang="de-DE" sz="300" b="1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900" b="1">
                      <a:solidFill>
                        <a:srgbClr val="0000FF"/>
                      </a:solidFill>
                    </a:rPr>
                    <a:t>Geschichte, 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 </a:t>
                  </a:r>
                  <a:r>
                    <a:rPr lang="de-DE" sz="900" b="1">
                      <a:solidFill>
                        <a:srgbClr val="0000FF"/>
                      </a:solidFill>
                    </a:rPr>
                    <a:t>Erdkunde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,  Sozial- </a:t>
                  </a:r>
                  <a:r>
                    <a:rPr lang="de-DE" sz="900" b="1">
                      <a:solidFill>
                        <a:srgbClr val="0000FF"/>
                      </a:solidFill>
                    </a:rPr>
                    <a:t>wissenschaften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,   </a:t>
                  </a:r>
                  <a:r>
                    <a:rPr lang="de-DE" sz="900" b="1">
                      <a:solidFill>
                        <a:srgbClr val="0000FF"/>
                      </a:solidFill>
                    </a:rPr>
                    <a:t>Philosophie</a:t>
                  </a:r>
                  <a:r>
                    <a:rPr lang="de-DE" sz="800" b="1">
                      <a:solidFill>
                        <a:srgbClr val="0000FF"/>
                      </a:solidFill>
                    </a:rPr>
                    <a:t> ,</a:t>
                  </a:r>
                </a:p>
                <a:p>
                  <a:pPr eaLnBrk="0" hangingPunct="0"/>
                  <a:r>
                    <a:rPr lang="de-DE" sz="900" b="1">
                      <a:solidFill>
                        <a:srgbClr val="0000FF"/>
                      </a:solidFill>
                    </a:rPr>
                    <a:t>Erziehungswissenschaften</a:t>
                  </a:r>
                </a:p>
                <a:p>
                  <a:pPr eaLnBrk="0" hangingPunct="0"/>
                  <a:endParaRPr lang="de-DE" sz="500">
                    <a:solidFill>
                      <a:srgbClr val="0000FF"/>
                    </a:solidFill>
                  </a:endParaRPr>
                </a:p>
                <a:p>
                  <a:pPr eaLnBrk="0" hangingPunct="0"/>
                  <a:r>
                    <a:rPr lang="de-DE" sz="900">
                      <a:solidFill>
                        <a:srgbClr val="0000FF"/>
                      </a:solidFill>
                    </a:rPr>
                    <a:t>je nach Fächerwahl muss erfüllt werden:</a:t>
                  </a:r>
                </a:p>
                <a:p>
                  <a:pPr eaLnBrk="0" hangingPunct="0"/>
                  <a:r>
                    <a:rPr lang="de-DE" sz="1200">
                      <a:solidFill>
                        <a:srgbClr val="0000FF"/>
                      </a:solidFill>
                    </a:rPr>
                    <a:t>+ Ge NEU (Q2.1, Q2.2)</a:t>
                  </a:r>
                </a:p>
                <a:p>
                  <a:pPr eaLnBrk="0" hangingPunct="0"/>
                  <a:r>
                    <a:rPr lang="de-DE" sz="1200">
                      <a:solidFill>
                        <a:srgbClr val="0000FF"/>
                      </a:solidFill>
                    </a:rPr>
                    <a:t>+ SoWi NEU (Q2.1, Q2.2)</a:t>
                  </a:r>
                </a:p>
              </p:txBody>
            </p:sp>
            <p:sp>
              <p:nvSpPr>
                <p:cNvPr id="181270" name="filecab2"/>
                <p:cNvSpPr>
                  <a:spLocks noChangeAspect="1" noEditPoints="1" noChangeArrowheads="1"/>
                </p:cNvSpPr>
                <p:nvPr/>
              </p:nvSpPr>
              <p:spPr bwMode="auto">
                <a:xfrm rot="-10800000">
                  <a:off x="240" y="3792"/>
                  <a:ext cx="499" cy="393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10800 h 21600"/>
                    <a:gd name="T6" fmla="*/ 0 w 21600"/>
                    <a:gd name="T7" fmla="*/ 20367 h 21600"/>
                    <a:gd name="T8" fmla="*/ 10800 w 21600"/>
                    <a:gd name="T9" fmla="*/ 21600 h 21600"/>
                    <a:gd name="T10" fmla="*/ 21600 w 21600"/>
                    <a:gd name="T11" fmla="*/ 20367 h 21600"/>
                    <a:gd name="T12" fmla="*/ 21600 w 21600"/>
                    <a:gd name="T13" fmla="*/ 10800 h 21600"/>
                    <a:gd name="T14" fmla="*/ 21600 w 21600"/>
                    <a:gd name="T15" fmla="*/ 0 h 21600"/>
                    <a:gd name="T16" fmla="*/ 1004 w 21600"/>
                    <a:gd name="T17" fmla="*/ 511 h 21600"/>
                    <a:gd name="T18" fmla="*/ 20542 w 21600"/>
                    <a:gd name="T19" fmla="*/ 1976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10800" y="0"/>
                      </a:moveTo>
                      <a:lnTo>
                        <a:pt x="0" y="0"/>
                      </a:lnTo>
                      <a:lnTo>
                        <a:pt x="0" y="10800"/>
                      </a:lnTo>
                      <a:lnTo>
                        <a:pt x="0" y="20367"/>
                      </a:lnTo>
                      <a:lnTo>
                        <a:pt x="5807" y="20367"/>
                      </a:lnTo>
                      <a:lnTo>
                        <a:pt x="5807" y="20637"/>
                      </a:lnTo>
                      <a:lnTo>
                        <a:pt x="5970" y="20818"/>
                      </a:lnTo>
                      <a:lnTo>
                        <a:pt x="6133" y="20968"/>
                      </a:lnTo>
                      <a:lnTo>
                        <a:pt x="6404" y="21239"/>
                      </a:lnTo>
                      <a:lnTo>
                        <a:pt x="6567" y="21419"/>
                      </a:lnTo>
                      <a:lnTo>
                        <a:pt x="7055" y="21510"/>
                      </a:lnTo>
                      <a:lnTo>
                        <a:pt x="7544" y="21600"/>
                      </a:lnTo>
                      <a:lnTo>
                        <a:pt x="8141" y="21600"/>
                      </a:lnTo>
                      <a:lnTo>
                        <a:pt x="10800" y="21600"/>
                      </a:lnTo>
                      <a:lnTo>
                        <a:pt x="13188" y="21600"/>
                      </a:lnTo>
                      <a:lnTo>
                        <a:pt x="13948" y="21600"/>
                      </a:lnTo>
                      <a:lnTo>
                        <a:pt x="14436" y="21510"/>
                      </a:lnTo>
                      <a:lnTo>
                        <a:pt x="14708" y="21419"/>
                      </a:lnTo>
                      <a:lnTo>
                        <a:pt x="15033" y="21239"/>
                      </a:lnTo>
                      <a:lnTo>
                        <a:pt x="15359" y="20968"/>
                      </a:lnTo>
                      <a:lnTo>
                        <a:pt x="15522" y="20818"/>
                      </a:lnTo>
                      <a:lnTo>
                        <a:pt x="15684" y="20637"/>
                      </a:lnTo>
                      <a:lnTo>
                        <a:pt x="15684" y="20367"/>
                      </a:lnTo>
                      <a:lnTo>
                        <a:pt x="21600" y="20367"/>
                      </a:lnTo>
                      <a:lnTo>
                        <a:pt x="21600" y="10800"/>
                      </a:lnTo>
                      <a:lnTo>
                        <a:pt x="21600" y="0"/>
                      </a:lnTo>
                      <a:lnTo>
                        <a:pt x="10800" y="0"/>
                      </a:lnTo>
                      <a:close/>
                      <a:moveTo>
                        <a:pt x="7055" y="20367"/>
                      </a:moveTo>
                      <a:lnTo>
                        <a:pt x="7055" y="20547"/>
                      </a:lnTo>
                      <a:lnTo>
                        <a:pt x="7055" y="20637"/>
                      </a:lnTo>
                      <a:lnTo>
                        <a:pt x="7218" y="20728"/>
                      </a:lnTo>
                      <a:lnTo>
                        <a:pt x="7381" y="20818"/>
                      </a:lnTo>
                      <a:lnTo>
                        <a:pt x="7544" y="20908"/>
                      </a:lnTo>
                      <a:lnTo>
                        <a:pt x="7707" y="20968"/>
                      </a:lnTo>
                      <a:lnTo>
                        <a:pt x="7815" y="20968"/>
                      </a:lnTo>
                      <a:lnTo>
                        <a:pt x="8141" y="20968"/>
                      </a:lnTo>
                      <a:lnTo>
                        <a:pt x="13188" y="20968"/>
                      </a:lnTo>
                      <a:lnTo>
                        <a:pt x="13459" y="20968"/>
                      </a:lnTo>
                      <a:lnTo>
                        <a:pt x="13785" y="20968"/>
                      </a:lnTo>
                      <a:lnTo>
                        <a:pt x="13948" y="20908"/>
                      </a:lnTo>
                      <a:lnTo>
                        <a:pt x="14111" y="20818"/>
                      </a:lnTo>
                      <a:lnTo>
                        <a:pt x="14273" y="20728"/>
                      </a:lnTo>
                      <a:lnTo>
                        <a:pt x="14273" y="20637"/>
                      </a:lnTo>
                      <a:lnTo>
                        <a:pt x="14436" y="20547"/>
                      </a:lnTo>
                      <a:lnTo>
                        <a:pt x="14436" y="20367"/>
                      </a:lnTo>
                      <a:lnTo>
                        <a:pt x="7055" y="20367"/>
                      </a:lnTo>
                      <a:close/>
                    </a:path>
                    <a:path w="21600" h="21600" extrusionOk="0">
                      <a:moveTo>
                        <a:pt x="7055" y="20367"/>
                      </a:moveTo>
                      <a:lnTo>
                        <a:pt x="5807" y="20367"/>
                      </a:lnTo>
                      <a:lnTo>
                        <a:pt x="21600" y="20367"/>
                      </a:ln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rot="10800000" lIns="54000"/>
                <a:lstStyle/>
                <a:p>
                  <a:pPr eaLnBrk="0" hangingPunct="0"/>
                  <a:endParaRPr lang="de-DE" sz="8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1271" name="Rectangle 23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411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de-DE" sz="1400" b="1">
                      <a:solidFill>
                        <a:srgbClr val="0000FF"/>
                      </a:solidFill>
                    </a:rPr>
                    <a:t>Sport</a:t>
                  </a:r>
                </a:p>
                <a:p>
                  <a:pPr eaLnBrk="0" hangingPunct="0"/>
                  <a:r>
                    <a:rPr lang="de-DE" sz="1100" b="1">
                      <a:solidFill>
                        <a:srgbClr val="0000FF"/>
                      </a:solidFill>
                    </a:rPr>
                    <a:t>4 Kurse</a:t>
                  </a:r>
                  <a:endParaRPr lang="de-DE" sz="1100" b="1">
                    <a:solidFill>
                      <a:srgbClr val="0066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1272" name="Rectangle 24"/>
              <p:cNvSpPr>
                <a:spLocks noChangeArrowheads="1"/>
              </p:cNvSpPr>
              <p:nvPr/>
            </p:nvSpPr>
            <p:spPr bwMode="auto">
              <a:xfrm>
                <a:off x="240" y="3830"/>
                <a:ext cx="514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400" b="1">
                    <a:solidFill>
                      <a:srgbClr val="0000FF"/>
                    </a:solidFill>
                  </a:rPr>
                  <a:t>Religion</a:t>
                </a:r>
              </a:p>
              <a:p>
                <a:pPr eaLnBrk="0" hangingPunct="0"/>
                <a:r>
                  <a:rPr lang="de-DE" sz="1100" b="1">
                    <a:solidFill>
                      <a:srgbClr val="0000FF"/>
                    </a:solidFill>
                  </a:rPr>
                  <a:t>2-4 Kurse</a:t>
                </a:r>
                <a:endParaRPr lang="de-DE" sz="11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81273" name="Group 25"/>
          <p:cNvGrpSpPr>
            <a:grpSpLocks/>
          </p:cNvGrpSpPr>
          <p:nvPr/>
        </p:nvGrpSpPr>
        <p:grpSpPr bwMode="auto">
          <a:xfrm>
            <a:off x="3030538" y="609600"/>
            <a:ext cx="533400" cy="4076700"/>
            <a:chOff x="1536" y="384"/>
            <a:chExt cx="336" cy="2568"/>
          </a:xfrm>
        </p:grpSpPr>
        <p:sp>
          <p:nvSpPr>
            <p:cNvPr id="181274" name="AutoShape 26"/>
            <p:cNvSpPr>
              <a:spLocks noChangeArrowheads="1"/>
            </p:cNvSpPr>
            <p:nvPr/>
          </p:nvSpPr>
          <p:spPr bwMode="auto">
            <a:xfrm>
              <a:off x="1584" y="2736"/>
              <a:ext cx="288" cy="216"/>
            </a:xfrm>
            <a:prstGeom prst="wedgeEllipseCallout">
              <a:avLst>
                <a:gd name="adj1" fmla="val -118403"/>
                <a:gd name="adj2" fmla="val 183333"/>
              </a:avLst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III .</a:t>
              </a:r>
            </a:p>
          </p:txBody>
        </p:sp>
        <p:sp>
          <p:nvSpPr>
            <p:cNvPr id="181275" name="AutoShape 27"/>
            <p:cNvSpPr>
              <a:spLocks noChangeArrowheads="1"/>
            </p:cNvSpPr>
            <p:nvPr/>
          </p:nvSpPr>
          <p:spPr bwMode="auto">
            <a:xfrm>
              <a:off x="1584" y="1680"/>
              <a:ext cx="288" cy="216"/>
            </a:xfrm>
            <a:prstGeom prst="wedgeEllipseCallout">
              <a:avLst>
                <a:gd name="adj1" fmla="val -120139"/>
                <a:gd name="adj2" fmla="val 160185"/>
              </a:avLst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II .</a:t>
              </a:r>
            </a:p>
          </p:txBody>
        </p:sp>
        <p:sp>
          <p:nvSpPr>
            <p:cNvPr id="181276" name="AutoShape 28"/>
            <p:cNvSpPr>
              <a:spLocks noChangeArrowheads="1"/>
            </p:cNvSpPr>
            <p:nvPr/>
          </p:nvSpPr>
          <p:spPr bwMode="auto">
            <a:xfrm>
              <a:off x="1536" y="384"/>
              <a:ext cx="288" cy="216"/>
            </a:xfrm>
            <a:prstGeom prst="wedgeEllipseCallout">
              <a:avLst>
                <a:gd name="adj1" fmla="val -70486"/>
                <a:gd name="adj2" fmla="val 137500"/>
              </a:avLst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I .</a:t>
              </a:r>
            </a:p>
          </p:txBody>
        </p:sp>
      </p:grpSp>
      <p:grpSp>
        <p:nvGrpSpPr>
          <p:cNvPr id="181285" name="Group 37"/>
          <p:cNvGrpSpPr>
            <a:grpSpLocks/>
          </p:cNvGrpSpPr>
          <p:nvPr/>
        </p:nvGrpSpPr>
        <p:grpSpPr bwMode="auto">
          <a:xfrm>
            <a:off x="762001" y="44450"/>
            <a:ext cx="7994650" cy="534988"/>
            <a:chOff x="480" y="28"/>
            <a:chExt cx="5036" cy="337"/>
          </a:xfrm>
        </p:grpSpPr>
        <p:sp>
          <p:nvSpPr>
            <p:cNvPr id="181286" name="Text Box 38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</a:t>
              </a:r>
              <a:endParaRPr lang="de-DE" sz="1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1287" name="Line 39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81288" name="Picture 40" descr="Schul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2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  <p:bldP spid="181252" grpId="0" build="p" animBg="1" autoUpdateAnimBg="0"/>
      <p:bldP spid="181253" grpId="0" uiExpand="1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900113" y="2997200"/>
            <a:ext cx="80645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b="1" dirty="0">
                <a:solidFill>
                  <a:schemeClr val="tx2"/>
                </a:solidFill>
                <a:latin typeface="Tahoma" pitchFamily="34" charset="0"/>
              </a:rPr>
              <a:t>Abitur</a:t>
            </a:r>
          </a:p>
          <a:p>
            <a:pPr algn="ctr">
              <a:spcBef>
                <a:spcPct val="50000"/>
              </a:spcBef>
            </a:pPr>
            <a:endParaRPr lang="de-DE" sz="2800" i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title"/>
          </p:nvPr>
        </p:nvSpPr>
        <p:spPr>
          <a:xfrm>
            <a:off x="7596188" y="6381750"/>
            <a:ext cx="1389062" cy="266700"/>
          </a:xfrm>
        </p:spPr>
        <p:txBody>
          <a:bodyPr/>
          <a:lstStyle/>
          <a:p>
            <a:r>
              <a:rPr lang="de-DE" sz="1000"/>
              <a:t>Beginn 4.</a:t>
            </a:r>
          </a:p>
        </p:txBody>
      </p:sp>
      <p:grpSp>
        <p:nvGrpSpPr>
          <p:cNvPr id="183311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83312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83313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83314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83315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83316" name="Picture 20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Oval 2"/>
          <p:cNvSpPr>
            <a:spLocks noChangeArrowheads="1"/>
          </p:cNvSpPr>
          <p:nvPr/>
        </p:nvSpPr>
        <p:spPr bwMode="auto">
          <a:xfrm>
            <a:off x="3048000" y="2133600"/>
            <a:ext cx="3962400" cy="3657600"/>
          </a:xfrm>
          <a:prstGeom prst="ellipse">
            <a:avLst/>
          </a:prstGeom>
          <a:solidFill>
            <a:srgbClr val="FFFF99"/>
          </a:solidFill>
          <a:ln w="349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0" anchor="ctr"/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</a:pPr>
            <a:endParaRPr lang="de-DE" sz="1400" b="1">
              <a:solidFill>
                <a:srgbClr val="0000FF"/>
              </a:solidFill>
            </a:endParaRP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5029200" y="2781300"/>
            <a:ext cx="1487488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5029200" y="4038600"/>
            <a:ext cx="1524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 flipH="1">
            <a:off x="6172200" y="2971800"/>
            <a:ext cx="129540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2484438" y="2565400"/>
            <a:ext cx="12192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184329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0" y="6477000"/>
            <a:ext cx="1295400" cy="214313"/>
          </a:xfrm>
        </p:spPr>
        <p:txBody>
          <a:bodyPr>
            <a:spAutoFit/>
          </a:bodyPr>
          <a:lstStyle/>
          <a:p>
            <a:r>
              <a:rPr lang="de-DE" sz="800"/>
              <a:t>Kreisdiagramm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219700" y="4005263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None/>
            </a:pPr>
            <a:r>
              <a:rPr lang="de-DE" sz="2400" b="1">
                <a:solidFill>
                  <a:srgbClr val="000000"/>
                </a:solidFill>
                <a:latin typeface="Comic Sans MS" pitchFamily="66" charset="0"/>
              </a:rPr>
              <a:t>Abitur</a:t>
            </a:r>
            <a:r>
              <a:rPr lang="de-DE" sz="2400" b="1">
                <a:solidFill>
                  <a:srgbClr val="003399"/>
                </a:solidFill>
                <a:latin typeface="Comic Sans MS" pitchFamily="66" charset="0"/>
              </a:rPr>
              <a:t>-</a:t>
            </a:r>
          </a:p>
          <a:p>
            <a:pPr eaLnBrk="0" hangingPunct="0">
              <a:buClr>
                <a:srgbClr val="FF0000"/>
              </a:buClr>
              <a:buFont typeface="Wingdings" pitchFamily="2" charset="2"/>
              <a:buNone/>
            </a:pPr>
            <a:r>
              <a:rPr lang="de-DE" sz="2400" b="1">
                <a:solidFill>
                  <a:srgbClr val="000000"/>
                </a:solidFill>
                <a:latin typeface="Comic Sans MS" pitchFamily="66" charset="0"/>
              </a:rPr>
              <a:t>prüfung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505200" y="3962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000000"/>
                </a:solidFill>
              </a:rPr>
              <a:t>Gks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4017963" y="3141663"/>
            <a:ext cx="914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600" b="1">
                <a:solidFill>
                  <a:srgbClr val="000000"/>
                </a:solidFill>
              </a:rPr>
              <a:t>Lks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1316038" y="2060575"/>
            <a:ext cx="1887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200 – 600 Punkte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7391400" y="29718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chemeClr val="tx2"/>
                </a:solidFill>
                <a:latin typeface="Comic Sans MS" pitchFamily="66" charset="0"/>
              </a:rPr>
              <a:t>100 – 300 Punkte</a:t>
            </a: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3995738" y="36449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</a:rPr>
              <a:t>und</a:t>
            </a:r>
          </a:p>
        </p:txBody>
      </p:sp>
      <p:grpSp>
        <p:nvGrpSpPr>
          <p:cNvPr id="184348" name="Group 28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84349" name="WordArt 29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84350" name="Group 30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84351" name="Text Box 31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84352" name="Line 32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84353" name="Picture 33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1981200" y="762000"/>
            <a:ext cx="4495800" cy="5029200"/>
            <a:chOff x="0" y="0"/>
            <a:chExt cx="2128" cy="4374"/>
          </a:xfrm>
        </p:grpSpPr>
        <p:grpSp>
          <p:nvGrpSpPr>
            <p:cNvPr id="185347" name="Group 3"/>
            <p:cNvGrpSpPr>
              <a:grpSpLocks/>
            </p:cNvGrpSpPr>
            <p:nvPr/>
          </p:nvGrpSpPr>
          <p:grpSpPr bwMode="auto">
            <a:xfrm>
              <a:off x="0" y="0"/>
              <a:ext cx="1069" cy="403"/>
              <a:chOff x="0" y="0"/>
              <a:chExt cx="1069" cy="403"/>
            </a:xfrm>
          </p:grpSpPr>
          <p:sp>
            <p:nvSpPr>
              <p:cNvPr id="185348" name="Rectangle 4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0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r>
                  <a:rPr lang="de-DE" sz="1600" b="1">
                    <a:latin typeface="Comic Sans MS" pitchFamily="66" charset="0"/>
                    <a:cs typeface="Times New Roman" pitchFamily="18" charset="0"/>
                  </a:rPr>
                  <a:t>Note</a:t>
                </a:r>
                <a:endParaRPr lang="de-DE" sz="3200"/>
              </a:p>
            </p:txBody>
          </p:sp>
          <p:sp>
            <p:nvSpPr>
              <p:cNvPr id="18534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6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50" name="Group 6"/>
            <p:cNvGrpSpPr>
              <a:grpSpLocks/>
            </p:cNvGrpSpPr>
            <p:nvPr/>
          </p:nvGrpSpPr>
          <p:grpSpPr bwMode="auto">
            <a:xfrm>
              <a:off x="1069" y="0"/>
              <a:ext cx="1059" cy="403"/>
              <a:chOff x="1069" y="0"/>
              <a:chExt cx="1059" cy="403"/>
            </a:xfrm>
          </p:grpSpPr>
          <p:sp>
            <p:nvSpPr>
              <p:cNvPr id="185351" name="Rectangle 7"/>
              <p:cNvSpPr>
                <a:spLocks noChangeArrowheads="1"/>
              </p:cNvSpPr>
              <p:nvPr/>
            </p:nvSpPr>
            <p:spPr bwMode="auto">
              <a:xfrm>
                <a:off x="1097" y="0"/>
                <a:ext cx="100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r>
                  <a:rPr lang="de-DE" sz="1600" b="1">
                    <a:latin typeface="Comic Sans MS" pitchFamily="66" charset="0"/>
                    <a:cs typeface="Times New Roman" pitchFamily="18" charset="0"/>
                  </a:rPr>
                  <a:t>Punkte</a:t>
                </a:r>
                <a:endParaRPr lang="de-DE" sz="3200"/>
              </a:p>
            </p:txBody>
          </p:sp>
          <p:sp>
            <p:nvSpPr>
              <p:cNvPr id="185352" name="Rectangle 8"/>
              <p:cNvSpPr>
                <a:spLocks noChangeArrowheads="1"/>
              </p:cNvSpPr>
              <p:nvPr/>
            </p:nvSpPr>
            <p:spPr bwMode="auto">
              <a:xfrm>
                <a:off x="1069" y="0"/>
                <a:ext cx="105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53" name="Group 9"/>
            <p:cNvGrpSpPr>
              <a:grpSpLocks/>
            </p:cNvGrpSpPr>
            <p:nvPr/>
          </p:nvGrpSpPr>
          <p:grpSpPr bwMode="auto">
            <a:xfrm>
              <a:off x="0" y="403"/>
              <a:ext cx="1069" cy="633"/>
              <a:chOff x="0" y="403"/>
              <a:chExt cx="1069" cy="633"/>
            </a:xfrm>
          </p:grpSpPr>
          <p:sp>
            <p:nvSpPr>
              <p:cNvPr id="185354" name="Rectangle 10"/>
              <p:cNvSpPr>
                <a:spLocks noChangeArrowheads="1"/>
              </p:cNvSpPr>
              <p:nvPr/>
            </p:nvSpPr>
            <p:spPr bwMode="auto">
              <a:xfrm>
                <a:off x="28" y="403"/>
                <a:ext cx="101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1p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1x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     1m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800">
                  <a:solidFill>
                    <a:srgbClr val="00FF99"/>
                  </a:solidFill>
                </a:endParaRPr>
              </a:p>
            </p:txBody>
          </p:sp>
          <p:sp>
            <p:nvSpPr>
              <p:cNvPr id="185355" name="Rectangle 11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106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56" name="Group 12"/>
            <p:cNvGrpSpPr>
              <a:grpSpLocks/>
            </p:cNvGrpSpPr>
            <p:nvPr/>
          </p:nvGrpSpPr>
          <p:grpSpPr bwMode="auto">
            <a:xfrm>
              <a:off x="1069" y="403"/>
              <a:ext cx="1059" cy="633"/>
              <a:chOff x="1069" y="403"/>
              <a:chExt cx="1059" cy="633"/>
            </a:xfrm>
          </p:grpSpPr>
          <p:sp>
            <p:nvSpPr>
              <p:cNvPr id="185357" name="Rectangle 13"/>
              <p:cNvSpPr>
                <a:spLocks noChangeArrowheads="1"/>
              </p:cNvSpPr>
              <p:nvPr/>
            </p:nvSpPr>
            <p:spPr bwMode="auto">
              <a:xfrm>
                <a:off x="1097" y="403"/>
                <a:ext cx="100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15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14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       13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400">
                  <a:solidFill>
                    <a:srgbClr val="00FF99"/>
                  </a:solidFill>
                </a:endParaRPr>
              </a:p>
            </p:txBody>
          </p:sp>
          <p:sp>
            <p:nvSpPr>
              <p:cNvPr id="185358" name="Rectangle 14"/>
              <p:cNvSpPr>
                <a:spLocks noChangeArrowheads="1"/>
              </p:cNvSpPr>
              <p:nvPr/>
            </p:nvSpPr>
            <p:spPr bwMode="auto">
              <a:xfrm>
                <a:off x="1069" y="403"/>
                <a:ext cx="105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59" name="Group 15"/>
            <p:cNvGrpSpPr>
              <a:grpSpLocks/>
            </p:cNvGrpSpPr>
            <p:nvPr/>
          </p:nvGrpSpPr>
          <p:grpSpPr bwMode="auto">
            <a:xfrm>
              <a:off x="0" y="1036"/>
              <a:ext cx="1069" cy="633"/>
              <a:chOff x="0" y="1036"/>
              <a:chExt cx="1069" cy="633"/>
            </a:xfrm>
          </p:grpSpPr>
          <p:sp>
            <p:nvSpPr>
              <p:cNvPr id="185360" name="Rectangle 16"/>
              <p:cNvSpPr>
                <a:spLocks noChangeArrowheads="1"/>
              </p:cNvSpPr>
              <p:nvPr/>
            </p:nvSpPr>
            <p:spPr bwMode="auto">
              <a:xfrm>
                <a:off x="28" y="1036"/>
                <a:ext cx="101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 dirty="0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2p</a:t>
                </a:r>
                <a:endParaRPr lang="de-DE" sz="1600" b="1" dirty="0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 dirty="0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2x</a:t>
                </a:r>
                <a:endParaRPr lang="de-DE" sz="1600" b="1" dirty="0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 dirty="0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     2m</a:t>
                </a:r>
                <a:endParaRPr lang="de-DE" sz="1600" b="1" dirty="0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3200" dirty="0">
                  <a:solidFill>
                    <a:srgbClr val="00FF99"/>
                  </a:solidFill>
                </a:endParaRPr>
              </a:p>
            </p:txBody>
          </p:sp>
          <p:sp>
            <p:nvSpPr>
              <p:cNvPr id="185361" name="Rectangle 17"/>
              <p:cNvSpPr>
                <a:spLocks noChangeArrowheads="1"/>
              </p:cNvSpPr>
              <p:nvPr/>
            </p:nvSpPr>
            <p:spPr bwMode="auto">
              <a:xfrm>
                <a:off x="0" y="1036"/>
                <a:ext cx="106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62" name="Group 18"/>
            <p:cNvGrpSpPr>
              <a:grpSpLocks/>
            </p:cNvGrpSpPr>
            <p:nvPr/>
          </p:nvGrpSpPr>
          <p:grpSpPr bwMode="auto">
            <a:xfrm>
              <a:off x="1069" y="1036"/>
              <a:ext cx="1059" cy="633"/>
              <a:chOff x="1069" y="1036"/>
              <a:chExt cx="1059" cy="633"/>
            </a:xfrm>
          </p:grpSpPr>
          <p:sp>
            <p:nvSpPr>
              <p:cNvPr id="185363" name="Rectangle 19"/>
              <p:cNvSpPr>
                <a:spLocks noChangeArrowheads="1"/>
              </p:cNvSpPr>
              <p:nvPr/>
            </p:nvSpPr>
            <p:spPr bwMode="auto">
              <a:xfrm>
                <a:off x="1097" y="1036"/>
                <a:ext cx="100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12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11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00FF99"/>
                    </a:solidFill>
                    <a:latin typeface="Comic Sans MS" pitchFamily="66" charset="0"/>
                    <a:cs typeface="Times New Roman" pitchFamily="18" charset="0"/>
                  </a:rPr>
                  <a:t>            10</a:t>
                </a:r>
                <a:endParaRPr lang="de-DE" sz="1600" b="1">
                  <a:solidFill>
                    <a:srgbClr val="00FF99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400"/>
              </a:p>
            </p:txBody>
          </p:sp>
          <p:sp>
            <p:nvSpPr>
              <p:cNvPr id="185364" name="Rectangle 20"/>
              <p:cNvSpPr>
                <a:spLocks noChangeArrowheads="1"/>
              </p:cNvSpPr>
              <p:nvPr/>
            </p:nvSpPr>
            <p:spPr bwMode="auto">
              <a:xfrm>
                <a:off x="1069" y="1036"/>
                <a:ext cx="105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65" name="Group 21"/>
            <p:cNvGrpSpPr>
              <a:grpSpLocks/>
            </p:cNvGrpSpPr>
            <p:nvPr/>
          </p:nvGrpSpPr>
          <p:grpSpPr bwMode="auto">
            <a:xfrm>
              <a:off x="0" y="1669"/>
              <a:ext cx="1069" cy="633"/>
              <a:chOff x="0" y="1669"/>
              <a:chExt cx="1069" cy="633"/>
            </a:xfrm>
          </p:grpSpPr>
          <p:sp>
            <p:nvSpPr>
              <p:cNvPr id="185366" name="Rectangle 22"/>
              <p:cNvSpPr>
                <a:spLocks noChangeArrowheads="1"/>
              </p:cNvSpPr>
              <p:nvPr/>
            </p:nvSpPr>
            <p:spPr bwMode="auto">
              <a:xfrm>
                <a:off x="28" y="1669"/>
                <a:ext cx="101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solidFill>
                      <a:srgbClr val="33CCFF"/>
                    </a:solidFill>
                    <a:latin typeface="Comic Sans MS" pitchFamily="66" charset="0"/>
                    <a:cs typeface="Times New Roman" pitchFamily="18" charset="0"/>
                  </a:rPr>
                  <a:t>3p</a:t>
                </a:r>
                <a:endParaRPr lang="de-DE" sz="1600" b="1">
                  <a:solidFill>
                    <a:srgbClr val="33CCFF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33CCFF"/>
                    </a:solidFill>
                    <a:latin typeface="Comic Sans MS" pitchFamily="66" charset="0"/>
                    <a:cs typeface="Times New Roman" pitchFamily="18" charset="0"/>
                  </a:rPr>
                  <a:t>     3x</a:t>
                </a:r>
                <a:endParaRPr lang="de-DE" sz="1600" b="1">
                  <a:solidFill>
                    <a:srgbClr val="33CCFF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33CCFF"/>
                    </a:solidFill>
                    <a:latin typeface="Comic Sans MS" pitchFamily="66" charset="0"/>
                    <a:cs typeface="Times New Roman" pitchFamily="18" charset="0"/>
                  </a:rPr>
                  <a:t>          3m</a:t>
                </a:r>
                <a:endParaRPr lang="de-DE" sz="1600" b="1">
                  <a:solidFill>
                    <a:srgbClr val="33CCFF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400">
                  <a:solidFill>
                    <a:srgbClr val="33CCFF"/>
                  </a:solidFill>
                </a:endParaRPr>
              </a:p>
            </p:txBody>
          </p:sp>
          <p:sp>
            <p:nvSpPr>
              <p:cNvPr id="185367" name="Rectangle 23"/>
              <p:cNvSpPr>
                <a:spLocks noChangeArrowheads="1"/>
              </p:cNvSpPr>
              <p:nvPr/>
            </p:nvSpPr>
            <p:spPr bwMode="auto">
              <a:xfrm>
                <a:off x="0" y="1669"/>
                <a:ext cx="106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68" name="Group 24"/>
            <p:cNvGrpSpPr>
              <a:grpSpLocks/>
            </p:cNvGrpSpPr>
            <p:nvPr/>
          </p:nvGrpSpPr>
          <p:grpSpPr bwMode="auto">
            <a:xfrm>
              <a:off x="1069" y="1669"/>
              <a:ext cx="1059" cy="633"/>
              <a:chOff x="1069" y="1669"/>
              <a:chExt cx="1059" cy="633"/>
            </a:xfrm>
          </p:grpSpPr>
          <p:sp>
            <p:nvSpPr>
              <p:cNvPr id="185369" name="Rectangle 25"/>
              <p:cNvSpPr>
                <a:spLocks noChangeArrowheads="1"/>
              </p:cNvSpPr>
              <p:nvPr/>
            </p:nvSpPr>
            <p:spPr bwMode="auto">
              <a:xfrm>
                <a:off x="1097" y="1669"/>
                <a:ext cx="100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solidFill>
                      <a:srgbClr val="33CCFF"/>
                    </a:solidFill>
                    <a:latin typeface="Comic Sans MS" pitchFamily="66" charset="0"/>
                    <a:cs typeface="Times New Roman" pitchFamily="18" charset="0"/>
                  </a:rPr>
                  <a:t>9</a:t>
                </a:r>
                <a:endParaRPr lang="de-DE" sz="1600" b="1">
                  <a:solidFill>
                    <a:srgbClr val="33CCFF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33CCFF"/>
                    </a:solidFill>
                    <a:latin typeface="Comic Sans MS" pitchFamily="66" charset="0"/>
                    <a:cs typeface="Times New Roman" pitchFamily="18" charset="0"/>
                  </a:rPr>
                  <a:t>      8</a:t>
                </a:r>
                <a:endParaRPr lang="de-DE" sz="1600" b="1">
                  <a:solidFill>
                    <a:srgbClr val="33CCFF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33CCFF"/>
                    </a:solidFill>
                    <a:latin typeface="Comic Sans MS" pitchFamily="66" charset="0"/>
                    <a:cs typeface="Times New Roman" pitchFamily="18" charset="0"/>
                  </a:rPr>
                  <a:t>              7</a:t>
                </a:r>
                <a:endParaRPr lang="de-DE" sz="1600" b="1">
                  <a:solidFill>
                    <a:srgbClr val="33CCFF"/>
                  </a:solidFill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800">
                  <a:solidFill>
                    <a:srgbClr val="33CCFF"/>
                  </a:solidFill>
                </a:endParaRPr>
              </a:p>
            </p:txBody>
          </p:sp>
          <p:sp>
            <p:nvSpPr>
              <p:cNvPr id="185370" name="Rectangle 26"/>
              <p:cNvSpPr>
                <a:spLocks noChangeArrowheads="1"/>
              </p:cNvSpPr>
              <p:nvPr/>
            </p:nvSpPr>
            <p:spPr bwMode="auto">
              <a:xfrm>
                <a:off x="1069" y="1669"/>
                <a:ext cx="105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71" name="Group 27"/>
            <p:cNvGrpSpPr>
              <a:grpSpLocks/>
            </p:cNvGrpSpPr>
            <p:nvPr/>
          </p:nvGrpSpPr>
          <p:grpSpPr bwMode="auto">
            <a:xfrm>
              <a:off x="0" y="2302"/>
              <a:ext cx="1069" cy="518"/>
              <a:chOff x="0" y="2302"/>
              <a:chExt cx="1069" cy="518"/>
            </a:xfrm>
          </p:grpSpPr>
          <p:sp>
            <p:nvSpPr>
              <p:cNvPr id="185372" name="Rectangle 28"/>
              <p:cNvSpPr>
                <a:spLocks noChangeArrowheads="1"/>
              </p:cNvSpPr>
              <p:nvPr/>
            </p:nvSpPr>
            <p:spPr bwMode="auto">
              <a:xfrm>
                <a:off x="28" y="2302"/>
                <a:ext cx="101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latin typeface="Comic Sans MS" pitchFamily="66" charset="0"/>
                    <a:cs typeface="Times New Roman" pitchFamily="18" charset="0"/>
                  </a:rPr>
                  <a:t>4p</a:t>
                </a:r>
                <a:endParaRPr lang="de-DE" sz="16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latin typeface="Comic Sans MS" pitchFamily="66" charset="0"/>
                    <a:cs typeface="Times New Roman" pitchFamily="18" charset="0"/>
                  </a:rPr>
                  <a:t>     4x</a:t>
                </a:r>
                <a:endParaRPr lang="de-DE" sz="3200"/>
              </a:p>
            </p:txBody>
          </p:sp>
          <p:sp>
            <p:nvSpPr>
              <p:cNvPr id="185373" name="Rectangle 29"/>
              <p:cNvSpPr>
                <a:spLocks noChangeArrowheads="1"/>
              </p:cNvSpPr>
              <p:nvPr/>
            </p:nvSpPr>
            <p:spPr bwMode="auto">
              <a:xfrm>
                <a:off x="0" y="2302"/>
                <a:ext cx="106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74" name="Group 30"/>
            <p:cNvGrpSpPr>
              <a:grpSpLocks/>
            </p:cNvGrpSpPr>
            <p:nvPr/>
          </p:nvGrpSpPr>
          <p:grpSpPr bwMode="auto">
            <a:xfrm>
              <a:off x="1069" y="2302"/>
              <a:ext cx="1059" cy="518"/>
              <a:chOff x="1069" y="2302"/>
              <a:chExt cx="1059" cy="518"/>
            </a:xfrm>
          </p:grpSpPr>
          <p:sp>
            <p:nvSpPr>
              <p:cNvPr id="185375" name="Rectangle 31"/>
              <p:cNvSpPr>
                <a:spLocks noChangeArrowheads="1"/>
              </p:cNvSpPr>
              <p:nvPr/>
            </p:nvSpPr>
            <p:spPr bwMode="auto">
              <a:xfrm>
                <a:off x="1097" y="2302"/>
                <a:ext cx="10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latin typeface="Comic Sans MS" pitchFamily="66" charset="0"/>
                    <a:cs typeface="Times New Roman" pitchFamily="18" charset="0"/>
                  </a:rPr>
                  <a:t>6</a:t>
                </a:r>
                <a:endParaRPr lang="de-DE" sz="16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latin typeface="Comic Sans MS" pitchFamily="66" charset="0"/>
                    <a:cs typeface="Times New Roman" pitchFamily="18" charset="0"/>
                  </a:rPr>
                  <a:t>      5</a:t>
                </a:r>
                <a:endParaRPr lang="de-DE" sz="16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800"/>
              </a:p>
            </p:txBody>
          </p:sp>
          <p:sp>
            <p:nvSpPr>
              <p:cNvPr id="185376" name="Rectangle 32"/>
              <p:cNvSpPr>
                <a:spLocks noChangeArrowheads="1"/>
              </p:cNvSpPr>
              <p:nvPr/>
            </p:nvSpPr>
            <p:spPr bwMode="auto">
              <a:xfrm>
                <a:off x="1069" y="2302"/>
                <a:ext cx="105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77" name="Group 33"/>
            <p:cNvGrpSpPr>
              <a:grpSpLocks/>
            </p:cNvGrpSpPr>
            <p:nvPr/>
          </p:nvGrpSpPr>
          <p:grpSpPr bwMode="auto">
            <a:xfrm>
              <a:off x="0" y="2820"/>
              <a:ext cx="1069" cy="403"/>
              <a:chOff x="0" y="2820"/>
              <a:chExt cx="1069" cy="403"/>
            </a:xfrm>
          </p:grpSpPr>
          <p:sp>
            <p:nvSpPr>
              <p:cNvPr id="185378" name="Rectangle 34"/>
              <p:cNvSpPr>
                <a:spLocks noChangeArrowheads="1"/>
              </p:cNvSpPr>
              <p:nvPr/>
            </p:nvSpPr>
            <p:spPr bwMode="auto">
              <a:xfrm>
                <a:off x="28" y="2820"/>
                <a:ext cx="10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4m</a:t>
                </a:r>
                <a:endParaRPr lang="de-DE" sz="3200"/>
              </a:p>
            </p:txBody>
          </p:sp>
          <p:sp>
            <p:nvSpPr>
              <p:cNvPr id="185379" name="Rectangle 35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06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80" name="Group 36"/>
            <p:cNvGrpSpPr>
              <a:grpSpLocks/>
            </p:cNvGrpSpPr>
            <p:nvPr/>
          </p:nvGrpSpPr>
          <p:grpSpPr bwMode="auto">
            <a:xfrm>
              <a:off x="1069" y="2820"/>
              <a:ext cx="1059" cy="403"/>
              <a:chOff x="1069" y="2820"/>
              <a:chExt cx="1059" cy="403"/>
            </a:xfrm>
          </p:grpSpPr>
          <p:sp>
            <p:nvSpPr>
              <p:cNvPr id="185381" name="Rectangle 37"/>
              <p:cNvSpPr>
                <a:spLocks noChangeArrowheads="1"/>
              </p:cNvSpPr>
              <p:nvPr/>
            </p:nvSpPr>
            <p:spPr bwMode="auto">
              <a:xfrm>
                <a:off x="1097" y="2820"/>
                <a:ext cx="100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4</a:t>
                </a:r>
                <a:endParaRPr lang="de-DE" sz="3200"/>
              </a:p>
            </p:txBody>
          </p:sp>
          <p:sp>
            <p:nvSpPr>
              <p:cNvPr id="185382" name="Rectangle 38"/>
              <p:cNvSpPr>
                <a:spLocks noChangeArrowheads="1"/>
              </p:cNvSpPr>
              <p:nvPr/>
            </p:nvSpPr>
            <p:spPr bwMode="auto">
              <a:xfrm>
                <a:off x="1069" y="2820"/>
                <a:ext cx="105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83" name="Group 39"/>
            <p:cNvGrpSpPr>
              <a:grpSpLocks/>
            </p:cNvGrpSpPr>
            <p:nvPr/>
          </p:nvGrpSpPr>
          <p:grpSpPr bwMode="auto">
            <a:xfrm>
              <a:off x="0" y="3223"/>
              <a:ext cx="1069" cy="633"/>
              <a:chOff x="0" y="3223"/>
              <a:chExt cx="1069" cy="633"/>
            </a:xfrm>
          </p:grpSpPr>
          <p:sp>
            <p:nvSpPr>
              <p:cNvPr id="185384" name="Rectangle 40"/>
              <p:cNvSpPr>
                <a:spLocks noChangeArrowheads="1"/>
              </p:cNvSpPr>
              <p:nvPr/>
            </p:nvSpPr>
            <p:spPr bwMode="auto">
              <a:xfrm>
                <a:off x="28" y="3223"/>
                <a:ext cx="101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    5p</a:t>
                </a:r>
              </a:p>
              <a:p>
                <a:pPr eaLnBrk="0" hangingPunct="0"/>
                <a:r>
                  <a:rPr lang="de-DE" sz="1600" b="1">
                    <a:solidFill>
                      <a:srgbClr val="FF0066"/>
                    </a:solidFill>
                    <a:latin typeface="Comic Sans MS" pitchFamily="66" charset="0"/>
                    <a:cs typeface="Times New Roman" pitchFamily="18" charset="0"/>
                  </a:rPr>
                  <a:t>          </a:t>
                </a:r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5x</a:t>
                </a:r>
              </a:p>
              <a:p>
                <a:pPr eaLnBrk="0" hangingPunct="0"/>
                <a:r>
                  <a:rPr lang="de-DE" sz="1600" b="1">
                    <a:solidFill>
                      <a:srgbClr val="FF0066"/>
                    </a:solidFill>
                    <a:latin typeface="Comic Sans MS" pitchFamily="66" charset="0"/>
                    <a:cs typeface="Times New Roman" pitchFamily="18" charset="0"/>
                  </a:rPr>
                  <a:t>               </a:t>
                </a:r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5m</a:t>
                </a:r>
              </a:p>
              <a:p>
                <a:pPr eaLnBrk="0" hangingPunct="0"/>
                <a:endParaRPr lang="de-DE" sz="1600" b="1">
                  <a:solidFill>
                    <a:srgbClr val="FF0066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185385" name="Rectangle 41"/>
              <p:cNvSpPr>
                <a:spLocks noChangeArrowheads="1"/>
              </p:cNvSpPr>
              <p:nvPr/>
            </p:nvSpPr>
            <p:spPr bwMode="auto">
              <a:xfrm>
                <a:off x="0" y="3223"/>
                <a:ext cx="106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86" name="Group 42"/>
            <p:cNvGrpSpPr>
              <a:grpSpLocks/>
            </p:cNvGrpSpPr>
            <p:nvPr/>
          </p:nvGrpSpPr>
          <p:grpSpPr bwMode="auto">
            <a:xfrm>
              <a:off x="1069" y="3223"/>
              <a:ext cx="1059" cy="633"/>
              <a:chOff x="1069" y="3223"/>
              <a:chExt cx="1059" cy="633"/>
            </a:xfrm>
          </p:grpSpPr>
          <p:sp>
            <p:nvSpPr>
              <p:cNvPr id="185387" name="Rectangle 43"/>
              <p:cNvSpPr>
                <a:spLocks noChangeArrowheads="1"/>
              </p:cNvSpPr>
              <p:nvPr/>
            </p:nvSpPr>
            <p:spPr bwMode="auto">
              <a:xfrm>
                <a:off x="1097" y="3223"/>
                <a:ext cx="1003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   3</a:t>
                </a:r>
                <a:endParaRPr lang="de-DE" sz="16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         2</a:t>
                </a:r>
                <a:endParaRPr lang="de-DE" sz="16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              1</a:t>
                </a:r>
                <a:endParaRPr lang="de-DE" sz="16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400"/>
              </a:p>
            </p:txBody>
          </p:sp>
          <p:sp>
            <p:nvSpPr>
              <p:cNvPr id="185388" name="Rectangle 44"/>
              <p:cNvSpPr>
                <a:spLocks noChangeArrowheads="1"/>
              </p:cNvSpPr>
              <p:nvPr/>
            </p:nvSpPr>
            <p:spPr bwMode="auto">
              <a:xfrm>
                <a:off x="1069" y="3223"/>
                <a:ext cx="1059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89" name="Group 45"/>
            <p:cNvGrpSpPr>
              <a:grpSpLocks/>
            </p:cNvGrpSpPr>
            <p:nvPr/>
          </p:nvGrpSpPr>
          <p:grpSpPr bwMode="auto">
            <a:xfrm>
              <a:off x="0" y="3856"/>
              <a:ext cx="1069" cy="518"/>
              <a:chOff x="0" y="3856"/>
              <a:chExt cx="1069" cy="518"/>
            </a:xfrm>
          </p:grpSpPr>
          <p:sp>
            <p:nvSpPr>
              <p:cNvPr id="185390" name="Rectangle 46"/>
              <p:cNvSpPr>
                <a:spLocks noChangeArrowheads="1"/>
              </p:cNvSpPr>
              <p:nvPr/>
            </p:nvSpPr>
            <p:spPr bwMode="auto">
              <a:xfrm>
                <a:off x="28" y="3856"/>
                <a:ext cx="101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                     6</a:t>
                </a:r>
                <a:endParaRPr lang="de-DE" sz="16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800"/>
              </a:p>
            </p:txBody>
          </p:sp>
          <p:sp>
            <p:nvSpPr>
              <p:cNvPr id="185391" name="Rectangle 47"/>
              <p:cNvSpPr>
                <a:spLocks noChangeArrowheads="1"/>
              </p:cNvSpPr>
              <p:nvPr/>
            </p:nvSpPr>
            <p:spPr bwMode="auto">
              <a:xfrm>
                <a:off x="0" y="3856"/>
                <a:ext cx="106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5392" name="Group 48"/>
            <p:cNvGrpSpPr>
              <a:grpSpLocks/>
            </p:cNvGrpSpPr>
            <p:nvPr/>
          </p:nvGrpSpPr>
          <p:grpSpPr bwMode="auto">
            <a:xfrm>
              <a:off x="1069" y="3856"/>
              <a:ext cx="1059" cy="518"/>
              <a:chOff x="1069" y="3856"/>
              <a:chExt cx="1059" cy="518"/>
            </a:xfrm>
          </p:grpSpPr>
          <p:sp>
            <p:nvSpPr>
              <p:cNvPr id="185393" name="Rectangle 49"/>
              <p:cNvSpPr>
                <a:spLocks noChangeArrowheads="1"/>
              </p:cNvSpPr>
              <p:nvPr/>
            </p:nvSpPr>
            <p:spPr bwMode="auto">
              <a:xfrm>
                <a:off x="1097" y="3856"/>
                <a:ext cx="10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r>
                  <a:rPr lang="de-DE" sz="16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                    0</a:t>
                </a:r>
                <a:r>
                  <a:rPr lang="de-DE" sz="1200" b="1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endParaRPr lang="de-DE" sz="1200" b="1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endParaRPr lang="de-DE" sz="2400"/>
              </a:p>
            </p:txBody>
          </p:sp>
          <p:sp>
            <p:nvSpPr>
              <p:cNvPr id="185394" name="Rectangle 50"/>
              <p:cNvSpPr>
                <a:spLocks noChangeArrowheads="1"/>
              </p:cNvSpPr>
              <p:nvPr/>
            </p:nvSpPr>
            <p:spPr bwMode="auto">
              <a:xfrm>
                <a:off x="1069" y="3856"/>
                <a:ext cx="105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185395" name="Rectangle 51"/>
          <p:cNvSpPr>
            <a:spLocks noGrp="1" noChangeArrowheads="1"/>
          </p:cNvSpPr>
          <p:nvPr>
            <p:ph type="title"/>
          </p:nvPr>
        </p:nvSpPr>
        <p:spPr>
          <a:xfrm>
            <a:off x="7620000" y="6324600"/>
            <a:ext cx="1295400" cy="304800"/>
          </a:xfrm>
        </p:spPr>
        <p:txBody>
          <a:bodyPr/>
          <a:lstStyle/>
          <a:p>
            <a:r>
              <a:rPr lang="de-DE" sz="800"/>
              <a:t>Noten - Punkte</a:t>
            </a:r>
          </a:p>
        </p:txBody>
      </p:sp>
      <p:grpSp>
        <p:nvGrpSpPr>
          <p:cNvPr id="185407" name="Group 63"/>
          <p:cNvGrpSpPr>
            <a:grpSpLocks/>
          </p:cNvGrpSpPr>
          <p:nvPr/>
        </p:nvGrpSpPr>
        <p:grpSpPr bwMode="auto">
          <a:xfrm>
            <a:off x="234951" y="44450"/>
            <a:ext cx="8521700" cy="6153150"/>
            <a:chOff x="148" y="28"/>
            <a:chExt cx="5368" cy="3876"/>
          </a:xfrm>
        </p:grpSpPr>
        <p:sp>
          <p:nvSpPr>
            <p:cNvPr id="185408" name="WordArt 64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07" y="202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85409" name="Group 65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85410" name="Text Box 66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85411" name="Line 67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85412" name="Picture 68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8850" y="6453188"/>
            <a:ext cx="1725613" cy="227012"/>
          </a:xfrm>
        </p:spPr>
        <p:txBody>
          <a:bodyPr/>
          <a:lstStyle/>
          <a:p>
            <a:r>
              <a:rPr lang="de-DE" sz="1000"/>
              <a:t>GK LK 15</a:t>
            </a:r>
          </a:p>
        </p:txBody>
      </p:sp>
      <p:graphicFrame>
        <p:nvGraphicFramePr>
          <p:cNvPr id="212113" name="Group 145"/>
          <p:cNvGraphicFramePr>
            <a:graphicFrameLocks noGrp="1"/>
          </p:cNvGraphicFramePr>
          <p:nvPr>
            <p:ph idx="1"/>
          </p:nvPr>
        </p:nvGraphicFramePr>
        <p:xfrm>
          <a:off x="685800" y="792163"/>
          <a:ext cx="6334125" cy="5458461"/>
        </p:xfrm>
        <a:graphic>
          <a:graphicData uri="http://schemas.openxmlformats.org/drawingml/2006/table">
            <a:tbl>
              <a:tblPr/>
              <a:tblGrid>
                <a:gridCol w="155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1.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1. 2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2. 1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2. 2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1. LK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2. LK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 Gk=3.Abi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 Gk=4.Abi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12114" name="Group 146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12115" name="WordArt 147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12116" name="Group 148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12117" name="Text Box 149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12118" name="Line 150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12119" name="Picture 151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Säulen11-Abi 3 Apr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0182"/>
            <a:ext cx="9170988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15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53616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53617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53618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53619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53620" name="Picture 20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25" y="6453188"/>
            <a:ext cx="1222375" cy="227012"/>
          </a:xfrm>
        </p:spPr>
        <p:txBody>
          <a:bodyPr/>
          <a:lstStyle/>
          <a:p>
            <a:r>
              <a:rPr lang="de-DE" sz="900"/>
              <a:t>Abitur</a:t>
            </a:r>
          </a:p>
        </p:txBody>
      </p:sp>
      <p:graphicFrame>
        <p:nvGraphicFramePr>
          <p:cNvPr id="216208" name="Group 144"/>
          <p:cNvGraphicFramePr>
            <a:graphicFrameLocks noGrp="1"/>
          </p:cNvGraphicFramePr>
          <p:nvPr>
            <p:ph idx="1"/>
          </p:nvPr>
        </p:nvGraphicFramePr>
        <p:xfrm>
          <a:off x="685800" y="908050"/>
          <a:ext cx="7842250" cy="5440680"/>
        </p:xfrm>
        <a:graphic>
          <a:graphicData uri="http://schemas.openxmlformats.org/drawingml/2006/table">
            <a:tbl>
              <a:tblPr/>
              <a:tblGrid>
                <a:gridCol w="155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1.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1. 2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2. 1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2. 2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Abitur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1. LK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15</a:t>
                      </a:r>
                      <a:endParaRPr kumimoji="0" lang="de-DE" sz="23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2. LK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15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15</a:t>
                      </a:r>
                      <a:endParaRPr kumimoji="0" lang="de-DE" sz="23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 Gk=3.Abi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 Gk=4.Abi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16209" name="Group 14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16210" name="WordArt 14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16211" name="Group 14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16212" name="Text Box 14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16213" name="Line 14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16214" name="Picture 150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25" y="6453188"/>
            <a:ext cx="1222375" cy="227012"/>
          </a:xfrm>
        </p:spPr>
        <p:txBody>
          <a:bodyPr/>
          <a:lstStyle/>
          <a:p>
            <a:r>
              <a:rPr lang="de-DE" sz="900"/>
              <a:t>Abitur</a:t>
            </a:r>
          </a:p>
        </p:txBody>
      </p:sp>
      <p:graphicFrame>
        <p:nvGraphicFramePr>
          <p:cNvPr id="221193" name="Group 9"/>
          <p:cNvGraphicFramePr>
            <a:graphicFrameLocks noGrp="1"/>
          </p:cNvGraphicFramePr>
          <p:nvPr>
            <p:ph idx="1"/>
          </p:nvPr>
        </p:nvGraphicFramePr>
        <p:xfrm>
          <a:off x="685800" y="908050"/>
          <a:ext cx="7842250" cy="5440680"/>
        </p:xfrm>
        <a:graphic>
          <a:graphicData uri="http://schemas.openxmlformats.org/drawingml/2006/table">
            <a:tbl>
              <a:tblPr/>
              <a:tblGrid>
                <a:gridCol w="155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1.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1. 2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2. 1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 2. 2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Abitur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1. LK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5</a:t>
                      </a:r>
                      <a:endParaRPr kumimoji="0" lang="de-DE" sz="23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2. LK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</a:rPr>
                        <a:t>2 x 5</a:t>
                      </a: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5</a:t>
                      </a:r>
                      <a:endParaRPr kumimoji="0" lang="de-DE" sz="23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 Gk=3.Abi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 Gk=4.Abi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5 x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8. Gk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21283" name="Picture 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72000"/>
            <a:ext cx="1581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284" name="Group 100"/>
          <p:cNvGrpSpPr>
            <a:grpSpLocks/>
          </p:cNvGrpSpPr>
          <p:nvPr/>
        </p:nvGrpSpPr>
        <p:grpSpPr bwMode="auto">
          <a:xfrm flipH="1">
            <a:off x="1331913" y="5445125"/>
            <a:ext cx="1273175" cy="1168400"/>
            <a:chOff x="199" y="3367"/>
            <a:chExt cx="802" cy="736"/>
          </a:xfrm>
        </p:grpSpPr>
        <p:sp>
          <p:nvSpPr>
            <p:cNvPr id="221285" name="Freeform 101"/>
            <p:cNvSpPr>
              <a:spLocks/>
            </p:cNvSpPr>
            <p:nvPr/>
          </p:nvSpPr>
          <p:spPr bwMode="auto">
            <a:xfrm>
              <a:off x="747" y="3523"/>
              <a:ext cx="135" cy="123"/>
            </a:xfrm>
            <a:custGeom>
              <a:avLst/>
              <a:gdLst>
                <a:gd name="T0" fmla="*/ 164 w 403"/>
                <a:gd name="T1" fmla="*/ 0 h 488"/>
                <a:gd name="T2" fmla="*/ 343 w 403"/>
                <a:gd name="T3" fmla="*/ 113 h 488"/>
                <a:gd name="T4" fmla="*/ 403 w 403"/>
                <a:gd name="T5" fmla="*/ 203 h 488"/>
                <a:gd name="T6" fmla="*/ 343 w 403"/>
                <a:gd name="T7" fmla="*/ 284 h 488"/>
                <a:gd name="T8" fmla="*/ 274 w 403"/>
                <a:gd name="T9" fmla="*/ 488 h 488"/>
                <a:gd name="T10" fmla="*/ 151 w 403"/>
                <a:gd name="T11" fmla="*/ 373 h 488"/>
                <a:gd name="T12" fmla="*/ 0 w 403"/>
                <a:gd name="T13" fmla="*/ 295 h 488"/>
                <a:gd name="T14" fmla="*/ 164 w 403"/>
                <a:gd name="T15" fmla="*/ 0 h 488"/>
                <a:gd name="T16" fmla="*/ 164 w 403"/>
                <a:gd name="T1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88">
                  <a:moveTo>
                    <a:pt x="164" y="0"/>
                  </a:moveTo>
                  <a:lnTo>
                    <a:pt x="343" y="113"/>
                  </a:lnTo>
                  <a:lnTo>
                    <a:pt x="403" y="203"/>
                  </a:lnTo>
                  <a:lnTo>
                    <a:pt x="343" y="284"/>
                  </a:lnTo>
                  <a:lnTo>
                    <a:pt x="274" y="488"/>
                  </a:lnTo>
                  <a:lnTo>
                    <a:pt x="151" y="373"/>
                  </a:lnTo>
                  <a:lnTo>
                    <a:pt x="0" y="29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86" name="Freeform 102"/>
            <p:cNvSpPr>
              <a:spLocks/>
            </p:cNvSpPr>
            <p:nvPr/>
          </p:nvSpPr>
          <p:spPr bwMode="auto">
            <a:xfrm>
              <a:off x="201" y="3701"/>
              <a:ext cx="733" cy="402"/>
            </a:xfrm>
            <a:custGeom>
              <a:avLst/>
              <a:gdLst>
                <a:gd name="T0" fmla="*/ 791 w 2198"/>
                <a:gd name="T1" fmla="*/ 0 h 1609"/>
                <a:gd name="T2" fmla="*/ 632 w 2198"/>
                <a:gd name="T3" fmla="*/ 72 h 1609"/>
                <a:gd name="T4" fmla="*/ 481 w 2198"/>
                <a:gd name="T5" fmla="*/ 217 h 1609"/>
                <a:gd name="T6" fmla="*/ 414 w 2198"/>
                <a:gd name="T7" fmla="*/ 321 h 1609"/>
                <a:gd name="T8" fmla="*/ 337 w 2198"/>
                <a:gd name="T9" fmla="*/ 505 h 1609"/>
                <a:gd name="T10" fmla="*/ 317 w 2198"/>
                <a:gd name="T11" fmla="*/ 657 h 1609"/>
                <a:gd name="T12" fmla="*/ 38 w 2198"/>
                <a:gd name="T13" fmla="*/ 225 h 1609"/>
                <a:gd name="T14" fmla="*/ 0 w 2198"/>
                <a:gd name="T15" fmla="*/ 256 h 1609"/>
                <a:gd name="T16" fmla="*/ 173 w 2198"/>
                <a:gd name="T17" fmla="*/ 729 h 1609"/>
                <a:gd name="T18" fmla="*/ 255 w 2198"/>
                <a:gd name="T19" fmla="*/ 800 h 1609"/>
                <a:gd name="T20" fmla="*/ 246 w 2198"/>
                <a:gd name="T21" fmla="*/ 872 h 1609"/>
                <a:gd name="T22" fmla="*/ 327 w 2198"/>
                <a:gd name="T23" fmla="*/ 984 h 1609"/>
                <a:gd name="T24" fmla="*/ 370 w 2198"/>
                <a:gd name="T25" fmla="*/ 930 h 1609"/>
                <a:gd name="T26" fmla="*/ 423 w 2198"/>
                <a:gd name="T27" fmla="*/ 641 h 1609"/>
                <a:gd name="T28" fmla="*/ 848 w 2198"/>
                <a:gd name="T29" fmla="*/ 241 h 1609"/>
                <a:gd name="T30" fmla="*/ 1084 w 2198"/>
                <a:gd name="T31" fmla="*/ 617 h 1609"/>
                <a:gd name="T32" fmla="*/ 1089 w 2198"/>
                <a:gd name="T33" fmla="*/ 826 h 1609"/>
                <a:gd name="T34" fmla="*/ 1132 w 2198"/>
                <a:gd name="T35" fmla="*/ 1073 h 1609"/>
                <a:gd name="T36" fmla="*/ 1220 w 2198"/>
                <a:gd name="T37" fmla="*/ 1352 h 1609"/>
                <a:gd name="T38" fmla="*/ 1336 w 2198"/>
                <a:gd name="T39" fmla="*/ 1536 h 1609"/>
                <a:gd name="T40" fmla="*/ 1890 w 2198"/>
                <a:gd name="T41" fmla="*/ 1417 h 1609"/>
                <a:gd name="T42" fmla="*/ 2015 w 2198"/>
                <a:gd name="T43" fmla="*/ 1481 h 1609"/>
                <a:gd name="T44" fmla="*/ 2150 w 2198"/>
                <a:gd name="T45" fmla="*/ 1609 h 1609"/>
                <a:gd name="T46" fmla="*/ 2198 w 2198"/>
                <a:gd name="T47" fmla="*/ 1569 h 1609"/>
                <a:gd name="T48" fmla="*/ 1857 w 2198"/>
                <a:gd name="T49" fmla="*/ 1161 h 1609"/>
                <a:gd name="T50" fmla="*/ 1431 w 2198"/>
                <a:gd name="T51" fmla="*/ 1376 h 1609"/>
                <a:gd name="T52" fmla="*/ 1393 w 2198"/>
                <a:gd name="T53" fmla="*/ 1281 h 1609"/>
                <a:gd name="T54" fmla="*/ 1302 w 2198"/>
                <a:gd name="T55" fmla="*/ 617 h 1609"/>
                <a:gd name="T56" fmla="*/ 934 w 2198"/>
                <a:gd name="T57" fmla="*/ 49 h 1609"/>
                <a:gd name="T58" fmla="*/ 791 w 2198"/>
                <a:gd name="T59" fmla="*/ 0 h 1609"/>
                <a:gd name="T60" fmla="*/ 791 w 2198"/>
                <a:gd name="T61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8" h="1609">
                  <a:moveTo>
                    <a:pt x="791" y="0"/>
                  </a:moveTo>
                  <a:lnTo>
                    <a:pt x="632" y="72"/>
                  </a:lnTo>
                  <a:lnTo>
                    <a:pt x="481" y="217"/>
                  </a:lnTo>
                  <a:lnTo>
                    <a:pt x="414" y="321"/>
                  </a:lnTo>
                  <a:lnTo>
                    <a:pt x="337" y="505"/>
                  </a:lnTo>
                  <a:lnTo>
                    <a:pt x="317" y="657"/>
                  </a:lnTo>
                  <a:lnTo>
                    <a:pt x="38" y="225"/>
                  </a:lnTo>
                  <a:lnTo>
                    <a:pt x="0" y="256"/>
                  </a:lnTo>
                  <a:lnTo>
                    <a:pt x="173" y="729"/>
                  </a:lnTo>
                  <a:lnTo>
                    <a:pt x="255" y="800"/>
                  </a:lnTo>
                  <a:lnTo>
                    <a:pt x="246" y="872"/>
                  </a:lnTo>
                  <a:lnTo>
                    <a:pt x="327" y="984"/>
                  </a:lnTo>
                  <a:lnTo>
                    <a:pt x="370" y="930"/>
                  </a:lnTo>
                  <a:lnTo>
                    <a:pt x="423" y="641"/>
                  </a:lnTo>
                  <a:lnTo>
                    <a:pt x="848" y="241"/>
                  </a:lnTo>
                  <a:lnTo>
                    <a:pt x="1084" y="617"/>
                  </a:lnTo>
                  <a:lnTo>
                    <a:pt x="1089" y="826"/>
                  </a:lnTo>
                  <a:lnTo>
                    <a:pt x="1132" y="1073"/>
                  </a:lnTo>
                  <a:lnTo>
                    <a:pt x="1220" y="1352"/>
                  </a:lnTo>
                  <a:lnTo>
                    <a:pt x="1336" y="1536"/>
                  </a:lnTo>
                  <a:lnTo>
                    <a:pt x="1890" y="1417"/>
                  </a:lnTo>
                  <a:lnTo>
                    <a:pt x="2015" y="1481"/>
                  </a:lnTo>
                  <a:lnTo>
                    <a:pt x="2150" y="1609"/>
                  </a:lnTo>
                  <a:lnTo>
                    <a:pt x="2198" y="1569"/>
                  </a:lnTo>
                  <a:lnTo>
                    <a:pt x="1857" y="1161"/>
                  </a:lnTo>
                  <a:lnTo>
                    <a:pt x="1431" y="1376"/>
                  </a:lnTo>
                  <a:lnTo>
                    <a:pt x="1393" y="1281"/>
                  </a:lnTo>
                  <a:lnTo>
                    <a:pt x="1302" y="617"/>
                  </a:lnTo>
                  <a:lnTo>
                    <a:pt x="934" y="49"/>
                  </a:lnTo>
                  <a:lnTo>
                    <a:pt x="791" y="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CE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87" name="Freeform 103"/>
            <p:cNvSpPr>
              <a:spLocks/>
            </p:cNvSpPr>
            <p:nvPr/>
          </p:nvSpPr>
          <p:spPr bwMode="auto">
            <a:xfrm>
              <a:off x="646" y="3412"/>
              <a:ext cx="166" cy="206"/>
            </a:xfrm>
            <a:custGeom>
              <a:avLst/>
              <a:gdLst>
                <a:gd name="T0" fmla="*/ 52 w 496"/>
                <a:gd name="T1" fmla="*/ 0 h 824"/>
                <a:gd name="T2" fmla="*/ 0 w 496"/>
                <a:gd name="T3" fmla="*/ 79 h 824"/>
                <a:gd name="T4" fmla="*/ 43 w 496"/>
                <a:gd name="T5" fmla="*/ 280 h 824"/>
                <a:gd name="T6" fmla="*/ 72 w 496"/>
                <a:gd name="T7" fmla="*/ 807 h 824"/>
                <a:gd name="T8" fmla="*/ 423 w 496"/>
                <a:gd name="T9" fmla="*/ 824 h 824"/>
                <a:gd name="T10" fmla="*/ 362 w 496"/>
                <a:gd name="T11" fmla="*/ 761 h 824"/>
                <a:gd name="T12" fmla="*/ 466 w 496"/>
                <a:gd name="T13" fmla="*/ 761 h 824"/>
                <a:gd name="T14" fmla="*/ 496 w 496"/>
                <a:gd name="T15" fmla="*/ 688 h 824"/>
                <a:gd name="T16" fmla="*/ 255 w 496"/>
                <a:gd name="T17" fmla="*/ 63 h 824"/>
                <a:gd name="T18" fmla="*/ 52 w 496"/>
                <a:gd name="T19" fmla="*/ 0 h 824"/>
                <a:gd name="T20" fmla="*/ 52 w 496"/>
                <a:gd name="T21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" h="824">
                  <a:moveTo>
                    <a:pt x="52" y="0"/>
                  </a:moveTo>
                  <a:lnTo>
                    <a:pt x="0" y="79"/>
                  </a:lnTo>
                  <a:lnTo>
                    <a:pt x="43" y="280"/>
                  </a:lnTo>
                  <a:lnTo>
                    <a:pt x="72" y="807"/>
                  </a:lnTo>
                  <a:lnTo>
                    <a:pt x="423" y="824"/>
                  </a:lnTo>
                  <a:lnTo>
                    <a:pt x="362" y="761"/>
                  </a:lnTo>
                  <a:lnTo>
                    <a:pt x="466" y="761"/>
                  </a:lnTo>
                  <a:lnTo>
                    <a:pt x="496" y="688"/>
                  </a:lnTo>
                  <a:lnTo>
                    <a:pt x="255" y="63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E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88" name="Freeform 104"/>
            <p:cNvSpPr>
              <a:spLocks/>
            </p:cNvSpPr>
            <p:nvPr/>
          </p:nvSpPr>
          <p:spPr bwMode="auto">
            <a:xfrm>
              <a:off x="241" y="3428"/>
              <a:ext cx="193" cy="228"/>
            </a:xfrm>
            <a:custGeom>
              <a:avLst/>
              <a:gdLst>
                <a:gd name="T0" fmla="*/ 289 w 580"/>
                <a:gd name="T1" fmla="*/ 0 h 911"/>
                <a:gd name="T2" fmla="*/ 233 w 580"/>
                <a:gd name="T3" fmla="*/ 136 h 911"/>
                <a:gd name="T4" fmla="*/ 141 w 580"/>
                <a:gd name="T5" fmla="*/ 329 h 911"/>
                <a:gd name="T6" fmla="*/ 24 w 580"/>
                <a:gd name="T7" fmla="*/ 465 h 911"/>
                <a:gd name="T8" fmla="*/ 0 w 580"/>
                <a:gd name="T9" fmla="*/ 528 h 911"/>
                <a:gd name="T10" fmla="*/ 11 w 580"/>
                <a:gd name="T11" fmla="*/ 577 h 911"/>
                <a:gd name="T12" fmla="*/ 188 w 580"/>
                <a:gd name="T13" fmla="*/ 497 h 911"/>
                <a:gd name="T14" fmla="*/ 208 w 580"/>
                <a:gd name="T15" fmla="*/ 552 h 911"/>
                <a:gd name="T16" fmla="*/ 304 w 580"/>
                <a:gd name="T17" fmla="*/ 688 h 911"/>
                <a:gd name="T18" fmla="*/ 310 w 580"/>
                <a:gd name="T19" fmla="*/ 810 h 911"/>
                <a:gd name="T20" fmla="*/ 343 w 580"/>
                <a:gd name="T21" fmla="*/ 905 h 911"/>
                <a:gd name="T22" fmla="*/ 386 w 580"/>
                <a:gd name="T23" fmla="*/ 911 h 911"/>
                <a:gd name="T24" fmla="*/ 440 w 580"/>
                <a:gd name="T25" fmla="*/ 905 h 911"/>
                <a:gd name="T26" fmla="*/ 474 w 580"/>
                <a:gd name="T27" fmla="*/ 865 h 911"/>
                <a:gd name="T28" fmla="*/ 502 w 580"/>
                <a:gd name="T29" fmla="*/ 752 h 911"/>
                <a:gd name="T30" fmla="*/ 469 w 580"/>
                <a:gd name="T31" fmla="*/ 552 h 911"/>
                <a:gd name="T32" fmla="*/ 502 w 580"/>
                <a:gd name="T33" fmla="*/ 337 h 911"/>
                <a:gd name="T34" fmla="*/ 569 w 580"/>
                <a:gd name="T35" fmla="*/ 225 h 911"/>
                <a:gd name="T36" fmla="*/ 580 w 580"/>
                <a:gd name="T37" fmla="*/ 169 h 911"/>
                <a:gd name="T38" fmla="*/ 483 w 580"/>
                <a:gd name="T39" fmla="*/ 89 h 911"/>
                <a:gd name="T40" fmla="*/ 289 w 580"/>
                <a:gd name="T41" fmla="*/ 0 h 911"/>
                <a:gd name="T42" fmla="*/ 289 w 580"/>
                <a:gd name="T4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0" h="911">
                  <a:moveTo>
                    <a:pt x="289" y="0"/>
                  </a:moveTo>
                  <a:lnTo>
                    <a:pt x="233" y="136"/>
                  </a:lnTo>
                  <a:lnTo>
                    <a:pt x="141" y="329"/>
                  </a:lnTo>
                  <a:lnTo>
                    <a:pt x="24" y="465"/>
                  </a:lnTo>
                  <a:lnTo>
                    <a:pt x="0" y="528"/>
                  </a:lnTo>
                  <a:lnTo>
                    <a:pt x="11" y="577"/>
                  </a:lnTo>
                  <a:lnTo>
                    <a:pt x="188" y="497"/>
                  </a:lnTo>
                  <a:lnTo>
                    <a:pt x="208" y="552"/>
                  </a:lnTo>
                  <a:lnTo>
                    <a:pt x="304" y="688"/>
                  </a:lnTo>
                  <a:lnTo>
                    <a:pt x="310" y="810"/>
                  </a:lnTo>
                  <a:lnTo>
                    <a:pt x="343" y="905"/>
                  </a:lnTo>
                  <a:lnTo>
                    <a:pt x="386" y="911"/>
                  </a:lnTo>
                  <a:lnTo>
                    <a:pt x="440" y="905"/>
                  </a:lnTo>
                  <a:lnTo>
                    <a:pt x="474" y="865"/>
                  </a:lnTo>
                  <a:lnTo>
                    <a:pt x="502" y="752"/>
                  </a:lnTo>
                  <a:lnTo>
                    <a:pt x="469" y="552"/>
                  </a:lnTo>
                  <a:lnTo>
                    <a:pt x="502" y="337"/>
                  </a:lnTo>
                  <a:lnTo>
                    <a:pt x="569" y="225"/>
                  </a:lnTo>
                  <a:lnTo>
                    <a:pt x="580" y="169"/>
                  </a:lnTo>
                  <a:lnTo>
                    <a:pt x="483" y="89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D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89" name="Freeform 105"/>
            <p:cNvSpPr>
              <a:spLocks/>
            </p:cNvSpPr>
            <p:nvPr/>
          </p:nvSpPr>
          <p:spPr bwMode="auto">
            <a:xfrm>
              <a:off x="403" y="3618"/>
              <a:ext cx="294" cy="153"/>
            </a:xfrm>
            <a:custGeom>
              <a:avLst/>
              <a:gdLst>
                <a:gd name="T0" fmla="*/ 159 w 882"/>
                <a:gd name="T1" fmla="*/ 0 h 609"/>
                <a:gd name="T2" fmla="*/ 777 w 882"/>
                <a:gd name="T3" fmla="*/ 215 h 609"/>
                <a:gd name="T4" fmla="*/ 882 w 882"/>
                <a:gd name="T5" fmla="*/ 512 h 609"/>
                <a:gd name="T6" fmla="*/ 607 w 882"/>
                <a:gd name="T7" fmla="*/ 609 h 609"/>
                <a:gd name="T8" fmla="*/ 222 w 882"/>
                <a:gd name="T9" fmla="*/ 335 h 609"/>
                <a:gd name="T10" fmla="*/ 92 w 882"/>
                <a:gd name="T11" fmla="*/ 351 h 609"/>
                <a:gd name="T12" fmla="*/ 0 w 882"/>
                <a:gd name="T13" fmla="*/ 199 h 609"/>
                <a:gd name="T14" fmla="*/ 159 w 882"/>
                <a:gd name="T15" fmla="*/ 0 h 609"/>
                <a:gd name="T16" fmla="*/ 159 w 882"/>
                <a:gd name="T17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2" h="609">
                  <a:moveTo>
                    <a:pt x="159" y="0"/>
                  </a:moveTo>
                  <a:lnTo>
                    <a:pt x="777" y="215"/>
                  </a:lnTo>
                  <a:lnTo>
                    <a:pt x="882" y="512"/>
                  </a:lnTo>
                  <a:lnTo>
                    <a:pt x="607" y="609"/>
                  </a:lnTo>
                  <a:lnTo>
                    <a:pt x="222" y="335"/>
                  </a:lnTo>
                  <a:lnTo>
                    <a:pt x="92" y="351"/>
                  </a:lnTo>
                  <a:lnTo>
                    <a:pt x="0" y="199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0" name="Freeform 106"/>
            <p:cNvSpPr>
              <a:spLocks/>
            </p:cNvSpPr>
            <p:nvPr/>
          </p:nvSpPr>
          <p:spPr bwMode="auto">
            <a:xfrm>
              <a:off x="320" y="3539"/>
              <a:ext cx="53" cy="59"/>
            </a:xfrm>
            <a:custGeom>
              <a:avLst/>
              <a:gdLst>
                <a:gd name="T0" fmla="*/ 5 w 159"/>
                <a:gd name="T1" fmla="*/ 87 h 239"/>
                <a:gd name="T2" fmla="*/ 63 w 159"/>
                <a:gd name="T3" fmla="*/ 72 h 239"/>
                <a:gd name="T4" fmla="*/ 92 w 159"/>
                <a:gd name="T5" fmla="*/ 0 h 239"/>
                <a:gd name="T6" fmla="*/ 130 w 159"/>
                <a:gd name="T7" fmla="*/ 7 h 239"/>
                <a:gd name="T8" fmla="*/ 159 w 159"/>
                <a:gd name="T9" fmla="*/ 121 h 239"/>
                <a:gd name="T10" fmla="*/ 112 w 159"/>
                <a:gd name="T11" fmla="*/ 216 h 239"/>
                <a:gd name="T12" fmla="*/ 63 w 159"/>
                <a:gd name="T13" fmla="*/ 239 h 239"/>
                <a:gd name="T14" fmla="*/ 0 w 159"/>
                <a:gd name="T15" fmla="*/ 143 h 239"/>
                <a:gd name="T16" fmla="*/ 5 w 159"/>
                <a:gd name="T17" fmla="*/ 87 h 239"/>
                <a:gd name="T18" fmla="*/ 5 w 159"/>
                <a:gd name="T19" fmla="*/ 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239">
                  <a:moveTo>
                    <a:pt x="5" y="87"/>
                  </a:moveTo>
                  <a:lnTo>
                    <a:pt x="63" y="72"/>
                  </a:lnTo>
                  <a:lnTo>
                    <a:pt x="92" y="0"/>
                  </a:lnTo>
                  <a:lnTo>
                    <a:pt x="130" y="7"/>
                  </a:lnTo>
                  <a:lnTo>
                    <a:pt x="159" y="121"/>
                  </a:lnTo>
                  <a:lnTo>
                    <a:pt x="112" y="216"/>
                  </a:lnTo>
                  <a:lnTo>
                    <a:pt x="63" y="239"/>
                  </a:lnTo>
                  <a:lnTo>
                    <a:pt x="0" y="143"/>
                  </a:lnTo>
                  <a:lnTo>
                    <a:pt x="5" y="87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1" name="Freeform 107"/>
            <p:cNvSpPr>
              <a:spLocks/>
            </p:cNvSpPr>
            <p:nvPr/>
          </p:nvSpPr>
          <p:spPr bwMode="auto">
            <a:xfrm>
              <a:off x="278" y="3450"/>
              <a:ext cx="119" cy="64"/>
            </a:xfrm>
            <a:custGeom>
              <a:avLst/>
              <a:gdLst>
                <a:gd name="T0" fmla="*/ 0 w 357"/>
                <a:gd name="T1" fmla="*/ 57 h 255"/>
                <a:gd name="T2" fmla="*/ 29 w 357"/>
                <a:gd name="T3" fmla="*/ 39 h 255"/>
                <a:gd name="T4" fmla="*/ 63 w 357"/>
                <a:gd name="T5" fmla="*/ 88 h 255"/>
                <a:gd name="T6" fmla="*/ 82 w 357"/>
                <a:gd name="T7" fmla="*/ 8 h 255"/>
                <a:gd name="T8" fmla="*/ 145 w 357"/>
                <a:gd name="T9" fmla="*/ 0 h 255"/>
                <a:gd name="T10" fmla="*/ 192 w 357"/>
                <a:gd name="T11" fmla="*/ 8 h 255"/>
                <a:gd name="T12" fmla="*/ 231 w 357"/>
                <a:gd name="T13" fmla="*/ 63 h 255"/>
                <a:gd name="T14" fmla="*/ 357 w 357"/>
                <a:gd name="T15" fmla="*/ 71 h 255"/>
                <a:gd name="T16" fmla="*/ 337 w 357"/>
                <a:gd name="T17" fmla="*/ 112 h 255"/>
                <a:gd name="T18" fmla="*/ 259 w 357"/>
                <a:gd name="T19" fmla="*/ 144 h 255"/>
                <a:gd name="T20" fmla="*/ 241 w 357"/>
                <a:gd name="T21" fmla="*/ 223 h 255"/>
                <a:gd name="T22" fmla="*/ 188 w 357"/>
                <a:gd name="T23" fmla="*/ 255 h 255"/>
                <a:gd name="T24" fmla="*/ 125 w 357"/>
                <a:gd name="T25" fmla="*/ 255 h 255"/>
                <a:gd name="T26" fmla="*/ 67 w 357"/>
                <a:gd name="T27" fmla="*/ 199 h 255"/>
                <a:gd name="T28" fmla="*/ 15 w 357"/>
                <a:gd name="T29" fmla="*/ 248 h 255"/>
                <a:gd name="T30" fmla="*/ 0 w 357"/>
                <a:gd name="T31" fmla="*/ 57 h 255"/>
                <a:gd name="T32" fmla="*/ 0 w 357"/>
                <a:gd name="T33" fmla="*/ 5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255">
                  <a:moveTo>
                    <a:pt x="0" y="57"/>
                  </a:moveTo>
                  <a:lnTo>
                    <a:pt x="29" y="39"/>
                  </a:lnTo>
                  <a:lnTo>
                    <a:pt x="63" y="88"/>
                  </a:lnTo>
                  <a:lnTo>
                    <a:pt x="82" y="8"/>
                  </a:lnTo>
                  <a:lnTo>
                    <a:pt x="145" y="0"/>
                  </a:lnTo>
                  <a:lnTo>
                    <a:pt x="192" y="8"/>
                  </a:lnTo>
                  <a:lnTo>
                    <a:pt x="231" y="63"/>
                  </a:lnTo>
                  <a:lnTo>
                    <a:pt x="357" y="71"/>
                  </a:lnTo>
                  <a:lnTo>
                    <a:pt x="337" y="112"/>
                  </a:lnTo>
                  <a:lnTo>
                    <a:pt x="259" y="144"/>
                  </a:lnTo>
                  <a:lnTo>
                    <a:pt x="241" y="223"/>
                  </a:lnTo>
                  <a:lnTo>
                    <a:pt x="188" y="255"/>
                  </a:lnTo>
                  <a:lnTo>
                    <a:pt x="125" y="255"/>
                  </a:lnTo>
                  <a:lnTo>
                    <a:pt x="67" y="199"/>
                  </a:lnTo>
                  <a:lnTo>
                    <a:pt x="15" y="248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2" name="Freeform 108"/>
            <p:cNvSpPr>
              <a:spLocks/>
            </p:cNvSpPr>
            <p:nvPr/>
          </p:nvSpPr>
          <p:spPr bwMode="auto">
            <a:xfrm>
              <a:off x="341" y="3377"/>
              <a:ext cx="86" cy="73"/>
            </a:xfrm>
            <a:custGeom>
              <a:avLst/>
              <a:gdLst>
                <a:gd name="T0" fmla="*/ 0 w 260"/>
                <a:gd name="T1" fmla="*/ 191 h 296"/>
                <a:gd name="T2" fmla="*/ 10 w 260"/>
                <a:gd name="T3" fmla="*/ 112 h 296"/>
                <a:gd name="T4" fmla="*/ 144 w 260"/>
                <a:gd name="T5" fmla="*/ 0 h 296"/>
                <a:gd name="T6" fmla="*/ 260 w 260"/>
                <a:gd name="T7" fmla="*/ 71 h 296"/>
                <a:gd name="T8" fmla="*/ 260 w 260"/>
                <a:gd name="T9" fmla="*/ 231 h 296"/>
                <a:gd name="T10" fmla="*/ 92 w 260"/>
                <a:gd name="T11" fmla="*/ 296 h 296"/>
                <a:gd name="T12" fmla="*/ 10 w 260"/>
                <a:gd name="T13" fmla="*/ 231 h 296"/>
                <a:gd name="T14" fmla="*/ 0 w 260"/>
                <a:gd name="T15" fmla="*/ 191 h 296"/>
                <a:gd name="T16" fmla="*/ 0 w 260"/>
                <a:gd name="T17" fmla="*/ 19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96">
                  <a:moveTo>
                    <a:pt x="0" y="191"/>
                  </a:moveTo>
                  <a:lnTo>
                    <a:pt x="10" y="112"/>
                  </a:lnTo>
                  <a:lnTo>
                    <a:pt x="144" y="0"/>
                  </a:lnTo>
                  <a:lnTo>
                    <a:pt x="260" y="71"/>
                  </a:lnTo>
                  <a:lnTo>
                    <a:pt x="260" y="231"/>
                  </a:lnTo>
                  <a:lnTo>
                    <a:pt x="92" y="296"/>
                  </a:lnTo>
                  <a:lnTo>
                    <a:pt x="10" y="231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E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3" name="Freeform 109"/>
            <p:cNvSpPr>
              <a:spLocks/>
            </p:cNvSpPr>
            <p:nvPr/>
          </p:nvSpPr>
          <p:spPr bwMode="auto">
            <a:xfrm>
              <a:off x="407" y="3434"/>
              <a:ext cx="196" cy="234"/>
            </a:xfrm>
            <a:custGeom>
              <a:avLst/>
              <a:gdLst>
                <a:gd name="T0" fmla="*/ 399 w 588"/>
                <a:gd name="T1" fmla="*/ 81 h 936"/>
                <a:gd name="T2" fmla="*/ 235 w 588"/>
                <a:gd name="T3" fmla="*/ 136 h 936"/>
                <a:gd name="T4" fmla="*/ 140 w 588"/>
                <a:gd name="T5" fmla="*/ 209 h 936"/>
                <a:gd name="T6" fmla="*/ 92 w 588"/>
                <a:gd name="T7" fmla="*/ 320 h 936"/>
                <a:gd name="T8" fmla="*/ 76 w 588"/>
                <a:gd name="T9" fmla="*/ 417 h 936"/>
                <a:gd name="T10" fmla="*/ 101 w 588"/>
                <a:gd name="T11" fmla="*/ 832 h 936"/>
                <a:gd name="T12" fmla="*/ 0 w 588"/>
                <a:gd name="T13" fmla="*/ 800 h 936"/>
                <a:gd name="T14" fmla="*/ 4 w 588"/>
                <a:gd name="T15" fmla="*/ 913 h 936"/>
                <a:gd name="T16" fmla="*/ 119 w 588"/>
                <a:gd name="T17" fmla="*/ 936 h 936"/>
                <a:gd name="T18" fmla="*/ 153 w 588"/>
                <a:gd name="T19" fmla="*/ 905 h 936"/>
                <a:gd name="T20" fmla="*/ 169 w 588"/>
                <a:gd name="T21" fmla="*/ 728 h 936"/>
                <a:gd name="T22" fmla="*/ 515 w 588"/>
                <a:gd name="T23" fmla="*/ 160 h 936"/>
                <a:gd name="T24" fmla="*/ 573 w 588"/>
                <a:gd name="T25" fmla="*/ 87 h 936"/>
                <a:gd name="T26" fmla="*/ 588 w 588"/>
                <a:gd name="T27" fmla="*/ 0 h 936"/>
                <a:gd name="T28" fmla="*/ 399 w 588"/>
                <a:gd name="T29" fmla="*/ 81 h 936"/>
                <a:gd name="T30" fmla="*/ 399 w 588"/>
                <a:gd name="T31" fmla="*/ 8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8" h="936">
                  <a:moveTo>
                    <a:pt x="399" y="81"/>
                  </a:moveTo>
                  <a:lnTo>
                    <a:pt x="235" y="136"/>
                  </a:lnTo>
                  <a:lnTo>
                    <a:pt x="140" y="209"/>
                  </a:lnTo>
                  <a:lnTo>
                    <a:pt x="92" y="320"/>
                  </a:lnTo>
                  <a:lnTo>
                    <a:pt x="76" y="417"/>
                  </a:lnTo>
                  <a:lnTo>
                    <a:pt x="101" y="832"/>
                  </a:lnTo>
                  <a:lnTo>
                    <a:pt x="0" y="800"/>
                  </a:lnTo>
                  <a:lnTo>
                    <a:pt x="4" y="913"/>
                  </a:lnTo>
                  <a:lnTo>
                    <a:pt x="119" y="936"/>
                  </a:lnTo>
                  <a:lnTo>
                    <a:pt x="153" y="905"/>
                  </a:lnTo>
                  <a:lnTo>
                    <a:pt x="169" y="728"/>
                  </a:lnTo>
                  <a:lnTo>
                    <a:pt x="515" y="160"/>
                  </a:lnTo>
                  <a:lnTo>
                    <a:pt x="573" y="87"/>
                  </a:lnTo>
                  <a:lnTo>
                    <a:pt x="588" y="0"/>
                  </a:lnTo>
                  <a:lnTo>
                    <a:pt x="399" y="81"/>
                  </a:lnTo>
                  <a:lnTo>
                    <a:pt x="399" y="81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4" name="Freeform 110"/>
            <p:cNvSpPr>
              <a:spLocks/>
            </p:cNvSpPr>
            <p:nvPr/>
          </p:nvSpPr>
          <p:spPr bwMode="auto">
            <a:xfrm>
              <a:off x="315" y="3694"/>
              <a:ext cx="54" cy="60"/>
            </a:xfrm>
            <a:custGeom>
              <a:avLst/>
              <a:gdLst>
                <a:gd name="T0" fmla="*/ 39 w 164"/>
                <a:gd name="T1" fmla="*/ 0 h 240"/>
                <a:gd name="T2" fmla="*/ 0 w 164"/>
                <a:gd name="T3" fmla="*/ 128 h 240"/>
                <a:gd name="T4" fmla="*/ 88 w 164"/>
                <a:gd name="T5" fmla="*/ 240 h 240"/>
                <a:gd name="T6" fmla="*/ 164 w 164"/>
                <a:gd name="T7" fmla="*/ 72 h 240"/>
                <a:gd name="T8" fmla="*/ 39 w 164"/>
                <a:gd name="T9" fmla="*/ 0 h 240"/>
                <a:gd name="T10" fmla="*/ 39 w 164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40">
                  <a:moveTo>
                    <a:pt x="39" y="0"/>
                  </a:moveTo>
                  <a:lnTo>
                    <a:pt x="0" y="128"/>
                  </a:lnTo>
                  <a:lnTo>
                    <a:pt x="88" y="240"/>
                  </a:lnTo>
                  <a:lnTo>
                    <a:pt x="164" y="72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5" name="Freeform 111"/>
            <p:cNvSpPr>
              <a:spLocks/>
            </p:cNvSpPr>
            <p:nvPr/>
          </p:nvSpPr>
          <p:spPr bwMode="auto">
            <a:xfrm>
              <a:off x="604" y="3502"/>
              <a:ext cx="35" cy="46"/>
            </a:xfrm>
            <a:custGeom>
              <a:avLst/>
              <a:gdLst>
                <a:gd name="T0" fmla="*/ 19 w 105"/>
                <a:gd name="T1" fmla="*/ 0 h 184"/>
                <a:gd name="T2" fmla="*/ 105 w 105"/>
                <a:gd name="T3" fmla="*/ 24 h 184"/>
                <a:gd name="T4" fmla="*/ 67 w 105"/>
                <a:gd name="T5" fmla="*/ 184 h 184"/>
                <a:gd name="T6" fmla="*/ 0 w 105"/>
                <a:gd name="T7" fmla="*/ 145 h 184"/>
                <a:gd name="T8" fmla="*/ 19 w 105"/>
                <a:gd name="T9" fmla="*/ 0 h 184"/>
                <a:gd name="T10" fmla="*/ 19 w 10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84">
                  <a:moveTo>
                    <a:pt x="19" y="0"/>
                  </a:moveTo>
                  <a:lnTo>
                    <a:pt x="105" y="24"/>
                  </a:lnTo>
                  <a:lnTo>
                    <a:pt x="67" y="184"/>
                  </a:lnTo>
                  <a:lnTo>
                    <a:pt x="0" y="14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6" name="Freeform 112"/>
            <p:cNvSpPr>
              <a:spLocks/>
            </p:cNvSpPr>
            <p:nvPr/>
          </p:nvSpPr>
          <p:spPr bwMode="auto">
            <a:xfrm>
              <a:off x="246" y="3640"/>
              <a:ext cx="72" cy="92"/>
            </a:xfrm>
            <a:custGeom>
              <a:avLst/>
              <a:gdLst>
                <a:gd name="T0" fmla="*/ 44 w 218"/>
                <a:gd name="T1" fmla="*/ 0 h 368"/>
                <a:gd name="T2" fmla="*/ 126 w 218"/>
                <a:gd name="T3" fmla="*/ 41 h 368"/>
                <a:gd name="T4" fmla="*/ 169 w 218"/>
                <a:gd name="T5" fmla="*/ 8 h 368"/>
                <a:gd name="T6" fmla="*/ 218 w 218"/>
                <a:gd name="T7" fmla="*/ 57 h 368"/>
                <a:gd name="T8" fmla="*/ 207 w 218"/>
                <a:gd name="T9" fmla="*/ 192 h 368"/>
                <a:gd name="T10" fmla="*/ 145 w 218"/>
                <a:gd name="T11" fmla="*/ 337 h 368"/>
                <a:gd name="T12" fmla="*/ 97 w 218"/>
                <a:gd name="T13" fmla="*/ 368 h 368"/>
                <a:gd name="T14" fmla="*/ 48 w 218"/>
                <a:gd name="T15" fmla="*/ 345 h 368"/>
                <a:gd name="T16" fmla="*/ 14 w 218"/>
                <a:gd name="T17" fmla="*/ 240 h 368"/>
                <a:gd name="T18" fmla="*/ 0 w 218"/>
                <a:gd name="T19" fmla="*/ 217 h 368"/>
                <a:gd name="T20" fmla="*/ 5 w 218"/>
                <a:gd name="T21" fmla="*/ 122 h 368"/>
                <a:gd name="T22" fmla="*/ 48 w 218"/>
                <a:gd name="T23" fmla="*/ 89 h 368"/>
                <a:gd name="T24" fmla="*/ 24 w 218"/>
                <a:gd name="T25" fmla="*/ 63 h 368"/>
                <a:gd name="T26" fmla="*/ 44 w 218"/>
                <a:gd name="T27" fmla="*/ 0 h 368"/>
                <a:gd name="T28" fmla="*/ 44 w 218"/>
                <a:gd name="T2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368">
                  <a:moveTo>
                    <a:pt x="44" y="0"/>
                  </a:moveTo>
                  <a:lnTo>
                    <a:pt x="126" y="41"/>
                  </a:lnTo>
                  <a:lnTo>
                    <a:pt x="169" y="8"/>
                  </a:lnTo>
                  <a:lnTo>
                    <a:pt x="218" y="57"/>
                  </a:lnTo>
                  <a:lnTo>
                    <a:pt x="207" y="192"/>
                  </a:lnTo>
                  <a:lnTo>
                    <a:pt x="145" y="337"/>
                  </a:lnTo>
                  <a:lnTo>
                    <a:pt x="97" y="368"/>
                  </a:lnTo>
                  <a:lnTo>
                    <a:pt x="48" y="345"/>
                  </a:lnTo>
                  <a:lnTo>
                    <a:pt x="14" y="240"/>
                  </a:lnTo>
                  <a:lnTo>
                    <a:pt x="0" y="217"/>
                  </a:lnTo>
                  <a:lnTo>
                    <a:pt x="5" y="122"/>
                  </a:lnTo>
                  <a:lnTo>
                    <a:pt x="48" y="89"/>
                  </a:lnTo>
                  <a:lnTo>
                    <a:pt x="24" y="6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D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7" name="Freeform 113"/>
            <p:cNvSpPr>
              <a:spLocks/>
            </p:cNvSpPr>
            <p:nvPr/>
          </p:nvSpPr>
          <p:spPr bwMode="auto">
            <a:xfrm>
              <a:off x="627" y="3490"/>
              <a:ext cx="67" cy="73"/>
            </a:xfrm>
            <a:custGeom>
              <a:avLst/>
              <a:gdLst>
                <a:gd name="T0" fmla="*/ 38 w 202"/>
                <a:gd name="T1" fmla="*/ 49 h 291"/>
                <a:gd name="T2" fmla="*/ 82 w 202"/>
                <a:gd name="T3" fmla="*/ 0 h 291"/>
                <a:gd name="T4" fmla="*/ 202 w 202"/>
                <a:gd name="T5" fmla="*/ 17 h 291"/>
                <a:gd name="T6" fmla="*/ 198 w 202"/>
                <a:gd name="T7" fmla="*/ 169 h 291"/>
                <a:gd name="T8" fmla="*/ 92 w 202"/>
                <a:gd name="T9" fmla="*/ 209 h 291"/>
                <a:gd name="T10" fmla="*/ 150 w 202"/>
                <a:gd name="T11" fmla="*/ 242 h 291"/>
                <a:gd name="T12" fmla="*/ 126 w 202"/>
                <a:gd name="T13" fmla="*/ 291 h 291"/>
                <a:gd name="T14" fmla="*/ 0 w 202"/>
                <a:gd name="T15" fmla="*/ 185 h 291"/>
                <a:gd name="T16" fmla="*/ 38 w 202"/>
                <a:gd name="T17" fmla="*/ 49 h 291"/>
                <a:gd name="T18" fmla="*/ 38 w 202"/>
                <a:gd name="T19" fmla="*/ 4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91">
                  <a:moveTo>
                    <a:pt x="38" y="49"/>
                  </a:moveTo>
                  <a:lnTo>
                    <a:pt x="82" y="0"/>
                  </a:lnTo>
                  <a:lnTo>
                    <a:pt x="202" y="17"/>
                  </a:lnTo>
                  <a:lnTo>
                    <a:pt x="198" y="169"/>
                  </a:lnTo>
                  <a:lnTo>
                    <a:pt x="92" y="209"/>
                  </a:lnTo>
                  <a:lnTo>
                    <a:pt x="150" y="242"/>
                  </a:lnTo>
                  <a:lnTo>
                    <a:pt x="126" y="291"/>
                  </a:lnTo>
                  <a:lnTo>
                    <a:pt x="0" y="185"/>
                  </a:lnTo>
                  <a:lnTo>
                    <a:pt x="38" y="49"/>
                  </a:lnTo>
                  <a:lnTo>
                    <a:pt x="38" y="49"/>
                  </a:lnTo>
                  <a:close/>
                </a:path>
              </a:pathLst>
            </a:custGeom>
            <a:solidFill>
              <a:srgbClr val="FFD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8" name="Freeform 114"/>
            <p:cNvSpPr>
              <a:spLocks/>
            </p:cNvSpPr>
            <p:nvPr/>
          </p:nvSpPr>
          <p:spPr bwMode="auto">
            <a:xfrm>
              <a:off x="907" y="3526"/>
              <a:ext cx="89" cy="105"/>
            </a:xfrm>
            <a:custGeom>
              <a:avLst/>
              <a:gdLst>
                <a:gd name="T0" fmla="*/ 172 w 267"/>
                <a:gd name="T1" fmla="*/ 0 h 420"/>
                <a:gd name="T2" fmla="*/ 0 w 267"/>
                <a:gd name="T3" fmla="*/ 125 h 420"/>
                <a:gd name="T4" fmla="*/ 151 w 267"/>
                <a:gd name="T5" fmla="*/ 239 h 420"/>
                <a:gd name="T6" fmla="*/ 151 w 267"/>
                <a:gd name="T7" fmla="*/ 295 h 420"/>
                <a:gd name="T8" fmla="*/ 117 w 267"/>
                <a:gd name="T9" fmla="*/ 420 h 420"/>
                <a:gd name="T10" fmla="*/ 192 w 267"/>
                <a:gd name="T11" fmla="*/ 375 h 420"/>
                <a:gd name="T12" fmla="*/ 267 w 267"/>
                <a:gd name="T13" fmla="*/ 214 h 420"/>
                <a:gd name="T14" fmla="*/ 247 w 267"/>
                <a:gd name="T15" fmla="*/ 92 h 420"/>
                <a:gd name="T16" fmla="*/ 172 w 267"/>
                <a:gd name="T17" fmla="*/ 0 h 420"/>
                <a:gd name="T18" fmla="*/ 172 w 267"/>
                <a:gd name="T1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420">
                  <a:moveTo>
                    <a:pt x="172" y="0"/>
                  </a:moveTo>
                  <a:lnTo>
                    <a:pt x="0" y="125"/>
                  </a:lnTo>
                  <a:lnTo>
                    <a:pt x="151" y="239"/>
                  </a:lnTo>
                  <a:lnTo>
                    <a:pt x="151" y="295"/>
                  </a:lnTo>
                  <a:lnTo>
                    <a:pt x="117" y="420"/>
                  </a:lnTo>
                  <a:lnTo>
                    <a:pt x="192" y="375"/>
                  </a:lnTo>
                  <a:lnTo>
                    <a:pt x="267" y="214"/>
                  </a:lnTo>
                  <a:lnTo>
                    <a:pt x="247" y="92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299" name="Freeform 115"/>
            <p:cNvSpPr>
              <a:spLocks/>
            </p:cNvSpPr>
            <p:nvPr/>
          </p:nvSpPr>
          <p:spPr bwMode="auto">
            <a:xfrm>
              <a:off x="788" y="3705"/>
              <a:ext cx="210" cy="88"/>
            </a:xfrm>
            <a:custGeom>
              <a:avLst/>
              <a:gdLst>
                <a:gd name="T0" fmla="*/ 0 w 631"/>
                <a:gd name="T1" fmla="*/ 33 h 351"/>
                <a:gd name="T2" fmla="*/ 179 w 631"/>
                <a:gd name="T3" fmla="*/ 91 h 351"/>
                <a:gd name="T4" fmla="*/ 344 w 631"/>
                <a:gd name="T5" fmla="*/ 0 h 351"/>
                <a:gd name="T6" fmla="*/ 419 w 631"/>
                <a:gd name="T7" fmla="*/ 78 h 351"/>
                <a:gd name="T8" fmla="*/ 631 w 631"/>
                <a:gd name="T9" fmla="*/ 170 h 351"/>
                <a:gd name="T10" fmla="*/ 412 w 631"/>
                <a:gd name="T11" fmla="*/ 340 h 351"/>
                <a:gd name="T12" fmla="*/ 207 w 631"/>
                <a:gd name="T13" fmla="*/ 351 h 351"/>
                <a:gd name="T14" fmla="*/ 132 w 631"/>
                <a:gd name="T15" fmla="*/ 295 h 351"/>
                <a:gd name="T16" fmla="*/ 0 w 631"/>
                <a:gd name="T17" fmla="*/ 33 h 351"/>
                <a:gd name="T18" fmla="*/ 0 w 631"/>
                <a:gd name="T19" fmla="*/ 3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351">
                  <a:moveTo>
                    <a:pt x="0" y="33"/>
                  </a:moveTo>
                  <a:lnTo>
                    <a:pt x="179" y="91"/>
                  </a:lnTo>
                  <a:lnTo>
                    <a:pt x="344" y="0"/>
                  </a:lnTo>
                  <a:lnTo>
                    <a:pt x="419" y="78"/>
                  </a:lnTo>
                  <a:lnTo>
                    <a:pt x="631" y="170"/>
                  </a:lnTo>
                  <a:lnTo>
                    <a:pt x="412" y="340"/>
                  </a:lnTo>
                  <a:lnTo>
                    <a:pt x="207" y="351"/>
                  </a:lnTo>
                  <a:lnTo>
                    <a:pt x="132" y="29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0" name="Freeform 116"/>
            <p:cNvSpPr>
              <a:spLocks/>
            </p:cNvSpPr>
            <p:nvPr/>
          </p:nvSpPr>
          <p:spPr bwMode="auto">
            <a:xfrm>
              <a:off x="332" y="3367"/>
              <a:ext cx="144" cy="293"/>
            </a:xfrm>
            <a:custGeom>
              <a:avLst/>
              <a:gdLst>
                <a:gd name="T0" fmla="*/ 0 w 432"/>
                <a:gd name="T1" fmla="*/ 191 h 1173"/>
                <a:gd name="T2" fmla="*/ 154 w 432"/>
                <a:gd name="T3" fmla="*/ 16 h 1173"/>
                <a:gd name="T4" fmla="*/ 383 w 432"/>
                <a:gd name="T5" fmla="*/ 8 h 1173"/>
                <a:gd name="T6" fmla="*/ 379 w 432"/>
                <a:gd name="T7" fmla="*/ 64 h 1173"/>
                <a:gd name="T8" fmla="*/ 340 w 432"/>
                <a:gd name="T9" fmla="*/ 89 h 1173"/>
                <a:gd name="T10" fmla="*/ 302 w 432"/>
                <a:gd name="T11" fmla="*/ 144 h 1173"/>
                <a:gd name="T12" fmla="*/ 432 w 432"/>
                <a:gd name="T13" fmla="*/ 263 h 1173"/>
                <a:gd name="T14" fmla="*/ 383 w 432"/>
                <a:gd name="T15" fmla="*/ 320 h 1173"/>
                <a:gd name="T16" fmla="*/ 278 w 432"/>
                <a:gd name="T17" fmla="*/ 366 h 1173"/>
                <a:gd name="T18" fmla="*/ 307 w 432"/>
                <a:gd name="T19" fmla="*/ 488 h 1173"/>
                <a:gd name="T20" fmla="*/ 216 w 432"/>
                <a:gd name="T21" fmla="*/ 654 h 1173"/>
                <a:gd name="T22" fmla="*/ 245 w 432"/>
                <a:gd name="T23" fmla="*/ 901 h 1173"/>
                <a:gd name="T24" fmla="*/ 331 w 432"/>
                <a:gd name="T25" fmla="*/ 925 h 1173"/>
                <a:gd name="T26" fmla="*/ 259 w 432"/>
                <a:gd name="T27" fmla="*/ 1092 h 1173"/>
                <a:gd name="T28" fmla="*/ 207 w 432"/>
                <a:gd name="T29" fmla="*/ 1100 h 1173"/>
                <a:gd name="T30" fmla="*/ 125 w 432"/>
                <a:gd name="T31" fmla="*/ 1173 h 1173"/>
                <a:gd name="T32" fmla="*/ 52 w 432"/>
                <a:gd name="T33" fmla="*/ 1139 h 1173"/>
                <a:gd name="T34" fmla="*/ 24 w 432"/>
                <a:gd name="T35" fmla="*/ 988 h 1173"/>
                <a:gd name="T36" fmla="*/ 43 w 432"/>
                <a:gd name="T37" fmla="*/ 1051 h 1173"/>
                <a:gd name="T38" fmla="*/ 129 w 432"/>
                <a:gd name="T39" fmla="*/ 1148 h 1173"/>
                <a:gd name="T40" fmla="*/ 197 w 432"/>
                <a:gd name="T41" fmla="*/ 1084 h 1173"/>
                <a:gd name="T42" fmla="*/ 186 w 432"/>
                <a:gd name="T43" fmla="*/ 828 h 1173"/>
                <a:gd name="T44" fmla="*/ 191 w 432"/>
                <a:gd name="T45" fmla="*/ 575 h 1173"/>
                <a:gd name="T46" fmla="*/ 259 w 432"/>
                <a:gd name="T47" fmla="*/ 534 h 1173"/>
                <a:gd name="T48" fmla="*/ 293 w 432"/>
                <a:gd name="T49" fmla="*/ 431 h 1173"/>
                <a:gd name="T50" fmla="*/ 225 w 432"/>
                <a:gd name="T51" fmla="*/ 383 h 1173"/>
                <a:gd name="T52" fmla="*/ 168 w 432"/>
                <a:gd name="T53" fmla="*/ 447 h 1173"/>
                <a:gd name="T54" fmla="*/ 77 w 432"/>
                <a:gd name="T55" fmla="*/ 383 h 1173"/>
                <a:gd name="T56" fmla="*/ 154 w 432"/>
                <a:gd name="T57" fmla="*/ 288 h 1173"/>
                <a:gd name="T58" fmla="*/ 268 w 432"/>
                <a:gd name="T59" fmla="*/ 254 h 1173"/>
                <a:gd name="T60" fmla="*/ 163 w 432"/>
                <a:gd name="T61" fmla="*/ 247 h 1173"/>
                <a:gd name="T62" fmla="*/ 91 w 432"/>
                <a:gd name="T63" fmla="*/ 311 h 1173"/>
                <a:gd name="T64" fmla="*/ 110 w 432"/>
                <a:gd name="T65" fmla="*/ 222 h 1173"/>
                <a:gd name="T66" fmla="*/ 110 w 432"/>
                <a:gd name="T67" fmla="*/ 191 h 1173"/>
                <a:gd name="T68" fmla="*/ 278 w 432"/>
                <a:gd name="T69" fmla="*/ 111 h 1173"/>
                <a:gd name="T70" fmla="*/ 116 w 432"/>
                <a:gd name="T71" fmla="*/ 135 h 1173"/>
                <a:gd name="T72" fmla="*/ 86 w 432"/>
                <a:gd name="T73" fmla="*/ 121 h 1173"/>
                <a:gd name="T74" fmla="*/ 38 w 432"/>
                <a:gd name="T75" fmla="*/ 247 h 1173"/>
                <a:gd name="T76" fmla="*/ 52 w 432"/>
                <a:gd name="T77" fmla="*/ 295 h 1173"/>
                <a:gd name="T78" fmla="*/ 0 w 432"/>
                <a:gd name="T79" fmla="*/ 271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1173">
                  <a:moveTo>
                    <a:pt x="0" y="271"/>
                  </a:moveTo>
                  <a:lnTo>
                    <a:pt x="0" y="191"/>
                  </a:lnTo>
                  <a:lnTo>
                    <a:pt x="33" y="121"/>
                  </a:lnTo>
                  <a:lnTo>
                    <a:pt x="154" y="16"/>
                  </a:lnTo>
                  <a:lnTo>
                    <a:pt x="249" y="0"/>
                  </a:lnTo>
                  <a:lnTo>
                    <a:pt x="383" y="8"/>
                  </a:lnTo>
                  <a:lnTo>
                    <a:pt x="249" y="48"/>
                  </a:lnTo>
                  <a:lnTo>
                    <a:pt x="379" y="64"/>
                  </a:lnTo>
                  <a:lnTo>
                    <a:pt x="426" y="103"/>
                  </a:lnTo>
                  <a:lnTo>
                    <a:pt x="340" y="89"/>
                  </a:lnTo>
                  <a:lnTo>
                    <a:pt x="408" y="144"/>
                  </a:lnTo>
                  <a:lnTo>
                    <a:pt x="302" y="144"/>
                  </a:lnTo>
                  <a:lnTo>
                    <a:pt x="383" y="208"/>
                  </a:lnTo>
                  <a:lnTo>
                    <a:pt x="432" y="263"/>
                  </a:lnTo>
                  <a:lnTo>
                    <a:pt x="351" y="271"/>
                  </a:lnTo>
                  <a:lnTo>
                    <a:pt x="383" y="320"/>
                  </a:lnTo>
                  <a:lnTo>
                    <a:pt x="317" y="334"/>
                  </a:lnTo>
                  <a:lnTo>
                    <a:pt x="278" y="366"/>
                  </a:lnTo>
                  <a:lnTo>
                    <a:pt x="317" y="415"/>
                  </a:lnTo>
                  <a:lnTo>
                    <a:pt x="307" y="488"/>
                  </a:lnTo>
                  <a:lnTo>
                    <a:pt x="274" y="575"/>
                  </a:lnTo>
                  <a:lnTo>
                    <a:pt x="216" y="654"/>
                  </a:lnTo>
                  <a:lnTo>
                    <a:pt x="207" y="806"/>
                  </a:lnTo>
                  <a:lnTo>
                    <a:pt x="245" y="901"/>
                  </a:lnTo>
                  <a:lnTo>
                    <a:pt x="259" y="885"/>
                  </a:lnTo>
                  <a:lnTo>
                    <a:pt x="331" y="925"/>
                  </a:lnTo>
                  <a:lnTo>
                    <a:pt x="335" y="1124"/>
                  </a:lnTo>
                  <a:lnTo>
                    <a:pt x="259" y="1092"/>
                  </a:lnTo>
                  <a:lnTo>
                    <a:pt x="225" y="1139"/>
                  </a:lnTo>
                  <a:lnTo>
                    <a:pt x="207" y="1100"/>
                  </a:lnTo>
                  <a:lnTo>
                    <a:pt x="177" y="1156"/>
                  </a:lnTo>
                  <a:lnTo>
                    <a:pt x="125" y="1173"/>
                  </a:lnTo>
                  <a:lnTo>
                    <a:pt x="81" y="1173"/>
                  </a:lnTo>
                  <a:lnTo>
                    <a:pt x="52" y="1139"/>
                  </a:lnTo>
                  <a:lnTo>
                    <a:pt x="33" y="1069"/>
                  </a:lnTo>
                  <a:lnTo>
                    <a:pt x="24" y="988"/>
                  </a:lnTo>
                  <a:lnTo>
                    <a:pt x="24" y="933"/>
                  </a:lnTo>
                  <a:lnTo>
                    <a:pt x="43" y="1051"/>
                  </a:lnTo>
                  <a:lnTo>
                    <a:pt x="81" y="1139"/>
                  </a:lnTo>
                  <a:lnTo>
                    <a:pt x="129" y="1148"/>
                  </a:lnTo>
                  <a:lnTo>
                    <a:pt x="173" y="1132"/>
                  </a:lnTo>
                  <a:lnTo>
                    <a:pt x="197" y="1084"/>
                  </a:lnTo>
                  <a:lnTo>
                    <a:pt x="202" y="996"/>
                  </a:lnTo>
                  <a:lnTo>
                    <a:pt x="186" y="828"/>
                  </a:lnTo>
                  <a:lnTo>
                    <a:pt x="182" y="670"/>
                  </a:lnTo>
                  <a:lnTo>
                    <a:pt x="191" y="575"/>
                  </a:lnTo>
                  <a:lnTo>
                    <a:pt x="225" y="488"/>
                  </a:lnTo>
                  <a:lnTo>
                    <a:pt x="259" y="534"/>
                  </a:lnTo>
                  <a:lnTo>
                    <a:pt x="283" y="494"/>
                  </a:lnTo>
                  <a:lnTo>
                    <a:pt x="293" y="431"/>
                  </a:lnTo>
                  <a:lnTo>
                    <a:pt x="268" y="390"/>
                  </a:lnTo>
                  <a:lnTo>
                    <a:pt x="225" y="383"/>
                  </a:lnTo>
                  <a:lnTo>
                    <a:pt x="191" y="422"/>
                  </a:lnTo>
                  <a:lnTo>
                    <a:pt x="168" y="447"/>
                  </a:lnTo>
                  <a:lnTo>
                    <a:pt x="177" y="415"/>
                  </a:lnTo>
                  <a:lnTo>
                    <a:pt x="77" y="383"/>
                  </a:lnTo>
                  <a:lnTo>
                    <a:pt x="91" y="327"/>
                  </a:lnTo>
                  <a:lnTo>
                    <a:pt x="154" y="288"/>
                  </a:lnTo>
                  <a:lnTo>
                    <a:pt x="211" y="263"/>
                  </a:lnTo>
                  <a:lnTo>
                    <a:pt x="268" y="254"/>
                  </a:lnTo>
                  <a:lnTo>
                    <a:pt x="229" y="231"/>
                  </a:lnTo>
                  <a:lnTo>
                    <a:pt x="163" y="247"/>
                  </a:lnTo>
                  <a:lnTo>
                    <a:pt x="120" y="279"/>
                  </a:lnTo>
                  <a:lnTo>
                    <a:pt x="91" y="311"/>
                  </a:lnTo>
                  <a:lnTo>
                    <a:pt x="67" y="288"/>
                  </a:lnTo>
                  <a:lnTo>
                    <a:pt x="110" y="222"/>
                  </a:lnTo>
                  <a:lnTo>
                    <a:pt x="177" y="198"/>
                  </a:lnTo>
                  <a:lnTo>
                    <a:pt x="110" y="191"/>
                  </a:lnTo>
                  <a:lnTo>
                    <a:pt x="211" y="121"/>
                  </a:lnTo>
                  <a:lnTo>
                    <a:pt x="278" y="111"/>
                  </a:lnTo>
                  <a:lnTo>
                    <a:pt x="182" y="103"/>
                  </a:lnTo>
                  <a:lnTo>
                    <a:pt x="116" y="135"/>
                  </a:lnTo>
                  <a:lnTo>
                    <a:pt x="186" y="64"/>
                  </a:lnTo>
                  <a:lnTo>
                    <a:pt x="86" y="121"/>
                  </a:lnTo>
                  <a:lnTo>
                    <a:pt x="43" y="184"/>
                  </a:lnTo>
                  <a:lnTo>
                    <a:pt x="38" y="247"/>
                  </a:lnTo>
                  <a:lnTo>
                    <a:pt x="81" y="198"/>
                  </a:lnTo>
                  <a:lnTo>
                    <a:pt x="52" y="295"/>
                  </a:lnTo>
                  <a:lnTo>
                    <a:pt x="24" y="279"/>
                  </a:lnTo>
                  <a:lnTo>
                    <a:pt x="0" y="27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1" name="Freeform 117"/>
            <p:cNvSpPr>
              <a:spLocks/>
            </p:cNvSpPr>
            <p:nvPr/>
          </p:nvSpPr>
          <p:spPr bwMode="auto">
            <a:xfrm>
              <a:off x="276" y="3436"/>
              <a:ext cx="117" cy="72"/>
            </a:xfrm>
            <a:custGeom>
              <a:avLst/>
              <a:gdLst>
                <a:gd name="T0" fmla="*/ 169 w 351"/>
                <a:gd name="T1" fmla="*/ 0 h 287"/>
                <a:gd name="T2" fmla="*/ 149 w 351"/>
                <a:gd name="T3" fmla="*/ 32 h 287"/>
                <a:gd name="T4" fmla="*/ 81 w 351"/>
                <a:gd name="T5" fmla="*/ 65 h 287"/>
                <a:gd name="T6" fmla="*/ 63 w 351"/>
                <a:gd name="T7" fmla="*/ 128 h 287"/>
                <a:gd name="T8" fmla="*/ 49 w 351"/>
                <a:gd name="T9" fmla="*/ 79 h 287"/>
                <a:gd name="T10" fmla="*/ 5 w 351"/>
                <a:gd name="T11" fmla="*/ 104 h 287"/>
                <a:gd name="T12" fmla="*/ 0 w 351"/>
                <a:gd name="T13" fmla="*/ 160 h 287"/>
                <a:gd name="T14" fmla="*/ 24 w 351"/>
                <a:gd name="T15" fmla="*/ 287 h 287"/>
                <a:gd name="T16" fmla="*/ 44 w 351"/>
                <a:gd name="T17" fmla="*/ 255 h 287"/>
                <a:gd name="T18" fmla="*/ 30 w 351"/>
                <a:gd name="T19" fmla="*/ 136 h 287"/>
                <a:gd name="T20" fmla="*/ 15 w 351"/>
                <a:gd name="T21" fmla="*/ 143 h 287"/>
                <a:gd name="T22" fmla="*/ 15 w 351"/>
                <a:gd name="T23" fmla="*/ 111 h 287"/>
                <a:gd name="T24" fmla="*/ 38 w 351"/>
                <a:gd name="T25" fmla="*/ 96 h 287"/>
                <a:gd name="T26" fmla="*/ 67 w 351"/>
                <a:gd name="T27" fmla="*/ 160 h 287"/>
                <a:gd name="T28" fmla="*/ 97 w 351"/>
                <a:gd name="T29" fmla="*/ 73 h 287"/>
                <a:gd name="T30" fmla="*/ 145 w 351"/>
                <a:gd name="T31" fmla="*/ 65 h 287"/>
                <a:gd name="T32" fmla="*/ 188 w 351"/>
                <a:gd name="T33" fmla="*/ 65 h 287"/>
                <a:gd name="T34" fmla="*/ 216 w 351"/>
                <a:gd name="T35" fmla="*/ 79 h 287"/>
                <a:gd name="T36" fmla="*/ 236 w 351"/>
                <a:gd name="T37" fmla="*/ 119 h 287"/>
                <a:gd name="T38" fmla="*/ 351 w 351"/>
                <a:gd name="T39" fmla="*/ 128 h 287"/>
                <a:gd name="T40" fmla="*/ 246 w 351"/>
                <a:gd name="T41" fmla="*/ 104 h 287"/>
                <a:gd name="T42" fmla="*/ 207 w 351"/>
                <a:gd name="T43" fmla="*/ 55 h 287"/>
                <a:gd name="T44" fmla="*/ 158 w 351"/>
                <a:gd name="T45" fmla="*/ 48 h 287"/>
                <a:gd name="T46" fmla="*/ 169 w 351"/>
                <a:gd name="T47" fmla="*/ 0 h 287"/>
                <a:gd name="T48" fmla="*/ 169 w 351"/>
                <a:gd name="T4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87">
                  <a:moveTo>
                    <a:pt x="169" y="0"/>
                  </a:moveTo>
                  <a:lnTo>
                    <a:pt x="149" y="32"/>
                  </a:lnTo>
                  <a:lnTo>
                    <a:pt x="81" y="65"/>
                  </a:lnTo>
                  <a:lnTo>
                    <a:pt x="63" y="128"/>
                  </a:lnTo>
                  <a:lnTo>
                    <a:pt x="49" y="79"/>
                  </a:lnTo>
                  <a:lnTo>
                    <a:pt x="5" y="104"/>
                  </a:lnTo>
                  <a:lnTo>
                    <a:pt x="0" y="160"/>
                  </a:lnTo>
                  <a:lnTo>
                    <a:pt x="24" y="287"/>
                  </a:lnTo>
                  <a:lnTo>
                    <a:pt x="44" y="255"/>
                  </a:lnTo>
                  <a:lnTo>
                    <a:pt x="30" y="136"/>
                  </a:lnTo>
                  <a:lnTo>
                    <a:pt x="15" y="143"/>
                  </a:lnTo>
                  <a:lnTo>
                    <a:pt x="15" y="111"/>
                  </a:lnTo>
                  <a:lnTo>
                    <a:pt x="38" y="96"/>
                  </a:lnTo>
                  <a:lnTo>
                    <a:pt x="67" y="160"/>
                  </a:lnTo>
                  <a:lnTo>
                    <a:pt x="97" y="73"/>
                  </a:lnTo>
                  <a:lnTo>
                    <a:pt x="145" y="65"/>
                  </a:lnTo>
                  <a:lnTo>
                    <a:pt x="188" y="65"/>
                  </a:lnTo>
                  <a:lnTo>
                    <a:pt x="216" y="79"/>
                  </a:lnTo>
                  <a:lnTo>
                    <a:pt x="236" y="119"/>
                  </a:lnTo>
                  <a:lnTo>
                    <a:pt x="351" y="128"/>
                  </a:lnTo>
                  <a:lnTo>
                    <a:pt x="246" y="104"/>
                  </a:lnTo>
                  <a:lnTo>
                    <a:pt x="207" y="55"/>
                  </a:lnTo>
                  <a:lnTo>
                    <a:pt x="158" y="48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2" name="Freeform 118"/>
            <p:cNvSpPr>
              <a:spLocks/>
            </p:cNvSpPr>
            <p:nvPr/>
          </p:nvSpPr>
          <p:spPr bwMode="auto">
            <a:xfrm>
              <a:off x="305" y="3462"/>
              <a:ext cx="44" cy="38"/>
            </a:xfrm>
            <a:custGeom>
              <a:avLst/>
              <a:gdLst>
                <a:gd name="T0" fmla="*/ 105 w 133"/>
                <a:gd name="T1" fmla="*/ 0 h 151"/>
                <a:gd name="T2" fmla="*/ 37 w 133"/>
                <a:gd name="T3" fmla="*/ 0 h 151"/>
                <a:gd name="T4" fmla="*/ 9 w 133"/>
                <a:gd name="T5" fmla="*/ 39 h 151"/>
                <a:gd name="T6" fmla="*/ 0 w 133"/>
                <a:gd name="T7" fmla="*/ 80 h 151"/>
                <a:gd name="T8" fmla="*/ 18 w 133"/>
                <a:gd name="T9" fmla="*/ 127 h 151"/>
                <a:gd name="T10" fmla="*/ 57 w 133"/>
                <a:gd name="T11" fmla="*/ 151 h 151"/>
                <a:gd name="T12" fmla="*/ 109 w 133"/>
                <a:gd name="T13" fmla="*/ 135 h 151"/>
                <a:gd name="T14" fmla="*/ 133 w 133"/>
                <a:gd name="T15" fmla="*/ 95 h 151"/>
                <a:gd name="T16" fmla="*/ 128 w 133"/>
                <a:gd name="T17" fmla="*/ 56 h 151"/>
                <a:gd name="T18" fmla="*/ 119 w 133"/>
                <a:gd name="T19" fmla="*/ 32 h 151"/>
                <a:gd name="T20" fmla="*/ 105 w 133"/>
                <a:gd name="T21" fmla="*/ 0 h 151"/>
                <a:gd name="T22" fmla="*/ 105 w 133"/>
                <a:gd name="T2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151">
                  <a:moveTo>
                    <a:pt x="105" y="0"/>
                  </a:moveTo>
                  <a:lnTo>
                    <a:pt x="37" y="0"/>
                  </a:lnTo>
                  <a:lnTo>
                    <a:pt x="9" y="39"/>
                  </a:lnTo>
                  <a:lnTo>
                    <a:pt x="0" y="80"/>
                  </a:lnTo>
                  <a:lnTo>
                    <a:pt x="18" y="127"/>
                  </a:lnTo>
                  <a:lnTo>
                    <a:pt x="57" y="151"/>
                  </a:lnTo>
                  <a:lnTo>
                    <a:pt x="109" y="135"/>
                  </a:lnTo>
                  <a:lnTo>
                    <a:pt x="133" y="95"/>
                  </a:lnTo>
                  <a:lnTo>
                    <a:pt x="128" y="56"/>
                  </a:lnTo>
                  <a:lnTo>
                    <a:pt x="119" y="32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3" name="Freeform 119"/>
            <p:cNvSpPr>
              <a:spLocks/>
            </p:cNvSpPr>
            <p:nvPr/>
          </p:nvSpPr>
          <p:spPr bwMode="auto">
            <a:xfrm>
              <a:off x="301" y="3478"/>
              <a:ext cx="92" cy="42"/>
            </a:xfrm>
            <a:custGeom>
              <a:avLst/>
              <a:gdLst>
                <a:gd name="T0" fmla="*/ 0 w 275"/>
                <a:gd name="T1" fmla="*/ 87 h 167"/>
                <a:gd name="T2" fmla="*/ 54 w 275"/>
                <a:gd name="T3" fmla="*/ 142 h 167"/>
                <a:gd name="T4" fmla="*/ 117 w 275"/>
                <a:gd name="T5" fmla="*/ 142 h 167"/>
                <a:gd name="T6" fmla="*/ 150 w 275"/>
                <a:gd name="T7" fmla="*/ 119 h 167"/>
                <a:gd name="T8" fmla="*/ 174 w 275"/>
                <a:gd name="T9" fmla="*/ 79 h 167"/>
                <a:gd name="T10" fmla="*/ 184 w 275"/>
                <a:gd name="T11" fmla="*/ 41 h 167"/>
                <a:gd name="T12" fmla="*/ 184 w 275"/>
                <a:gd name="T13" fmla="*/ 16 h 167"/>
                <a:gd name="T14" fmla="*/ 275 w 275"/>
                <a:gd name="T15" fmla="*/ 0 h 167"/>
                <a:gd name="T16" fmla="*/ 198 w 275"/>
                <a:gd name="T17" fmla="*/ 31 h 167"/>
                <a:gd name="T18" fmla="*/ 188 w 275"/>
                <a:gd name="T19" fmla="*/ 95 h 167"/>
                <a:gd name="T20" fmla="*/ 164 w 275"/>
                <a:gd name="T21" fmla="*/ 142 h 167"/>
                <a:gd name="T22" fmla="*/ 121 w 275"/>
                <a:gd name="T23" fmla="*/ 167 h 167"/>
                <a:gd name="T24" fmla="*/ 78 w 275"/>
                <a:gd name="T25" fmla="*/ 167 h 167"/>
                <a:gd name="T26" fmla="*/ 44 w 275"/>
                <a:gd name="T27" fmla="*/ 150 h 167"/>
                <a:gd name="T28" fmla="*/ 0 w 275"/>
                <a:gd name="T29" fmla="*/ 87 h 167"/>
                <a:gd name="T30" fmla="*/ 0 w 275"/>
                <a:gd name="T31" fmla="*/ 8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167">
                  <a:moveTo>
                    <a:pt x="0" y="87"/>
                  </a:moveTo>
                  <a:lnTo>
                    <a:pt x="54" y="142"/>
                  </a:lnTo>
                  <a:lnTo>
                    <a:pt x="117" y="142"/>
                  </a:lnTo>
                  <a:lnTo>
                    <a:pt x="150" y="119"/>
                  </a:lnTo>
                  <a:lnTo>
                    <a:pt x="174" y="79"/>
                  </a:lnTo>
                  <a:lnTo>
                    <a:pt x="184" y="41"/>
                  </a:lnTo>
                  <a:lnTo>
                    <a:pt x="184" y="16"/>
                  </a:lnTo>
                  <a:lnTo>
                    <a:pt x="275" y="0"/>
                  </a:lnTo>
                  <a:lnTo>
                    <a:pt x="198" y="31"/>
                  </a:lnTo>
                  <a:lnTo>
                    <a:pt x="188" y="95"/>
                  </a:lnTo>
                  <a:lnTo>
                    <a:pt x="164" y="142"/>
                  </a:lnTo>
                  <a:lnTo>
                    <a:pt x="121" y="167"/>
                  </a:lnTo>
                  <a:lnTo>
                    <a:pt x="78" y="167"/>
                  </a:lnTo>
                  <a:lnTo>
                    <a:pt x="44" y="150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4" name="Freeform 120"/>
            <p:cNvSpPr>
              <a:spLocks/>
            </p:cNvSpPr>
            <p:nvPr/>
          </p:nvSpPr>
          <p:spPr bwMode="auto">
            <a:xfrm>
              <a:off x="241" y="3500"/>
              <a:ext cx="137" cy="98"/>
            </a:xfrm>
            <a:custGeom>
              <a:avLst/>
              <a:gdLst>
                <a:gd name="T0" fmla="*/ 172 w 412"/>
                <a:gd name="T1" fmla="*/ 0 h 391"/>
                <a:gd name="T2" fmla="*/ 110 w 412"/>
                <a:gd name="T3" fmla="*/ 87 h 391"/>
                <a:gd name="T4" fmla="*/ 48 w 412"/>
                <a:gd name="T5" fmla="*/ 160 h 391"/>
                <a:gd name="T6" fmla="*/ 14 w 412"/>
                <a:gd name="T7" fmla="*/ 215 h 391"/>
                <a:gd name="T8" fmla="*/ 14 w 412"/>
                <a:gd name="T9" fmla="*/ 264 h 391"/>
                <a:gd name="T10" fmla="*/ 28 w 412"/>
                <a:gd name="T11" fmla="*/ 272 h 391"/>
                <a:gd name="T12" fmla="*/ 67 w 412"/>
                <a:gd name="T13" fmla="*/ 264 h 391"/>
                <a:gd name="T14" fmla="*/ 259 w 412"/>
                <a:gd name="T15" fmla="*/ 150 h 391"/>
                <a:gd name="T16" fmla="*/ 239 w 412"/>
                <a:gd name="T17" fmla="*/ 199 h 391"/>
                <a:gd name="T18" fmla="*/ 268 w 412"/>
                <a:gd name="T19" fmla="*/ 223 h 391"/>
                <a:gd name="T20" fmla="*/ 321 w 412"/>
                <a:gd name="T21" fmla="*/ 150 h 391"/>
                <a:gd name="T22" fmla="*/ 284 w 412"/>
                <a:gd name="T23" fmla="*/ 144 h 391"/>
                <a:gd name="T24" fmla="*/ 341 w 412"/>
                <a:gd name="T25" fmla="*/ 120 h 391"/>
                <a:gd name="T26" fmla="*/ 390 w 412"/>
                <a:gd name="T27" fmla="*/ 128 h 391"/>
                <a:gd name="T28" fmla="*/ 412 w 412"/>
                <a:gd name="T29" fmla="*/ 160 h 391"/>
                <a:gd name="T30" fmla="*/ 379 w 412"/>
                <a:gd name="T31" fmla="*/ 175 h 391"/>
                <a:gd name="T32" fmla="*/ 399 w 412"/>
                <a:gd name="T33" fmla="*/ 248 h 391"/>
                <a:gd name="T34" fmla="*/ 394 w 412"/>
                <a:gd name="T35" fmla="*/ 294 h 391"/>
                <a:gd name="T36" fmla="*/ 369 w 412"/>
                <a:gd name="T37" fmla="*/ 342 h 391"/>
                <a:gd name="T38" fmla="*/ 345 w 412"/>
                <a:gd name="T39" fmla="*/ 374 h 391"/>
                <a:gd name="T40" fmla="*/ 302 w 412"/>
                <a:gd name="T41" fmla="*/ 391 h 391"/>
                <a:gd name="T42" fmla="*/ 312 w 412"/>
                <a:gd name="T43" fmla="*/ 374 h 391"/>
                <a:gd name="T44" fmla="*/ 365 w 412"/>
                <a:gd name="T45" fmla="*/ 318 h 391"/>
                <a:gd name="T46" fmla="*/ 379 w 412"/>
                <a:gd name="T47" fmla="*/ 272 h 391"/>
                <a:gd name="T48" fmla="*/ 374 w 412"/>
                <a:gd name="T49" fmla="*/ 231 h 391"/>
                <a:gd name="T50" fmla="*/ 336 w 412"/>
                <a:gd name="T51" fmla="*/ 175 h 391"/>
                <a:gd name="T52" fmla="*/ 298 w 412"/>
                <a:gd name="T53" fmla="*/ 231 h 391"/>
                <a:gd name="T54" fmla="*/ 263 w 412"/>
                <a:gd name="T55" fmla="*/ 255 h 391"/>
                <a:gd name="T56" fmla="*/ 239 w 412"/>
                <a:gd name="T57" fmla="*/ 272 h 391"/>
                <a:gd name="T58" fmla="*/ 250 w 412"/>
                <a:gd name="T59" fmla="*/ 342 h 391"/>
                <a:gd name="T60" fmla="*/ 216 w 412"/>
                <a:gd name="T61" fmla="*/ 272 h 391"/>
                <a:gd name="T62" fmla="*/ 197 w 412"/>
                <a:gd name="T63" fmla="*/ 255 h 391"/>
                <a:gd name="T64" fmla="*/ 193 w 412"/>
                <a:gd name="T65" fmla="*/ 215 h 391"/>
                <a:gd name="T66" fmla="*/ 33 w 412"/>
                <a:gd name="T67" fmla="*/ 294 h 391"/>
                <a:gd name="T68" fmla="*/ 10 w 412"/>
                <a:gd name="T69" fmla="*/ 286 h 391"/>
                <a:gd name="T70" fmla="*/ 0 w 412"/>
                <a:gd name="T71" fmla="*/ 264 h 391"/>
                <a:gd name="T72" fmla="*/ 5 w 412"/>
                <a:gd name="T73" fmla="*/ 208 h 391"/>
                <a:gd name="T74" fmla="*/ 38 w 412"/>
                <a:gd name="T75" fmla="*/ 150 h 391"/>
                <a:gd name="T76" fmla="*/ 101 w 412"/>
                <a:gd name="T77" fmla="*/ 87 h 391"/>
                <a:gd name="T78" fmla="*/ 172 w 412"/>
                <a:gd name="T79" fmla="*/ 0 h 391"/>
                <a:gd name="T80" fmla="*/ 172 w 412"/>
                <a:gd name="T8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2" h="391">
                  <a:moveTo>
                    <a:pt x="172" y="0"/>
                  </a:moveTo>
                  <a:lnTo>
                    <a:pt x="110" y="87"/>
                  </a:lnTo>
                  <a:lnTo>
                    <a:pt x="48" y="160"/>
                  </a:lnTo>
                  <a:lnTo>
                    <a:pt x="14" y="215"/>
                  </a:lnTo>
                  <a:lnTo>
                    <a:pt x="14" y="264"/>
                  </a:lnTo>
                  <a:lnTo>
                    <a:pt x="28" y="272"/>
                  </a:lnTo>
                  <a:lnTo>
                    <a:pt x="67" y="264"/>
                  </a:lnTo>
                  <a:lnTo>
                    <a:pt x="259" y="150"/>
                  </a:lnTo>
                  <a:lnTo>
                    <a:pt x="239" y="199"/>
                  </a:lnTo>
                  <a:lnTo>
                    <a:pt x="268" y="223"/>
                  </a:lnTo>
                  <a:lnTo>
                    <a:pt x="321" y="150"/>
                  </a:lnTo>
                  <a:lnTo>
                    <a:pt x="284" y="144"/>
                  </a:lnTo>
                  <a:lnTo>
                    <a:pt x="341" y="120"/>
                  </a:lnTo>
                  <a:lnTo>
                    <a:pt x="390" y="128"/>
                  </a:lnTo>
                  <a:lnTo>
                    <a:pt x="412" y="160"/>
                  </a:lnTo>
                  <a:lnTo>
                    <a:pt x="379" y="175"/>
                  </a:lnTo>
                  <a:lnTo>
                    <a:pt x="399" y="248"/>
                  </a:lnTo>
                  <a:lnTo>
                    <a:pt x="394" y="294"/>
                  </a:lnTo>
                  <a:lnTo>
                    <a:pt x="369" y="342"/>
                  </a:lnTo>
                  <a:lnTo>
                    <a:pt x="345" y="374"/>
                  </a:lnTo>
                  <a:lnTo>
                    <a:pt x="302" y="391"/>
                  </a:lnTo>
                  <a:lnTo>
                    <a:pt x="312" y="374"/>
                  </a:lnTo>
                  <a:lnTo>
                    <a:pt x="365" y="318"/>
                  </a:lnTo>
                  <a:lnTo>
                    <a:pt x="379" y="272"/>
                  </a:lnTo>
                  <a:lnTo>
                    <a:pt x="374" y="231"/>
                  </a:lnTo>
                  <a:lnTo>
                    <a:pt x="336" y="175"/>
                  </a:lnTo>
                  <a:lnTo>
                    <a:pt x="298" y="231"/>
                  </a:lnTo>
                  <a:lnTo>
                    <a:pt x="263" y="255"/>
                  </a:lnTo>
                  <a:lnTo>
                    <a:pt x="239" y="272"/>
                  </a:lnTo>
                  <a:lnTo>
                    <a:pt x="250" y="342"/>
                  </a:lnTo>
                  <a:lnTo>
                    <a:pt x="216" y="272"/>
                  </a:lnTo>
                  <a:lnTo>
                    <a:pt x="197" y="255"/>
                  </a:lnTo>
                  <a:lnTo>
                    <a:pt x="193" y="215"/>
                  </a:lnTo>
                  <a:lnTo>
                    <a:pt x="33" y="294"/>
                  </a:lnTo>
                  <a:lnTo>
                    <a:pt x="10" y="286"/>
                  </a:lnTo>
                  <a:lnTo>
                    <a:pt x="0" y="264"/>
                  </a:lnTo>
                  <a:lnTo>
                    <a:pt x="5" y="208"/>
                  </a:lnTo>
                  <a:lnTo>
                    <a:pt x="38" y="150"/>
                  </a:lnTo>
                  <a:lnTo>
                    <a:pt x="101" y="87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5" name="Freeform 121"/>
            <p:cNvSpPr>
              <a:spLocks/>
            </p:cNvSpPr>
            <p:nvPr/>
          </p:nvSpPr>
          <p:spPr bwMode="auto">
            <a:xfrm>
              <a:off x="328" y="3588"/>
              <a:ext cx="9" cy="10"/>
            </a:xfrm>
            <a:custGeom>
              <a:avLst/>
              <a:gdLst>
                <a:gd name="T0" fmla="*/ 0 w 25"/>
                <a:gd name="T1" fmla="*/ 0 h 40"/>
                <a:gd name="T2" fmla="*/ 25 w 25"/>
                <a:gd name="T3" fmla="*/ 32 h 40"/>
                <a:gd name="T4" fmla="*/ 15 w 25"/>
                <a:gd name="T5" fmla="*/ 40 h 40"/>
                <a:gd name="T6" fmla="*/ 0 w 25"/>
                <a:gd name="T7" fmla="*/ 0 h 40"/>
                <a:gd name="T8" fmla="*/ 0 w 2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lnTo>
                    <a:pt x="25" y="32"/>
                  </a:lnTo>
                  <a:lnTo>
                    <a:pt x="1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6" name="Freeform 122"/>
            <p:cNvSpPr>
              <a:spLocks/>
            </p:cNvSpPr>
            <p:nvPr/>
          </p:nvSpPr>
          <p:spPr bwMode="auto">
            <a:xfrm>
              <a:off x="414" y="3420"/>
              <a:ext cx="387" cy="313"/>
            </a:xfrm>
            <a:custGeom>
              <a:avLst/>
              <a:gdLst>
                <a:gd name="T0" fmla="*/ 548 w 1162"/>
                <a:gd name="T1" fmla="*/ 128 h 1250"/>
                <a:gd name="T2" fmla="*/ 433 w 1162"/>
                <a:gd name="T3" fmla="*/ 254 h 1250"/>
                <a:gd name="T4" fmla="*/ 240 w 1162"/>
                <a:gd name="T5" fmla="*/ 350 h 1250"/>
                <a:gd name="T6" fmla="*/ 138 w 1162"/>
                <a:gd name="T7" fmla="*/ 478 h 1250"/>
                <a:gd name="T8" fmla="*/ 120 w 1162"/>
                <a:gd name="T9" fmla="*/ 692 h 1250"/>
                <a:gd name="T10" fmla="*/ 124 w 1162"/>
                <a:gd name="T11" fmla="*/ 957 h 1250"/>
                <a:gd name="T12" fmla="*/ 0 w 1162"/>
                <a:gd name="T13" fmla="*/ 957 h 1250"/>
                <a:gd name="T14" fmla="*/ 145 w 1162"/>
                <a:gd name="T15" fmla="*/ 957 h 1250"/>
                <a:gd name="T16" fmla="*/ 240 w 1162"/>
                <a:gd name="T17" fmla="*/ 916 h 1250"/>
                <a:gd name="T18" fmla="*/ 442 w 1162"/>
                <a:gd name="T19" fmla="*/ 989 h 1250"/>
                <a:gd name="T20" fmla="*/ 634 w 1162"/>
                <a:gd name="T21" fmla="*/ 1012 h 1250"/>
                <a:gd name="T22" fmla="*/ 788 w 1162"/>
                <a:gd name="T23" fmla="*/ 1180 h 1250"/>
                <a:gd name="T24" fmla="*/ 917 w 1162"/>
                <a:gd name="T25" fmla="*/ 1243 h 1250"/>
                <a:gd name="T26" fmla="*/ 1052 w 1162"/>
                <a:gd name="T27" fmla="*/ 1067 h 1250"/>
                <a:gd name="T28" fmla="*/ 1162 w 1162"/>
                <a:gd name="T29" fmla="*/ 916 h 1250"/>
                <a:gd name="T30" fmla="*/ 961 w 1162"/>
                <a:gd name="T31" fmla="*/ 989 h 1250"/>
                <a:gd name="T32" fmla="*/ 768 w 1162"/>
                <a:gd name="T33" fmla="*/ 923 h 1250"/>
                <a:gd name="T34" fmla="*/ 639 w 1162"/>
                <a:gd name="T35" fmla="*/ 859 h 1250"/>
                <a:gd name="T36" fmla="*/ 499 w 1162"/>
                <a:gd name="T37" fmla="*/ 828 h 1250"/>
                <a:gd name="T38" fmla="*/ 331 w 1162"/>
                <a:gd name="T39" fmla="*/ 709 h 1250"/>
                <a:gd name="T40" fmla="*/ 369 w 1162"/>
                <a:gd name="T41" fmla="*/ 628 h 1250"/>
                <a:gd name="T42" fmla="*/ 399 w 1162"/>
                <a:gd name="T43" fmla="*/ 493 h 1250"/>
                <a:gd name="T44" fmla="*/ 480 w 1162"/>
                <a:gd name="T45" fmla="*/ 486 h 1250"/>
                <a:gd name="T46" fmla="*/ 600 w 1162"/>
                <a:gd name="T47" fmla="*/ 509 h 1250"/>
                <a:gd name="T48" fmla="*/ 657 w 1162"/>
                <a:gd name="T49" fmla="*/ 373 h 1250"/>
                <a:gd name="T50" fmla="*/ 630 w 1162"/>
                <a:gd name="T51" fmla="*/ 318 h 1250"/>
                <a:gd name="T52" fmla="*/ 499 w 1162"/>
                <a:gd name="T53" fmla="*/ 231 h 1250"/>
                <a:gd name="T54" fmla="*/ 566 w 1162"/>
                <a:gd name="T55" fmla="*/ 118 h 1250"/>
                <a:gd name="T56" fmla="*/ 494 w 1162"/>
                <a:gd name="T57" fmla="*/ 72 h 1250"/>
                <a:gd name="T58" fmla="*/ 293 w 1162"/>
                <a:gd name="T59" fmla="*/ 150 h 1250"/>
                <a:gd name="T60" fmla="*/ 120 w 1162"/>
                <a:gd name="T61" fmla="*/ 254 h 1250"/>
                <a:gd name="T62" fmla="*/ 57 w 1162"/>
                <a:gd name="T63" fmla="*/ 405 h 1250"/>
                <a:gd name="T64" fmla="*/ 77 w 1162"/>
                <a:gd name="T65" fmla="*/ 677 h 1250"/>
                <a:gd name="T66" fmla="*/ 95 w 1162"/>
                <a:gd name="T67" fmla="*/ 335 h 1250"/>
                <a:gd name="T68" fmla="*/ 240 w 1162"/>
                <a:gd name="T69" fmla="*/ 186 h 1250"/>
                <a:gd name="T70" fmla="*/ 206 w 1162"/>
                <a:gd name="T71" fmla="*/ 247 h 1250"/>
                <a:gd name="T72" fmla="*/ 236 w 1162"/>
                <a:gd name="T73" fmla="*/ 262 h 1250"/>
                <a:gd name="T74" fmla="*/ 250 w 1162"/>
                <a:gd name="T75" fmla="*/ 286 h 1250"/>
                <a:gd name="T76" fmla="*/ 470 w 1162"/>
                <a:gd name="T77" fmla="*/ 186 h 1250"/>
                <a:gd name="T78" fmla="*/ 550 w 1162"/>
                <a:gd name="T79" fmla="*/ 84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2" h="1250">
                  <a:moveTo>
                    <a:pt x="550" y="84"/>
                  </a:moveTo>
                  <a:lnTo>
                    <a:pt x="548" y="128"/>
                  </a:lnTo>
                  <a:lnTo>
                    <a:pt x="504" y="182"/>
                  </a:lnTo>
                  <a:lnTo>
                    <a:pt x="433" y="254"/>
                  </a:lnTo>
                  <a:lnTo>
                    <a:pt x="341" y="302"/>
                  </a:lnTo>
                  <a:lnTo>
                    <a:pt x="240" y="350"/>
                  </a:lnTo>
                  <a:lnTo>
                    <a:pt x="172" y="414"/>
                  </a:lnTo>
                  <a:lnTo>
                    <a:pt x="138" y="478"/>
                  </a:lnTo>
                  <a:lnTo>
                    <a:pt x="124" y="582"/>
                  </a:lnTo>
                  <a:lnTo>
                    <a:pt x="120" y="692"/>
                  </a:lnTo>
                  <a:lnTo>
                    <a:pt x="134" y="916"/>
                  </a:lnTo>
                  <a:lnTo>
                    <a:pt x="124" y="957"/>
                  </a:lnTo>
                  <a:lnTo>
                    <a:pt x="95" y="979"/>
                  </a:lnTo>
                  <a:lnTo>
                    <a:pt x="0" y="957"/>
                  </a:lnTo>
                  <a:lnTo>
                    <a:pt x="106" y="1003"/>
                  </a:lnTo>
                  <a:lnTo>
                    <a:pt x="145" y="957"/>
                  </a:lnTo>
                  <a:lnTo>
                    <a:pt x="149" y="845"/>
                  </a:lnTo>
                  <a:lnTo>
                    <a:pt x="240" y="916"/>
                  </a:lnTo>
                  <a:lnTo>
                    <a:pt x="341" y="971"/>
                  </a:lnTo>
                  <a:lnTo>
                    <a:pt x="442" y="989"/>
                  </a:lnTo>
                  <a:lnTo>
                    <a:pt x="561" y="989"/>
                  </a:lnTo>
                  <a:lnTo>
                    <a:pt x="634" y="1012"/>
                  </a:lnTo>
                  <a:lnTo>
                    <a:pt x="730" y="1090"/>
                  </a:lnTo>
                  <a:lnTo>
                    <a:pt x="788" y="1180"/>
                  </a:lnTo>
                  <a:lnTo>
                    <a:pt x="826" y="1250"/>
                  </a:lnTo>
                  <a:lnTo>
                    <a:pt x="917" y="1243"/>
                  </a:lnTo>
                  <a:lnTo>
                    <a:pt x="998" y="1171"/>
                  </a:lnTo>
                  <a:lnTo>
                    <a:pt x="1052" y="1067"/>
                  </a:lnTo>
                  <a:lnTo>
                    <a:pt x="1080" y="971"/>
                  </a:lnTo>
                  <a:lnTo>
                    <a:pt x="1162" y="916"/>
                  </a:lnTo>
                  <a:lnTo>
                    <a:pt x="1080" y="932"/>
                  </a:lnTo>
                  <a:lnTo>
                    <a:pt x="961" y="989"/>
                  </a:lnTo>
                  <a:lnTo>
                    <a:pt x="849" y="979"/>
                  </a:lnTo>
                  <a:lnTo>
                    <a:pt x="768" y="923"/>
                  </a:lnTo>
                  <a:lnTo>
                    <a:pt x="711" y="884"/>
                  </a:lnTo>
                  <a:lnTo>
                    <a:pt x="639" y="859"/>
                  </a:lnTo>
                  <a:lnTo>
                    <a:pt x="557" y="853"/>
                  </a:lnTo>
                  <a:lnTo>
                    <a:pt x="499" y="828"/>
                  </a:lnTo>
                  <a:lnTo>
                    <a:pt x="389" y="748"/>
                  </a:lnTo>
                  <a:lnTo>
                    <a:pt x="331" y="709"/>
                  </a:lnTo>
                  <a:lnTo>
                    <a:pt x="303" y="692"/>
                  </a:lnTo>
                  <a:lnTo>
                    <a:pt x="369" y="628"/>
                  </a:lnTo>
                  <a:lnTo>
                    <a:pt x="451" y="573"/>
                  </a:lnTo>
                  <a:lnTo>
                    <a:pt x="399" y="493"/>
                  </a:lnTo>
                  <a:lnTo>
                    <a:pt x="490" y="558"/>
                  </a:lnTo>
                  <a:lnTo>
                    <a:pt x="480" y="486"/>
                  </a:lnTo>
                  <a:lnTo>
                    <a:pt x="543" y="501"/>
                  </a:lnTo>
                  <a:lnTo>
                    <a:pt x="600" y="509"/>
                  </a:lnTo>
                  <a:lnTo>
                    <a:pt x="609" y="373"/>
                  </a:lnTo>
                  <a:lnTo>
                    <a:pt x="657" y="373"/>
                  </a:lnTo>
                  <a:lnTo>
                    <a:pt x="662" y="318"/>
                  </a:lnTo>
                  <a:lnTo>
                    <a:pt x="630" y="318"/>
                  </a:lnTo>
                  <a:lnTo>
                    <a:pt x="639" y="231"/>
                  </a:lnTo>
                  <a:lnTo>
                    <a:pt x="499" y="231"/>
                  </a:lnTo>
                  <a:lnTo>
                    <a:pt x="543" y="174"/>
                  </a:lnTo>
                  <a:lnTo>
                    <a:pt x="566" y="118"/>
                  </a:lnTo>
                  <a:lnTo>
                    <a:pt x="582" y="0"/>
                  </a:lnTo>
                  <a:lnTo>
                    <a:pt x="494" y="72"/>
                  </a:lnTo>
                  <a:lnTo>
                    <a:pt x="428" y="118"/>
                  </a:lnTo>
                  <a:lnTo>
                    <a:pt x="293" y="150"/>
                  </a:lnTo>
                  <a:lnTo>
                    <a:pt x="197" y="191"/>
                  </a:lnTo>
                  <a:lnTo>
                    <a:pt x="120" y="254"/>
                  </a:lnTo>
                  <a:lnTo>
                    <a:pt x="81" y="326"/>
                  </a:lnTo>
                  <a:lnTo>
                    <a:pt x="57" y="405"/>
                  </a:lnTo>
                  <a:lnTo>
                    <a:pt x="57" y="493"/>
                  </a:lnTo>
                  <a:lnTo>
                    <a:pt x="77" y="677"/>
                  </a:lnTo>
                  <a:lnTo>
                    <a:pt x="72" y="430"/>
                  </a:lnTo>
                  <a:lnTo>
                    <a:pt x="95" y="335"/>
                  </a:lnTo>
                  <a:lnTo>
                    <a:pt x="132" y="261"/>
                  </a:lnTo>
                  <a:lnTo>
                    <a:pt x="240" y="186"/>
                  </a:lnTo>
                  <a:lnTo>
                    <a:pt x="344" y="161"/>
                  </a:lnTo>
                  <a:lnTo>
                    <a:pt x="206" y="247"/>
                  </a:lnTo>
                  <a:lnTo>
                    <a:pt x="366" y="178"/>
                  </a:lnTo>
                  <a:lnTo>
                    <a:pt x="236" y="262"/>
                  </a:lnTo>
                  <a:lnTo>
                    <a:pt x="389" y="196"/>
                  </a:lnTo>
                  <a:lnTo>
                    <a:pt x="250" y="286"/>
                  </a:lnTo>
                  <a:lnTo>
                    <a:pt x="399" y="231"/>
                  </a:lnTo>
                  <a:lnTo>
                    <a:pt x="470" y="186"/>
                  </a:lnTo>
                  <a:lnTo>
                    <a:pt x="529" y="122"/>
                  </a:lnTo>
                  <a:lnTo>
                    <a:pt x="550" y="84"/>
                  </a:lnTo>
                  <a:lnTo>
                    <a:pt x="55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7" name="Freeform 123"/>
            <p:cNvSpPr>
              <a:spLocks/>
            </p:cNvSpPr>
            <p:nvPr/>
          </p:nvSpPr>
          <p:spPr bwMode="auto">
            <a:xfrm>
              <a:off x="617" y="3394"/>
              <a:ext cx="203" cy="210"/>
            </a:xfrm>
            <a:custGeom>
              <a:avLst/>
              <a:gdLst>
                <a:gd name="T0" fmla="*/ 0 w 611"/>
                <a:gd name="T1" fmla="*/ 598 h 837"/>
                <a:gd name="T2" fmla="*/ 25 w 611"/>
                <a:gd name="T3" fmla="*/ 606 h 837"/>
                <a:gd name="T4" fmla="*/ 59 w 611"/>
                <a:gd name="T5" fmla="*/ 415 h 837"/>
                <a:gd name="T6" fmla="*/ 77 w 611"/>
                <a:gd name="T7" fmla="*/ 359 h 837"/>
                <a:gd name="T8" fmla="*/ 112 w 611"/>
                <a:gd name="T9" fmla="*/ 336 h 837"/>
                <a:gd name="T10" fmla="*/ 159 w 611"/>
                <a:gd name="T11" fmla="*/ 336 h 837"/>
                <a:gd name="T12" fmla="*/ 140 w 611"/>
                <a:gd name="T13" fmla="*/ 105 h 837"/>
                <a:gd name="T14" fmla="*/ 107 w 611"/>
                <a:gd name="T15" fmla="*/ 152 h 837"/>
                <a:gd name="T16" fmla="*/ 121 w 611"/>
                <a:gd name="T17" fmla="*/ 311 h 837"/>
                <a:gd name="T18" fmla="*/ 92 w 611"/>
                <a:gd name="T19" fmla="*/ 152 h 837"/>
                <a:gd name="T20" fmla="*/ 135 w 611"/>
                <a:gd name="T21" fmla="*/ 56 h 837"/>
                <a:gd name="T22" fmla="*/ 530 w 611"/>
                <a:gd name="T23" fmla="*/ 0 h 837"/>
                <a:gd name="T24" fmla="*/ 549 w 611"/>
                <a:gd name="T25" fmla="*/ 24 h 837"/>
                <a:gd name="T26" fmla="*/ 611 w 611"/>
                <a:gd name="T27" fmla="*/ 782 h 837"/>
                <a:gd name="T28" fmla="*/ 558 w 611"/>
                <a:gd name="T29" fmla="*/ 837 h 837"/>
                <a:gd name="T30" fmla="*/ 405 w 611"/>
                <a:gd name="T31" fmla="*/ 822 h 837"/>
                <a:gd name="T32" fmla="*/ 544 w 611"/>
                <a:gd name="T33" fmla="*/ 814 h 837"/>
                <a:gd name="T34" fmla="*/ 583 w 611"/>
                <a:gd name="T35" fmla="*/ 774 h 837"/>
                <a:gd name="T36" fmla="*/ 265 w 611"/>
                <a:gd name="T37" fmla="*/ 790 h 837"/>
                <a:gd name="T38" fmla="*/ 213 w 611"/>
                <a:gd name="T39" fmla="*/ 765 h 837"/>
                <a:gd name="T40" fmla="*/ 198 w 611"/>
                <a:gd name="T41" fmla="*/ 567 h 837"/>
                <a:gd name="T42" fmla="*/ 116 w 611"/>
                <a:gd name="T43" fmla="*/ 606 h 837"/>
                <a:gd name="T44" fmla="*/ 116 w 611"/>
                <a:gd name="T45" fmla="*/ 573 h 837"/>
                <a:gd name="T46" fmla="*/ 174 w 611"/>
                <a:gd name="T47" fmla="*/ 535 h 837"/>
                <a:gd name="T48" fmla="*/ 188 w 611"/>
                <a:gd name="T49" fmla="*/ 495 h 837"/>
                <a:gd name="T50" fmla="*/ 155 w 611"/>
                <a:gd name="T51" fmla="*/ 464 h 837"/>
                <a:gd name="T52" fmla="*/ 169 w 611"/>
                <a:gd name="T53" fmla="*/ 447 h 837"/>
                <a:gd name="T54" fmla="*/ 140 w 611"/>
                <a:gd name="T55" fmla="*/ 431 h 837"/>
                <a:gd name="T56" fmla="*/ 116 w 611"/>
                <a:gd name="T57" fmla="*/ 472 h 837"/>
                <a:gd name="T58" fmla="*/ 112 w 611"/>
                <a:gd name="T59" fmla="*/ 527 h 837"/>
                <a:gd name="T60" fmla="*/ 73 w 611"/>
                <a:gd name="T61" fmla="*/ 535 h 837"/>
                <a:gd name="T62" fmla="*/ 59 w 611"/>
                <a:gd name="T63" fmla="*/ 567 h 837"/>
                <a:gd name="T64" fmla="*/ 92 w 611"/>
                <a:gd name="T65" fmla="*/ 606 h 837"/>
                <a:gd name="T66" fmla="*/ 43 w 611"/>
                <a:gd name="T67" fmla="*/ 583 h 837"/>
                <a:gd name="T68" fmla="*/ 34 w 611"/>
                <a:gd name="T69" fmla="*/ 614 h 837"/>
                <a:gd name="T70" fmla="*/ 0 w 611"/>
                <a:gd name="T71" fmla="*/ 598 h 837"/>
                <a:gd name="T72" fmla="*/ 0 w 611"/>
                <a:gd name="T73" fmla="*/ 598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1" h="837">
                  <a:moveTo>
                    <a:pt x="0" y="598"/>
                  </a:moveTo>
                  <a:lnTo>
                    <a:pt x="25" y="606"/>
                  </a:lnTo>
                  <a:lnTo>
                    <a:pt x="59" y="415"/>
                  </a:lnTo>
                  <a:lnTo>
                    <a:pt x="77" y="359"/>
                  </a:lnTo>
                  <a:lnTo>
                    <a:pt x="112" y="336"/>
                  </a:lnTo>
                  <a:lnTo>
                    <a:pt x="159" y="336"/>
                  </a:lnTo>
                  <a:lnTo>
                    <a:pt x="140" y="105"/>
                  </a:lnTo>
                  <a:lnTo>
                    <a:pt x="107" y="152"/>
                  </a:lnTo>
                  <a:lnTo>
                    <a:pt x="121" y="311"/>
                  </a:lnTo>
                  <a:lnTo>
                    <a:pt x="92" y="152"/>
                  </a:lnTo>
                  <a:lnTo>
                    <a:pt x="135" y="56"/>
                  </a:lnTo>
                  <a:lnTo>
                    <a:pt x="530" y="0"/>
                  </a:lnTo>
                  <a:lnTo>
                    <a:pt x="549" y="24"/>
                  </a:lnTo>
                  <a:lnTo>
                    <a:pt x="611" y="782"/>
                  </a:lnTo>
                  <a:lnTo>
                    <a:pt x="558" y="837"/>
                  </a:lnTo>
                  <a:lnTo>
                    <a:pt x="405" y="822"/>
                  </a:lnTo>
                  <a:lnTo>
                    <a:pt x="544" y="814"/>
                  </a:lnTo>
                  <a:lnTo>
                    <a:pt x="583" y="774"/>
                  </a:lnTo>
                  <a:lnTo>
                    <a:pt x="265" y="790"/>
                  </a:lnTo>
                  <a:lnTo>
                    <a:pt x="213" y="765"/>
                  </a:lnTo>
                  <a:lnTo>
                    <a:pt x="198" y="567"/>
                  </a:lnTo>
                  <a:lnTo>
                    <a:pt x="116" y="606"/>
                  </a:lnTo>
                  <a:lnTo>
                    <a:pt x="116" y="573"/>
                  </a:lnTo>
                  <a:lnTo>
                    <a:pt x="174" y="535"/>
                  </a:lnTo>
                  <a:lnTo>
                    <a:pt x="188" y="495"/>
                  </a:lnTo>
                  <a:lnTo>
                    <a:pt x="155" y="464"/>
                  </a:lnTo>
                  <a:lnTo>
                    <a:pt x="169" y="447"/>
                  </a:lnTo>
                  <a:lnTo>
                    <a:pt x="140" y="431"/>
                  </a:lnTo>
                  <a:lnTo>
                    <a:pt x="116" y="472"/>
                  </a:lnTo>
                  <a:lnTo>
                    <a:pt x="112" y="527"/>
                  </a:lnTo>
                  <a:lnTo>
                    <a:pt x="73" y="535"/>
                  </a:lnTo>
                  <a:lnTo>
                    <a:pt x="59" y="567"/>
                  </a:lnTo>
                  <a:lnTo>
                    <a:pt x="92" y="606"/>
                  </a:lnTo>
                  <a:lnTo>
                    <a:pt x="43" y="583"/>
                  </a:lnTo>
                  <a:lnTo>
                    <a:pt x="34" y="614"/>
                  </a:lnTo>
                  <a:lnTo>
                    <a:pt x="0" y="598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8" name="Freeform 124"/>
            <p:cNvSpPr>
              <a:spLocks/>
            </p:cNvSpPr>
            <p:nvPr/>
          </p:nvSpPr>
          <p:spPr bwMode="auto">
            <a:xfrm>
              <a:off x="651" y="3550"/>
              <a:ext cx="25" cy="16"/>
            </a:xfrm>
            <a:custGeom>
              <a:avLst/>
              <a:gdLst>
                <a:gd name="T0" fmla="*/ 0 w 77"/>
                <a:gd name="T1" fmla="*/ 9 h 65"/>
                <a:gd name="T2" fmla="*/ 33 w 77"/>
                <a:gd name="T3" fmla="*/ 65 h 65"/>
                <a:gd name="T4" fmla="*/ 57 w 77"/>
                <a:gd name="T5" fmla="*/ 65 h 65"/>
                <a:gd name="T6" fmla="*/ 77 w 77"/>
                <a:gd name="T7" fmla="*/ 24 h 65"/>
                <a:gd name="T8" fmla="*/ 57 w 77"/>
                <a:gd name="T9" fmla="*/ 9 h 65"/>
                <a:gd name="T10" fmla="*/ 43 w 77"/>
                <a:gd name="T11" fmla="*/ 49 h 65"/>
                <a:gd name="T12" fmla="*/ 19 w 77"/>
                <a:gd name="T13" fmla="*/ 0 h 65"/>
                <a:gd name="T14" fmla="*/ 0 w 77"/>
                <a:gd name="T15" fmla="*/ 9 h 65"/>
                <a:gd name="T16" fmla="*/ 0 w 77"/>
                <a:gd name="T1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5">
                  <a:moveTo>
                    <a:pt x="0" y="9"/>
                  </a:moveTo>
                  <a:lnTo>
                    <a:pt x="33" y="65"/>
                  </a:lnTo>
                  <a:lnTo>
                    <a:pt x="57" y="65"/>
                  </a:lnTo>
                  <a:lnTo>
                    <a:pt x="77" y="24"/>
                  </a:lnTo>
                  <a:lnTo>
                    <a:pt x="57" y="9"/>
                  </a:lnTo>
                  <a:lnTo>
                    <a:pt x="43" y="49"/>
                  </a:lnTo>
                  <a:lnTo>
                    <a:pt x="1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09" name="Freeform 125"/>
            <p:cNvSpPr>
              <a:spLocks/>
            </p:cNvSpPr>
            <p:nvPr/>
          </p:nvSpPr>
          <p:spPr bwMode="auto">
            <a:xfrm>
              <a:off x="663" y="3572"/>
              <a:ext cx="125" cy="46"/>
            </a:xfrm>
            <a:custGeom>
              <a:avLst/>
              <a:gdLst>
                <a:gd name="T0" fmla="*/ 0 w 374"/>
                <a:gd name="T1" fmla="*/ 0 h 185"/>
                <a:gd name="T2" fmla="*/ 15 w 374"/>
                <a:gd name="T3" fmla="*/ 176 h 185"/>
                <a:gd name="T4" fmla="*/ 374 w 374"/>
                <a:gd name="T5" fmla="*/ 185 h 185"/>
                <a:gd name="T6" fmla="*/ 352 w 374"/>
                <a:gd name="T7" fmla="*/ 160 h 185"/>
                <a:gd name="T8" fmla="*/ 29 w 374"/>
                <a:gd name="T9" fmla="*/ 160 h 185"/>
                <a:gd name="T10" fmla="*/ 0 w 374"/>
                <a:gd name="T11" fmla="*/ 0 h 185"/>
                <a:gd name="T12" fmla="*/ 0 w 374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185">
                  <a:moveTo>
                    <a:pt x="0" y="0"/>
                  </a:moveTo>
                  <a:lnTo>
                    <a:pt x="15" y="176"/>
                  </a:lnTo>
                  <a:lnTo>
                    <a:pt x="374" y="185"/>
                  </a:lnTo>
                  <a:lnTo>
                    <a:pt x="352" y="160"/>
                  </a:lnTo>
                  <a:lnTo>
                    <a:pt x="29" y="1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0" name="Freeform 126"/>
            <p:cNvSpPr>
              <a:spLocks/>
            </p:cNvSpPr>
            <p:nvPr/>
          </p:nvSpPr>
          <p:spPr bwMode="auto">
            <a:xfrm>
              <a:off x="771" y="3528"/>
              <a:ext cx="113" cy="122"/>
            </a:xfrm>
            <a:custGeom>
              <a:avLst/>
              <a:gdLst>
                <a:gd name="T0" fmla="*/ 0 w 341"/>
                <a:gd name="T1" fmla="*/ 310 h 486"/>
                <a:gd name="T2" fmla="*/ 91 w 341"/>
                <a:gd name="T3" fmla="*/ 366 h 486"/>
                <a:gd name="T4" fmla="*/ 188 w 341"/>
                <a:gd name="T5" fmla="*/ 469 h 486"/>
                <a:gd name="T6" fmla="*/ 260 w 341"/>
                <a:gd name="T7" fmla="*/ 271 h 486"/>
                <a:gd name="T8" fmla="*/ 322 w 341"/>
                <a:gd name="T9" fmla="*/ 192 h 486"/>
                <a:gd name="T10" fmla="*/ 249 w 341"/>
                <a:gd name="T11" fmla="*/ 87 h 486"/>
                <a:gd name="T12" fmla="*/ 125 w 341"/>
                <a:gd name="T13" fmla="*/ 0 h 486"/>
                <a:gd name="T14" fmla="*/ 265 w 341"/>
                <a:gd name="T15" fmla="*/ 79 h 486"/>
                <a:gd name="T16" fmla="*/ 303 w 341"/>
                <a:gd name="T17" fmla="*/ 119 h 486"/>
                <a:gd name="T18" fmla="*/ 341 w 341"/>
                <a:gd name="T19" fmla="*/ 198 h 486"/>
                <a:gd name="T20" fmla="*/ 265 w 341"/>
                <a:gd name="T21" fmla="*/ 287 h 486"/>
                <a:gd name="T22" fmla="*/ 197 w 341"/>
                <a:gd name="T23" fmla="*/ 486 h 486"/>
                <a:gd name="T24" fmla="*/ 173 w 341"/>
                <a:gd name="T25" fmla="*/ 478 h 486"/>
                <a:gd name="T26" fmla="*/ 57 w 341"/>
                <a:gd name="T27" fmla="*/ 350 h 486"/>
                <a:gd name="T28" fmla="*/ 0 w 341"/>
                <a:gd name="T29" fmla="*/ 310 h 486"/>
                <a:gd name="T30" fmla="*/ 0 w 341"/>
                <a:gd name="T31" fmla="*/ 31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1" h="486">
                  <a:moveTo>
                    <a:pt x="0" y="310"/>
                  </a:moveTo>
                  <a:lnTo>
                    <a:pt x="91" y="366"/>
                  </a:lnTo>
                  <a:lnTo>
                    <a:pt x="188" y="469"/>
                  </a:lnTo>
                  <a:lnTo>
                    <a:pt x="260" y="271"/>
                  </a:lnTo>
                  <a:lnTo>
                    <a:pt x="322" y="192"/>
                  </a:lnTo>
                  <a:lnTo>
                    <a:pt x="249" y="87"/>
                  </a:lnTo>
                  <a:lnTo>
                    <a:pt x="125" y="0"/>
                  </a:lnTo>
                  <a:lnTo>
                    <a:pt x="265" y="79"/>
                  </a:lnTo>
                  <a:lnTo>
                    <a:pt x="303" y="119"/>
                  </a:lnTo>
                  <a:lnTo>
                    <a:pt x="341" y="198"/>
                  </a:lnTo>
                  <a:lnTo>
                    <a:pt x="265" y="287"/>
                  </a:lnTo>
                  <a:lnTo>
                    <a:pt x="197" y="486"/>
                  </a:lnTo>
                  <a:lnTo>
                    <a:pt x="173" y="478"/>
                  </a:lnTo>
                  <a:lnTo>
                    <a:pt x="57" y="350"/>
                  </a:lnTo>
                  <a:lnTo>
                    <a:pt x="0" y="310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1" name="Freeform 127"/>
            <p:cNvSpPr>
              <a:spLocks/>
            </p:cNvSpPr>
            <p:nvPr/>
          </p:nvSpPr>
          <p:spPr bwMode="auto">
            <a:xfrm>
              <a:off x="281" y="3640"/>
              <a:ext cx="161" cy="131"/>
            </a:xfrm>
            <a:custGeom>
              <a:avLst/>
              <a:gdLst>
                <a:gd name="T0" fmla="*/ 370 w 485"/>
                <a:gd name="T1" fmla="*/ 81 h 526"/>
                <a:gd name="T2" fmla="*/ 336 w 485"/>
                <a:gd name="T3" fmla="*/ 176 h 526"/>
                <a:gd name="T4" fmla="*/ 356 w 485"/>
                <a:gd name="T5" fmla="*/ 214 h 526"/>
                <a:gd name="T6" fmla="*/ 383 w 485"/>
                <a:gd name="T7" fmla="*/ 279 h 526"/>
                <a:gd name="T8" fmla="*/ 345 w 485"/>
                <a:gd name="T9" fmla="*/ 304 h 526"/>
                <a:gd name="T10" fmla="*/ 270 w 485"/>
                <a:gd name="T11" fmla="*/ 224 h 526"/>
                <a:gd name="T12" fmla="*/ 221 w 485"/>
                <a:gd name="T13" fmla="*/ 208 h 526"/>
                <a:gd name="T14" fmla="*/ 187 w 485"/>
                <a:gd name="T15" fmla="*/ 224 h 526"/>
                <a:gd name="T16" fmla="*/ 125 w 485"/>
                <a:gd name="T17" fmla="*/ 151 h 526"/>
                <a:gd name="T18" fmla="*/ 139 w 485"/>
                <a:gd name="T19" fmla="*/ 47 h 526"/>
                <a:gd name="T20" fmla="*/ 77 w 485"/>
                <a:gd name="T21" fmla="*/ 0 h 526"/>
                <a:gd name="T22" fmla="*/ 29 w 485"/>
                <a:gd name="T23" fmla="*/ 15 h 526"/>
                <a:gd name="T24" fmla="*/ 9 w 485"/>
                <a:gd name="T25" fmla="*/ 47 h 526"/>
                <a:gd name="T26" fmla="*/ 0 w 485"/>
                <a:gd name="T27" fmla="*/ 127 h 526"/>
                <a:gd name="T28" fmla="*/ 19 w 485"/>
                <a:gd name="T29" fmla="*/ 183 h 526"/>
                <a:gd name="T30" fmla="*/ 19 w 485"/>
                <a:gd name="T31" fmla="*/ 119 h 526"/>
                <a:gd name="T32" fmla="*/ 43 w 485"/>
                <a:gd name="T33" fmla="*/ 32 h 526"/>
                <a:gd name="T34" fmla="*/ 77 w 485"/>
                <a:gd name="T35" fmla="*/ 40 h 526"/>
                <a:gd name="T36" fmla="*/ 100 w 485"/>
                <a:gd name="T37" fmla="*/ 88 h 526"/>
                <a:gd name="T38" fmla="*/ 48 w 485"/>
                <a:gd name="T39" fmla="*/ 200 h 526"/>
                <a:gd name="T40" fmla="*/ 0 w 485"/>
                <a:gd name="T41" fmla="*/ 231 h 526"/>
                <a:gd name="T42" fmla="*/ 48 w 485"/>
                <a:gd name="T43" fmla="*/ 279 h 526"/>
                <a:gd name="T44" fmla="*/ 5 w 485"/>
                <a:gd name="T45" fmla="*/ 374 h 526"/>
                <a:gd name="T46" fmla="*/ 105 w 485"/>
                <a:gd name="T47" fmla="*/ 358 h 526"/>
                <a:gd name="T48" fmla="*/ 143 w 485"/>
                <a:gd name="T49" fmla="*/ 263 h 526"/>
                <a:gd name="T50" fmla="*/ 201 w 485"/>
                <a:gd name="T51" fmla="*/ 327 h 526"/>
                <a:gd name="T52" fmla="*/ 235 w 485"/>
                <a:gd name="T53" fmla="*/ 304 h 526"/>
                <a:gd name="T54" fmla="*/ 158 w 485"/>
                <a:gd name="T55" fmla="*/ 510 h 526"/>
                <a:gd name="T56" fmla="*/ 206 w 485"/>
                <a:gd name="T57" fmla="*/ 526 h 526"/>
                <a:gd name="T58" fmla="*/ 283 w 485"/>
                <a:gd name="T59" fmla="*/ 431 h 526"/>
                <a:gd name="T60" fmla="*/ 379 w 485"/>
                <a:gd name="T61" fmla="*/ 358 h 526"/>
                <a:gd name="T62" fmla="*/ 485 w 485"/>
                <a:gd name="T63" fmla="*/ 279 h 526"/>
                <a:gd name="T64" fmla="*/ 399 w 485"/>
                <a:gd name="T65" fmla="*/ 119 h 526"/>
                <a:gd name="T66" fmla="*/ 422 w 485"/>
                <a:gd name="T67" fmla="*/ 88 h 526"/>
                <a:gd name="T68" fmla="*/ 370 w 485"/>
                <a:gd name="T69" fmla="*/ 81 h 526"/>
                <a:gd name="T70" fmla="*/ 370 w 485"/>
                <a:gd name="T71" fmla="*/ 8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5" h="526">
                  <a:moveTo>
                    <a:pt x="370" y="81"/>
                  </a:moveTo>
                  <a:lnTo>
                    <a:pt x="336" y="176"/>
                  </a:lnTo>
                  <a:lnTo>
                    <a:pt x="356" y="214"/>
                  </a:lnTo>
                  <a:lnTo>
                    <a:pt x="383" y="279"/>
                  </a:lnTo>
                  <a:lnTo>
                    <a:pt x="345" y="304"/>
                  </a:lnTo>
                  <a:lnTo>
                    <a:pt x="270" y="224"/>
                  </a:lnTo>
                  <a:lnTo>
                    <a:pt x="221" y="208"/>
                  </a:lnTo>
                  <a:lnTo>
                    <a:pt x="187" y="224"/>
                  </a:lnTo>
                  <a:lnTo>
                    <a:pt x="125" y="151"/>
                  </a:lnTo>
                  <a:lnTo>
                    <a:pt x="139" y="47"/>
                  </a:lnTo>
                  <a:lnTo>
                    <a:pt x="77" y="0"/>
                  </a:lnTo>
                  <a:lnTo>
                    <a:pt x="29" y="15"/>
                  </a:lnTo>
                  <a:lnTo>
                    <a:pt x="9" y="47"/>
                  </a:lnTo>
                  <a:lnTo>
                    <a:pt x="0" y="127"/>
                  </a:lnTo>
                  <a:lnTo>
                    <a:pt x="19" y="183"/>
                  </a:lnTo>
                  <a:lnTo>
                    <a:pt x="19" y="119"/>
                  </a:lnTo>
                  <a:lnTo>
                    <a:pt x="43" y="32"/>
                  </a:lnTo>
                  <a:lnTo>
                    <a:pt x="77" y="40"/>
                  </a:lnTo>
                  <a:lnTo>
                    <a:pt x="100" y="88"/>
                  </a:lnTo>
                  <a:lnTo>
                    <a:pt x="48" y="200"/>
                  </a:lnTo>
                  <a:lnTo>
                    <a:pt x="0" y="231"/>
                  </a:lnTo>
                  <a:lnTo>
                    <a:pt x="48" y="279"/>
                  </a:lnTo>
                  <a:lnTo>
                    <a:pt x="5" y="374"/>
                  </a:lnTo>
                  <a:lnTo>
                    <a:pt x="105" y="358"/>
                  </a:lnTo>
                  <a:lnTo>
                    <a:pt x="143" y="263"/>
                  </a:lnTo>
                  <a:lnTo>
                    <a:pt x="201" y="327"/>
                  </a:lnTo>
                  <a:lnTo>
                    <a:pt x="235" y="304"/>
                  </a:lnTo>
                  <a:lnTo>
                    <a:pt x="158" y="510"/>
                  </a:lnTo>
                  <a:lnTo>
                    <a:pt x="206" y="526"/>
                  </a:lnTo>
                  <a:lnTo>
                    <a:pt x="283" y="431"/>
                  </a:lnTo>
                  <a:lnTo>
                    <a:pt x="379" y="358"/>
                  </a:lnTo>
                  <a:lnTo>
                    <a:pt x="485" y="279"/>
                  </a:lnTo>
                  <a:lnTo>
                    <a:pt x="399" y="119"/>
                  </a:lnTo>
                  <a:lnTo>
                    <a:pt x="422" y="88"/>
                  </a:lnTo>
                  <a:lnTo>
                    <a:pt x="370" y="81"/>
                  </a:lnTo>
                  <a:lnTo>
                    <a:pt x="37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2" name="Freeform 128"/>
            <p:cNvSpPr>
              <a:spLocks/>
            </p:cNvSpPr>
            <p:nvPr/>
          </p:nvSpPr>
          <p:spPr bwMode="auto">
            <a:xfrm>
              <a:off x="320" y="3733"/>
              <a:ext cx="26" cy="22"/>
            </a:xfrm>
            <a:custGeom>
              <a:avLst/>
              <a:gdLst>
                <a:gd name="T0" fmla="*/ 0 w 78"/>
                <a:gd name="T1" fmla="*/ 0 h 89"/>
                <a:gd name="T2" fmla="*/ 78 w 78"/>
                <a:gd name="T3" fmla="*/ 89 h 89"/>
                <a:gd name="T4" fmla="*/ 59 w 78"/>
                <a:gd name="T5" fmla="*/ 89 h 89"/>
                <a:gd name="T6" fmla="*/ 0 w 78"/>
                <a:gd name="T7" fmla="*/ 0 h 89"/>
                <a:gd name="T8" fmla="*/ 0 w 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9">
                  <a:moveTo>
                    <a:pt x="0" y="0"/>
                  </a:moveTo>
                  <a:lnTo>
                    <a:pt x="78" y="89"/>
                  </a:lnTo>
                  <a:lnTo>
                    <a:pt x="59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3" name="Freeform 129"/>
            <p:cNvSpPr>
              <a:spLocks/>
            </p:cNvSpPr>
            <p:nvPr/>
          </p:nvSpPr>
          <p:spPr bwMode="auto">
            <a:xfrm>
              <a:off x="242" y="3638"/>
              <a:ext cx="39" cy="99"/>
            </a:xfrm>
            <a:custGeom>
              <a:avLst/>
              <a:gdLst>
                <a:gd name="T0" fmla="*/ 115 w 115"/>
                <a:gd name="T1" fmla="*/ 31 h 398"/>
                <a:gd name="T2" fmla="*/ 48 w 115"/>
                <a:gd name="T3" fmla="*/ 23 h 398"/>
                <a:gd name="T4" fmla="*/ 28 w 115"/>
                <a:gd name="T5" fmla="*/ 64 h 398"/>
                <a:gd name="T6" fmla="*/ 67 w 115"/>
                <a:gd name="T7" fmla="*/ 89 h 398"/>
                <a:gd name="T8" fmla="*/ 18 w 115"/>
                <a:gd name="T9" fmla="*/ 152 h 398"/>
                <a:gd name="T10" fmla="*/ 23 w 115"/>
                <a:gd name="T11" fmla="*/ 216 h 398"/>
                <a:gd name="T12" fmla="*/ 48 w 115"/>
                <a:gd name="T13" fmla="*/ 239 h 398"/>
                <a:gd name="T14" fmla="*/ 81 w 115"/>
                <a:gd name="T15" fmla="*/ 216 h 398"/>
                <a:gd name="T16" fmla="*/ 43 w 115"/>
                <a:gd name="T17" fmla="*/ 279 h 398"/>
                <a:gd name="T18" fmla="*/ 57 w 115"/>
                <a:gd name="T19" fmla="*/ 342 h 398"/>
                <a:gd name="T20" fmla="*/ 91 w 115"/>
                <a:gd name="T21" fmla="*/ 320 h 398"/>
                <a:gd name="T22" fmla="*/ 72 w 115"/>
                <a:gd name="T23" fmla="*/ 358 h 398"/>
                <a:gd name="T24" fmla="*/ 110 w 115"/>
                <a:gd name="T25" fmla="*/ 398 h 398"/>
                <a:gd name="T26" fmla="*/ 52 w 115"/>
                <a:gd name="T27" fmla="*/ 375 h 398"/>
                <a:gd name="T28" fmla="*/ 23 w 115"/>
                <a:gd name="T29" fmla="*/ 279 h 398"/>
                <a:gd name="T30" fmla="*/ 0 w 115"/>
                <a:gd name="T31" fmla="*/ 263 h 398"/>
                <a:gd name="T32" fmla="*/ 0 w 115"/>
                <a:gd name="T33" fmla="*/ 144 h 398"/>
                <a:gd name="T34" fmla="*/ 28 w 115"/>
                <a:gd name="T35" fmla="*/ 111 h 398"/>
                <a:gd name="T36" fmla="*/ 5 w 115"/>
                <a:gd name="T37" fmla="*/ 80 h 398"/>
                <a:gd name="T38" fmla="*/ 33 w 115"/>
                <a:gd name="T39" fmla="*/ 8 h 398"/>
                <a:gd name="T40" fmla="*/ 67 w 115"/>
                <a:gd name="T41" fmla="*/ 0 h 398"/>
                <a:gd name="T42" fmla="*/ 115 w 115"/>
                <a:gd name="T43" fmla="*/ 31 h 398"/>
                <a:gd name="T44" fmla="*/ 115 w 115"/>
                <a:gd name="T45" fmla="*/ 3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398">
                  <a:moveTo>
                    <a:pt x="115" y="31"/>
                  </a:moveTo>
                  <a:lnTo>
                    <a:pt x="48" y="23"/>
                  </a:lnTo>
                  <a:lnTo>
                    <a:pt x="28" y="64"/>
                  </a:lnTo>
                  <a:lnTo>
                    <a:pt x="67" y="89"/>
                  </a:lnTo>
                  <a:lnTo>
                    <a:pt x="18" y="152"/>
                  </a:lnTo>
                  <a:lnTo>
                    <a:pt x="23" y="216"/>
                  </a:lnTo>
                  <a:lnTo>
                    <a:pt x="48" y="239"/>
                  </a:lnTo>
                  <a:lnTo>
                    <a:pt x="81" y="216"/>
                  </a:lnTo>
                  <a:lnTo>
                    <a:pt x="43" y="279"/>
                  </a:lnTo>
                  <a:lnTo>
                    <a:pt x="57" y="342"/>
                  </a:lnTo>
                  <a:lnTo>
                    <a:pt x="91" y="320"/>
                  </a:lnTo>
                  <a:lnTo>
                    <a:pt x="72" y="358"/>
                  </a:lnTo>
                  <a:lnTo>
                    <a:pt x="110" y="398"/>
                  </a:lnTo>
                  <a:lnTo>
                    <a:pt x="52" y="375"/>
                  </a:lnTo>
                  <a:lnTo>
                    <a:pt x="23" y="279"/>
                  </a:lnTo>
                  <a:lnTo>
                    <a:pt x="0" y="263"/>
                  </a:lnTo>
                  <a:lnTo>
                    <a:pt x="0" y="144"/>
                  </a:lnTo>
                  <a:lnTo>
                    <a:pt x="28" y="111"/>
                  </a:lnTo>
                  <a:lnTo>
                    <a:pt x="5" y="80"/>
                  </a:lnTo>
                  <a:lnTo>
                    <a:pt x="33" y="8"/>
                  </a:lnTo>
                  <a:lnTo>
                    <a:pt x="67" y="0"/>
                  </a:lnTo>
                  <a:lnTo>
                    <a:pt x="115" y="31"/>
                  </a:lnTo>
                  <a:lnTo>
                    <a:pt x="11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4" name="Freeform 130"/>
            <p:cNvSpPr>
              <a:spLocks/>
            </p:cNvSpPr>
            <p:nvPr/>
          </p:nvSpPr>
          <p:spPr bwMode="auto">
            <a:xfrm>
              <a:off x="199" y="3698"/>
              <a:ext cx="530" cy="261"/>
            </a:xfrm>
            <a:custGeom>
              <a:avLst/>
              <a:gdLst>
                <a:gd name="T0" fmla="*/ 859 w 1590"/>
                <a:gd name="T1" fmla="*/ 0 h 1045"/>
                <a:gd name="T2" fmla="*/ 1033 w 1590"/>
                <a:gd name="T3" fmla="*/ 73 h 1045"/>
                <a:gd name="T4" fmla="*/ 1201 w 1590"/>
                <a:gd name="T5" fmla="*/ 255 h 1045"/>
                <a:gd name="T6" fmla="*/ 1365 w 1590"/>
                <a:gd name="T7" fmla="*/ 128 h 1045"/>
                <a:gd name="T8" fmla="*/ 1527 w 1590"/>
                <a:gd name="T9" fmla="*/ 168 h 1045"/>
                <a:gd name="T10" fmla="*/ 1514 w 1590"/>
                <a:gd name="T11" fmla="*/ 280 h 1045"/>
                <a:gd name="T12" fmla="*/ 1480 w 1590"/>
                <a:gd name="T13" fmla="*/ 631 h 1045"/>
                <a:gd name="T14" fmla="*/ 1355 w 1590"/>
                <a:gd name="T15" fmla="*/ 750 h 1045"/>
                <a:gd name="T16" fmla="*/ 1177 w 1590"/>
                <a:gd name="T17" fmla="*/ 703 h 1045"/>
                <a:gd name="T18" fmla="*/ 880 w 1590"/>
                <a:gd name="T19" fmla="*/ 408 h 1045"/>
                <a:gd name="T20" fmla="*/ 802 w 1590"/>
                <a:gd name="T21" fmla="*/ 399 h 1045"/>
                <a:gd name="T22" fmla="*/ 812 w 1590"/>
                <a:gd name="T23" fmla="*/ 584 h 1045"/>
                <a:gd name="T24" fmla="*/ 721 w 1590"/>
                <a:gd name="T25" fmla="*/ 646 h 1045"/>
                <a:gd name="T26" fmla="*/ 644 w 1590"/>
                <a:gd name="T27" fmla="*/ 559 h 1045"/>
                <a:gd name="T28" fmla="*/ 533 w 1590"/>
                <a:gd name="T29" fmla="*/ 839 h 1045"/>
                <a:gd name="T30" fmla="*/ 379 w 1590"/>
                <a:gd name="T31" fmla="*/ 981 h 1045"/>
                <a:gd name="T32" fmla="*/ 226 w 1590"/>
                <a:gd name="T33" fmla="*/ 885 h 1045"/>
                <a:gd name="T34" fmla="*/ 169 w 1590"/>
                <a:gd name="T35" fmla="*/ 750 h 1045"/>
                <a:gd name="T36" fmla="*/ 0 w 1590"/>
                <a:gd name="T37" fmla="*/ 289 h 1045"/>
                <a:gd name="T38" fmla="*/ 178 w 1590"/>
                <a:gd name="T39" fmla="*/ 726 h 1045"/>
                <a:gd name="T40" fmla="*/ 268 w 1590"/>
                <a:gd name="T41" fmla="*/ 862 h 1045"/>
                <a:gd name="T42" fmla="*/ 364 w 1590"/>
                <a:gd name="T43" fmla="*/ 870 h 1045"/>
                <a:gd name="T44" fmla="*/ 39 w 1590"/>
                <a:gd name="T45" fmla="*/ 248 h 1045"/>
                <a:gd name="T46" fmla="*/ 327 w 1590"/>
                <a:gd name="T47" fmla="*/ 608 h 1045"/>
                <a:gd name="T48" fmla="*/ 466 w 1590"/>
                <a:gd name="T49" fmla="*/ 511 h 1045"/>
                <a:gd name="T50" fmla="*/ 499 w 1590"/>
                <a:gd name="T51" fmla="*/ 464 h 1045"/>
                <a:gd name="T52" fmla="*/ 537 w 1590"/>
                <a:gd name="T53" fmla="*/ 416 h 1045"/>
                <a:gd name="T54" fmla="*/ 562 w 1590"/>
                <a:gd name="T55" fmla="*/ 367 h 1045"/>
                <a:gd name="T56" fmla="*/ 576 w 1590"/>
                <a:gd name="T57" fmla="*/ 312 h 1045"/>
                <a:gd name="T58" fmla="*/ 624 w 1590"/>
                <a:gd name="T59" fmla="*/ 264 h 1045"/>
                <a:gd name="T60" fmla="*/ 653 w 1590"/>
                <a:gd name="T61" fmla="*/ 223 h 1045"/>
                <a:gd name="T62" fmla="*/ 682 w 1590"/>
                <a:gd name="T63" fmla="*/ 177 h 1045"/>
                <a:gd name="T64" fmla="*/ 745 w 1590"/>
                <a:gd name="T65" fmla="*/ 136 h 1045"/>
                <a:gd name="T66" fmla="*/ 798 w 1590"/>
                <a:gd name="T67" fmla="*/ 58 h 1045"/>
                <a:gd name="T68" fmla="*/ 759 w 1590"/>
                <a:gd name="T69" fmla="*/ 33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0" h="1045">
                  <a:moveTo>
                    <a:pt x="759" y="33"/>
                  </a:moveTo>
                  <a:lnTo>
                    <a:pt x="859" y="0"/>
                  </a:lnTo>
                  <a:lnTo>
                    <a:pt x="927" y="17"/>
                  </a:lnTo>
                  <a:lnTo>
                    <a:pt x="1033" y="73"/>
                  </a:lnTo>
                  <a:lnTo>
                    <a:pt x="1168" y="209"/>
                  </a:lnTo>
                  <a:lnTo>
                    <a:pt x="1201" y="255"/>
                  </a:lnTo>
                  <a:lnTo>
                    <a:pt x="1283" y="160"/>
                  </a:lnTo>
                  <a:lnTo>
                    <a:pt x="1365" y="128"/>
                  </a:lnTo>
                  <a:lnTo>
                    <a:pt x="1441" y="136"/>
                  </a:lnTo>
                  <a:lnTo>
                    <a:pt x="1527" y="168"/>
                  </a:lnTo>
                  <a:lnTo>
                    <a:pt x="1590" y="217"/>
                  </a:lnTo>
                  <a:lnTo>
                    <a:pt x="1514" y="280"/>
                  </a:lnTo>
                  <a:lnTo>
                    <a:pt x="1518" y="511"/>
                  </a:lnTo>
                  <a:lnTo>
                    <a:pt x="1480" y="631"/>
                  </a:lnTo>
                  <a:lnTo>
                    <a:pt x="1412" y="734"/>
                  </a:lnTo>
                  <a:lnTo>
                    <a:pt x="1355" y="750"/>
                  </a:lnTo>
                  <a:lnTo>
                    <a:pt x="1269" y="750"/>
                  </a:lnTo>
                  <a:lnTo>
                    <a:pt x="1177" y="703"/>
                  </a:lnTo>
                  <a:lnTo>
                    <a:pt x="1086" y="654"/>
                  </a:lnTo>
                  <a:lnTo>
                    <a:pt x="880" y="408"/>
                  </a:lnTo>
                  <a:lnTo>
                    <a:pt x="870" y="440"/>
                  </a:lnTo>
                  <a:lnTo>
                    <a:pt x="802" y="399"/>
                  </a:lnTo>
                  <a:lnTo>
                    <a:pt x="821" y="503"/>
                  </a:lnTo>
                  <a:lnTo>
                    <a:pt x="812" y="584"/>
                  </a:lnTo>
                  <a:lnTo>
                    <a:pt x="759" y="646"/>
                  </a:lnTo>
                  <a:lnTo>
                    <a:pt x="721" y="646"/>
                  </a:lnTo>
                  <a:lnTo>
                    <a:pt x="677" y="615"/>
                  </a:lnTo>
                  <a:lnTo>
                    <a:pt x="644" y="559"/>
                  </a:lnTo>
                  <a:lnTo>
                    <a:pt x="585" y="703"/>
                  </a:lnTo>
                  <a:lnTo>
                    <a:pt x="533" y="839"/>
                  </a:lnTo>
                  <a:lnTo>
                    <a:pt x="437" y="766"/>
                  </a:lnTo>
                  <a:lnTo>
                    <a:pt x="379" y="981"/>
                  </a:lnTo>
                  <a:lnTo>
                    <a:pt x="327" y="1045"/>
                  </a:lnTo>
                  <a:lnTo>
                    <a:pt x="226" y="885"/>
                  </a:lnTo>
                  <a:lnTo>
                    <a:pt x="245" y="813"/>
                  </a:lnTo>
                  <a:lnTo>
                    <a:pt x="169" y="750"/>
                  </a:lnTo>
                  <a:lnTo>
                    <a:pt x="72" y="464"/>
                  </a:lnTo>
                  <a:lnTo>
                    <a:pt x="0" y="289"/>
                  </a:lnTo>
                  <a:lnTo>
                    <a:pt x="9" y="255"/>
                  </a:lnTo>
                  <a:lnTo>
                    <a:pt x="178" y="726"/>
                  </a:lnTo>
                  <a:lnTo>
                    <a:pt x="274" y="807"/>
                  </a:lnTo>
                  <a:lnTo>
                    <a:pt x="268" y="862"/>
                  </a:lnTo>
                  <a:lnTo>
                    <a:pt x="331" y="965"/>
                  </a:lnTo>
                  <a:lnTo>
                    <a:pt x="364" y="870"/>
                  </a:lnTo>
                  <a:lnTo>
                    <a:pt x="192" y="639"/>
                  </a:lnTo>
                  <a:lnTo>
                    <a:pt x="39" y="248"/>
                  </a:lnTo>
                  <a:lnTo>
                    <a:pt x="178" y="391"/>
                  </a:lnTo>
                  <a:lnTo>
                    <a:pt x="327" y="608"/>
                  </a:lnTo>
                  <a:lnTo>
                    <a:pt x="345" y="487"/>
                  </a:lnTo>
                  <a:lnTo>
                    <a:pt x="466" y="511"/>
                  </a:lnTo>
                  <a:lnTo>
                    <a:pt x="399" y="448"/>
                  </a:lnTo>
                  <a:lnTo>
                    <a:pt x="499" y="464"/>
                  </a:lnTo>
                  <a:lnTo>
                    <a:pt x="423" y="416"/>
                  </a:lnTo>
                  <a:lnTo>
                    <a:pt x="537" y="416"/>
                  </a:lnTo>
                  <a:lnTo>
                    <a:pt x="446" y="367"/>
                  </a:lnTo>
                  <a:lnTo>
                    <a:pt x="562" y="367"/>
                  </a:lnTo>
                  <a:lnTo>
                    <a:pt x="480" y="321"/>
                  </a:lnTo>
                  <a:lnTo>
                    <a:pt x="576" y="312"/>
                  </a:lnTo>
                  <a:lnTo>
                    <a:pt x="519" y="280"/>
                  </a:lnTo>
                  <a:lnTo>
                    <a:pt x="624" y="264"/>
                  </a:lnTo>
                  <a:lnTo>
                    <a:pt x="576" y="248"/>
                  </a:lnTo>
                  <a:lnTo>
                    <a:pt x="653" y="223"/>
                  </a:lnTo>
                  <a:lnTo>
                    <a:pt x="596" y="192"/>
                  </a:lnTo>
                  <a:lnTo>
                    <a:pt x="682" y="177"/>
                  </a:lnTo>
                  <a:lnTo>
                    <a:pt x="663" y="153"/>
                  </a:lnTo>
                  <a:lnTo>
                    <a:pt x="745" y="136"/>
                  </a:lnTo>
                  <a:lnTo>
                    <a:pt x="716" y="112"/>
                  </a:lnTo>
                  <a:lnTo>
                    <a:pt x="798" y="58"/>
                  </a:lnTo>
                  <a:lnTo>
                    <a:pt x="759" y="33"/>
                  </a:lnTo>
                  <a:lnTo>
                    <a:pt x="75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5" name="Freeform 131"/>
            <p:cNvSpPr>
              <a:spLocks/>
            </p:cNvSpPr>
            <p:nvPr/>
          </p:nvSpPr>
          <p:spPr bwMode="auto">
            <a:xfrm>
              <a:off x="570" y="3869"/>
              <a:ext cx="372" cy="234"/>
            </a:xfrm>
            <a:custGeom>
              <a:avLst/>
              <a:gdLst>
                <a:gd name="T0" fmla="*/ 231 w 1115"/>
                <a:gd name="T1" fmla="*/ 122 h 934"/>
                <a:gd name="T2" fmla="*/ 255 w 1115"/>
                <a:gd name="T3" fmla="*/ 200 h 934"/>
                <a:gd name="T4" fmla="*/ 294 w 1115"/>
                <a:gd name="T5" fmla="*/ 448 h 934"/>
                <a:gd name="T6" fmla="*/ 308 w 1115"/>
                <a:gd name="T7" fmla="*/ 671 h 934"/>
                <a:gd name="T8" fmla="*/ 366 w 1115"/>
                <a:gd name="T9" fmla="*/ 521 h 934"/>
                <a:gd name="T10" fmla="*/ 390 w 1115"/>
                <a:gd name="T11" fmla="*/ 552 h 934"/>
                <a:gd name="T12" fmla="*/ 429 w 1115"/>
                <a:gd name="T13" fmla="*/ 591 h 934"/>
                <a:gd name="T14" fmla="*/ 683 w 1115"/>
                <a:gd name="T15" fmla="*/ 503 h 934"/>
                <a:gd name="T16" fmla="*/ 832 w 1115"/>
                <a:gd name="T17" fmla="*/ 535 h 934"/>
                <a:gd name="T18" fmla="*/ 1115 w 1115"/>
                <a:gd name="T19" fmla="*/ 902 h 934"/>
                <a:gd name="T20" fmla="*/ 928 w 1115"/>
                <a:gd name="T21" fmla="*/ 735 h 934"/>
                <a:gd name="T22" fmla="*/ 789 w 1115"/>
                <a:gd name="T23" fmla="*/ 639 h 934"/>
                <a:gd name="T24" fmla="*/ 798 w 1115"/>
                <a:gd name="T25" fmla="*/ 735 h 934"/>
                <a:gd name="T26" fmla="*/ 1042 w 1115"/>
                <a:gd name="T27" fmla="*/ 926 h 934"/>
                <a:gd name="T28" fmla="*/ 784 w 1115"/>
                <a:gd name="T29" fmla="*/ 750 h 934"/>
                <a:gd name="T30" fmla="*/ 678 w 1115"/>
                <a:gd name="T31" fmla="*/ 853 h 934"/>
                <a:gd name="T32" fmla="*/ 434 w 1115"/>
                <a:gd name="T33" fmla="*/ 902 h 934"/>
                <a:gd name="T34" fmla="*/ 274 w 1115"/>
                <a:gd name="T35" fmla="*/ 934 h 934"/>
                <a:gd name="T36" fmla="*/ 178 w 1115"/>
                <a:gd name="T37" fmla="*/ 845 h 934"/>
                <a:gd name="T38" fmla="*/ 15 w 1115"/>
                <a:gd name="T39" fmla="*/ 391 h 934"/>
                <a:gd name="T40" fmla="*/ 0 w 1115"/>
                <a:gd name="T41" fmla="*/ 0 h 934"/>
                <a:gd name="T42" fmla="*/ 39 w 1115"/>
                <a:gd name="T43" fmla="*/ 401 h 934"/>
                <a:gd name="T44" fmla="*/ 192 w 1115"/>
                <a:gd name="T45" fmla="*/ 774 h 934"/>
                <a:gd name="T46" fmla="*/ 173 w 1115"/>
                <a:gd name="T47" fmla="*/ 591 h 934"/>
                <a:gd name="T48" fmla="*/ 130 w 1115"/>
                <a:gd name="T49" fmla="*/ 527 h 934"/>
                <a:gd name="T50" fmla="*/ 112 w 1115"/>
                <a:gd name="T51" fmla="*/ 464 h 934"/>
                <a:gd name="T52" fmla="*/ 96 w 1115"/>
                <a:gd name="T53" fmla="*/ 391 h 934"/>
                <a:gd name="T54" fmla="*/ 96 w 1115"/>
                <a:gd name="T55" fmla="*/ 312 h 934"/>
                <a:gd name="T56" fmla="*/ 91 w 1115"/>
                <a:gd name="T57" fmla="*/ 224 h 934"/>
                <a:gd name="T58" fmla="*/ 67 w 1115"/>
                <a:gd name="T59" fmla="*/ 154 h 934"/>
                <a:gd name="T60" fmla="*/ 58 w 1115"/>
                <a:gd name="T61" fmla="*/ 97 h 934"/>
                <a:gd name="T62" fmla="*/ 43 w 1115"/>
                <a:gd name="T63" fmla="*/ 33 h 934"/>
                <a:gd name="T64" fmla="*/ 284 w 1115"/>
                <a:gd name="T65" fmla="*/ 7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5" h="934">
                  <a:moveTo>
                    <a:pt x="284" y="73"/>
                  </a:moveTo>
                  <a:lnTo>
                    <a:pt x="231" y="122"/>
                  </a:lnTo>
                  <a:lnTo>
                    <a:pt x="274" y="128"/>
                  </a:lnTo>
                  <a:lnTo>
                    <a:pt x="255" y="200"/>
                  </a:lnTo>
                  <a:lnTo>
                    <a:pt x="270" y="328"/>
                  </a:lnTo>
                  <a:lnTo>
                    <a:pt x="294" y="448"/>
                  </a:lnTo>
                  <a:lnTo>
                    <a:pt x="318" y="511"/>
                  </a:lnTo>
                  <a:lnTo>
                    <a:pt x="308" y="671"/>
                  </a:lnTo>
                  <a:lnTo>
                    <a:pt x="342" y="496"/>
                  </a:lnTo>
                  <a:lnTo>
                    <a:pt x="366" y="521"/>
                  </a:lnTo>
                  <a:lnTo>
                    <a:pt x="375" y="679"/>
                  </a:lnTo>
                  <a:lnTo>
                    <a:pt x="390" y="552"/>
                  </a:lnTo>
                  <a:lnTo>
                    <a:pt x="418" y="552"/>
                  </a:lnTo>
                  <a:lnTo>
                    <a:pt x="429" y="591"/>
                  </a:lnTo>
                  <a:lnTo>
                    <a:pt x="644" y="448"/>
                  </a:lnTo>
                  <a:lnTo>
                    <a:pt x="683" y="503"/>
                  </a:lnTo>
                  <a:lnTo>
                    <a:pt x="759" y="432"/>
                  </a:lnTo>
                  <a:lnTo>
                    <a:pt x="832" y="535"/>
                  </a:lnTo>
                  <a:lnTo>
                    <a:pt x="999" y="766"/>
                  </a:lnTo>
                  <a:lnTo>
                    <a:pt x="1115" y="902"/>
                  </a:lnTo>
                  <a:lnTo>
                    <a:pt x="1081" y="917"/>
                  </a:lnTo>
                  <a:lnTo>
                    <a:pt x="928" y="735"/>
                  </a:lnTo>
                  <a:lnTo>
                    <a:pt x="759" y="535"/>
                  </a:lnTo>
                  <a:lnTo>
                    <a:pt x="789" y="639"/>
                  </a:lnTo>
                  <a:lnTo>
                    <a:pt x="755" y="654"/>
                  </a:lnTo>
                  <a:lnTo>
                    <a:pt x="798" y="735"/>
                  </a:lnTo>
                  <a:lnTo>
                    <a:pt x="923" y="790"/>
                  </a:lnTo>
                  <a:lnTo>
                    <a:pt x="1042" y="926"/>
                  </a:lnTo>
                  <a:lnTo>
                    <a:pt x="914" y="814"/>
                  </a:lnTo>
                  <a:lnTo>
                    <a:pt x="784" y="750"/>
                  </a:lnTo>
                  <a:lnTo>
                    <a:pt x="802" y="822"/>
                  </a:lnTo>
                  <a:lnTo>
                    <a:pt x="678" y="853"/>
                  </a:lnTo>
                  <a:lnTo>
                    <a:pt x="558" y="878"/>
                  </a:lnTo>
                  <a:lnTo>
                    <a:pt x="434" y="902"/>
                  </a:lnTo>
                  <a:lnTo>
                    <a:pt x="356" y="917"/>
                  </a:lnTo>
                  <a:lnTo>
                    <a:pt x="274" y="934"/>
                  </a:lnTo>
                  <a:lnTo>
                    <a:pt x="221" y="902"/>
                  </a:lnTo>
                  <a:lnTo>
                    <a:pt x="178" y="845"/>
                  </a:lnTo>
                  <a:lnTo>
                    <a:pt x="91" y="654"/>
                  </a:lnTo>
                  <a:lnTo>
                    <a:pt x="15" y="391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20" y="217"/>
                  </a:lnTo>
                  <a:lnTo>
                    <a:pt x="39" y="401"/>
                  </a:lnTo>
                  <a:lnTo>
                    <a:pt x="96" y="584"/>
                  </a:lnTo>
                  <a:lnTo>
                    <a:pt x="192" y="774"/>
                  </a:lnTo>
                  <a:lnTo>
                    <a:pt x="246" y="480"/>
                  </a:lnTo>
                  <a:lnTo>
                    <a:pt x="173" y="591"/>
                  </a:lnTo>
                  <a:lnTo>
                    <a:pt x="221" y="455"/>
                  </a:lnTo>
                  <a:lnTo>
                    <a:pt x="130" y="527"/>
                  </a:lnTo>
                  <a:lnTo>
                    <a:pt x="178" y="416"/>
                  </a:lnTo>
                  <a:lnTo>
                    <a:pt x="112" y="464"/>
                  </a:lnTo>
                  <a:lnTo>
                    <a:pt x="150" y="377"/>
                  </a:lnTo>
                  <a:lnTo>
                    <a:pt x="96" y="391"/>
                  </a:lnTo>
                  <a:lnTo>
                    <a:pt x="139" y="304"/>
                  </a:lnTo>
                  <a:lnTo>
                    <a:pt x="96" y="312"/>
                  </a:lnTo>
                  <a:lnTo>
                    <a:pt x="139" y="241"/>
                  </a:lnTo>
                  <a:lnTo>
                    <a:pt x="91" y="224"/>
                  </a:lnTo>
                  <a:lnTo>
                    <a:pt x="112" y="168"/>
                  </a:lnTo>
                  <a:lnTo>
                    <a:pt x="67" y="154"/>
                  </a:lnTo>
                  <a:lnTo>
                    <a:pt x="106" y="128"/>
                  </a:lnTo>
                  <a:lnTo>
                    <a:pt x="58" y="97"/>
                  </a:lnTo>
                  <a:lnTo>
                    <a:pt x="87" y="65"/>
                  </a:lnTo>
                  <a:lnTo>
                    <a:pt x="43" y="33"/>
                  </a:lnTo>
                  <a:lnTo>
                    <a:pt x="160" y="73"/>
                  </a:lnTo>
                  <a:lnTo>
                    <a:pt x="284" y="73"/>
                  </a:lnTo>
                  <a:lnTo>
                    <a:pt x="28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6" name="Freeform 132"/>
            <p:cNvSpPr>
              <a:spLocks/>
            </p:cNvSpPr>
            <p:nvPr/>
          </p:nvSpPr>
          <p:spPr bwMode="auto">
            <a:xfrm>
              <a:off x="905" y="3523"/>
              <a:ext cx="91" cy="110"/>
            </a:xfrm>
            <a:custGeom>
              <a:avLst/>
              <a:gdLst>
                <a:gd name="T0" fmla="*/ 0 w 274"/>
                <a:gd name="T1" fmla="*/ 123 h 442"/>
                <a:gd name="T2" fmla="*/ 123 w 274"/>
                <a:gd name="T3" fmla="*/ 203 h 442"/>
                <a:gd name="T4" fmla="*/ 178 w 274"/>
                <a:gd name="T5" fmla="*/ 306 h 442"/>
                <a:gd name="T6" fmla="*/ 137 w 274"/>
                <a:gd name="T7" fmla="*/ 407 h 442"/>
                <a:gd name="T8" fmla="*/ 219 w 274"/>
                <a:gd name="T9" fmla="*/ 362 h 442"/>
                <a:gd name="T10" fmla="*/ 267 w 274"/>
                <a:gd name="T11" fmla="*/ 203 h 442"/>
                <a:gd name="T12" fmla="*/ 226 w 274"/>
                <a:gd name="T13" fmla="*/ 112 h 442"/>
                <a:gd name="T14" fmla="*/ 164 w 274"/>
                <a:gd name="T15" fmla="*/ 33 h 442"/>
                <a:gd name="T16" fmla="*/ 48 w 274"/>
                <a:gd name="T17" fmla="*/ 112 h 442"/>
                <a:gd name="T18" fmla="*/ 178 w 274"/>
                <a:gd name="T19" fmla="*/ 0 h 442"/>
                <a:gd name="T20" fmla="*/ 247 w 274"/>
                <a:gd name="T21" fmla="*/ 78 h 442"/>
                <a:gd name="T22" fmla="*/ 274 w 274"/>
                <a:gd name="T23" fmla="*/ 191 h 442"/>
                <a:gd name="T24" fmla="*/ 267 w 274"/>
                <a:gd name="T25" fmla="*/ 293 h 442"/>
                <a:gd name="T26" fmla="*/ 219 w 274"/>
                <a:gd name="T27" fmla="*/ 396 h 442"/>
                <a:gd name="T28" fmla="*/ 116 w 274"/>
                <a:gd name="T29" fmla="*/ 442 h 442"/>
                <a:gd name="T30" fmla="*/ 151 w 274"/>
                <a:gd name="T31" fmla="*/ 306 h 442"/>
                <a:gd name="T32" fmla="*/ 123 w 274"/>
                <a:gd name="T33" fmla="*/ 226 h 442"/>
                <a:gd name="T34" fmla="*/ 69 w 274"/>
                <a:gd name="T35" fmla="*/ 181 h 442"/>
                <a:gd name="T36" fmla="*/ 0 w 274"/>
                <a:gd name="T37" fmla="*/ 123 h 442"/>
                <a:gd name="T38" fmla="*/ 0 w 274"/>
                <a:gd name="T39" fmla="*/ 12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" h="442">
                  <a:moveTo>
                    <a:pt x="0" y="123"/>
                  </a:moveTo>
                  <a:lnTo>
                    <a:pt x="123" y="203"/>
                  </a:lnTo>
                  <a:lnTo>
                    <a:pt x="178" y="306"/>
                  </a:lnTo>
                  <a:lnTo>
                    <a:pt x="137" y="407"/>
                  </a:lnTo>
                  <a:lnTo>
                    <a:pt x="219" y="362"/>
                  </a:lnTo>
                  <a:lnTo>
                    <a:pt x="267" y="203"/>
                  </a:lnTo>
                  <a:lnTo>
                    <a:pt x="226" y="112"/>
                  </a:lnTo>
                  <a:lnTo>
                    <a:pt x="164" y="33"/>
                  </a:lnTo>
                  <a:lnTo>
                    <a:pt x="48" y="112"/>
                  </a:lnTo>
                  <a:lnTo>
                    <a:pt x="178" y="0"/>
                  </a:lnTo>
                  <a:lnTo>
                    <a:pt x="247" y="78"/>
                  </a:lnTo>
                  <a:lnTo>
                    <a:pt x="274" y="191"/>
                  </a:lnTo>
                  <a:lnTo>
                    <a:pt x="267" y="293"/>
                  </a:lnTo>
                  <a:lnTo>
                    <a:pt x="219" y="396"/>
                  </a:lnTo>
                  <a:lnTo>
                    <a:pt x="116" y="442"/>
                  </a:lnTo>
                  <a:lnTo>
                    <a:pt x="151" y="306"/>
                  </a:lnTo>
                  <a:lnTo>
                    <a:pt x="123" y="226"/>
                  </a:lnTo>
                  <a:lnTo>
                    <a:pt x="69" y="181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1317" name="Freeform 133"/>
            <p:cNvSpPr>
              <a:spLocks/>
            </p:cNvSpPr>
            <p:nvPr/>
          </p:nvSpPr>
          <p:spPr bwMode="auto">
            <a:xfrm>
              <a:off x="789" y="3701"/>
              <a:ext cx="212" cy="94"/>
            </a:xfrm>
            <a:custGeom>
              <a:avLst/>
              <a:gdLst>
                <a:gd name="T0" fmla="*/ 0 w 637"/>
                <a:gd name="T1" fmla="*/ 35 h 375"/>
                <a:gd name="T2" fmla="*/ 185 w 637"/>
                <a:gd name="T3" fmla="*/ 102 h 375"/>
                <a:gd name="T4" fmla="*/ 349 w 637"/>
                <a:gd name="T5" fmla="*/ 24 h 375"/>
                <a:gd name="T6" fmla="*/ 431 w 637"/>
                <a:gd name="T7" fmla="*/ 114 h 375"/>
                <a:gd name="T8" fmla="*/ 623 w 637"/>
                <a:gd name="T9" fmla="*/ 194 h 375"/>
                <a:gd name="T10" fmla="*/ 397 w 637"/>
                <a:gd name="T11" fmla="*/ 330 h 375"/>
                <a:gd name="T12" fmla="*/ 246 w 637"/>
                <a:gd name="T13" fmla="*/ 353 h 375"/>
                <a:gd name="T14" fmla="*/ 143 w 637"/>
                <a:gd name="T15" fmla="*/ 319 h 375"/>
                <a:gd name="T16" fmla="*/ 20 w 637"/>
                <a:gd name="T17" fmla="*/ 69 h 375"/>
                <a:gd name="T18" fmla="*/ 122 w 637"/>
                <a:gd name="T19" fmla="*/ 330 h 375"/>
                <a:gd name="T20" fmla="*/ 226 w 637"/>
                <a:gd name="T21" fmla="*/ 375 h 375"/>
                <a:gd name="T22" fmla="*/ 424 w 637"/>
                <a:gd name="T23" fmla="*/ 353 h 375"/>
                <a:gd name="T24" fmla="*/ 623 w 637"/>
                <a:gd name="T25" fmla="*/ 239 h 375"/>
                <a:gd name="T26" fmla="*/ 637 w 637"/>
                <a:gd name="T27" fmla="*/ 159 h 375"/>
                <a:gd name="T28" fmla="*/ 445 w 637"/>
                <a:gd name="T29" fmla="*/ 102 h 375"/>
                <a:gd name="T30" fmla="*/ 349 w 637"/>
                <a:gd name="T31" fmla="*/ 0 h 375"/>
                <a:gd name="T32" fmla="*/ 185 w 637"/>
                <a:gd name="T33" fmla="*/ 80 h 375"/>
                <a:gd name="T34" fmla="*/ 0 w 637"/>
                <a:gd name="T35" fmla="*/ 35 h 375"/>
                <a:gd name="T36" fmla="*/ 0 w 637"/>
                <a:gd name="T37" fmla="*/ 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7" h="375">
                  <a:moveTo>
                    <a:pt x="0" y="35"/>
                  </a:moveTo>
                  <a:lnTo>
                    <a:pt x="185" y="102"/>
                  </a:lnTo>
                  <a:lnTo>
                    <a:pt x="349" y="24"/>
                  </a:lnTo>
                  <a:lnTo>
                    <a:pt x="431" y="114"/>
                  </a:lnTo>
                  <a:lnTo>
                    <a:pt x="623" y="194"/>
                  </a:lnTo>
                  <a:lnTo>
                    <a:pt x="397" y="330"/>
                  </a:lnTo>
                  <a:lnTo>
                    <a:pt x="246" y="353"/>
                  </a:lnTo>
                  <a:lnTo>
                    <a:pt x="143" y="319"/>
                  </a:lnTo>
                  <a:lnTo>
                    <a:pt x="20" y="69"/>
                  </a:lnTo>
                  <a:lnTo>
                    <a:pt x="122" y="330"/>
                  </a:lnTo>
                  <a:lnTo>
                    <a:pt x="226" y="375"/>
                  </a:lnTo>
                  <a:lnTo>
                    <a:pt x="424" y="353"/>
                  </a:lnTo>
                  <a:lnTo>
                    <a:pt x="623" y="239"/>
                  </a:lnTo>
                  <a:lnTo>
                    <a:pt x="637" y="159"/>
                  </a:lnTo>
                  <a:lnTo>
                    <a:pt x="445" y="102"/>
                  </a:lnTo>
                  <a:lnTo>
                    <a:pt x="349" y="0"/>
                  </a:lnTo>
                  <a:lnTo>
                    <a:pt x="185" y="8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1318" name="Group 134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21319" name="WordArt 135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21320" name="Group 136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21321" name="Text Box 137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21322" name="Line 138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21323" name="Picture 139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9" name="Text Box 21"/>
          <p:cNvSpPr txBox="1">
            <a:spLocks noChangeArrowheads="1"/>
          </p:cNvSpPr>
          <p:nvPr/>
        </p:nvSpPr>
        <p:spPr bwMode="auto">
          <a:xfrm>
            <a:off x="971550" y="2997200"/>
            <a:ext cx="7127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130000"/>
              <a:buFont typeface="Wingdings" pitchFamily="2" charset="2"/>
              <a:buChar char="Ø"/>
            </a:pPr>
            <a:r>
              <a:rPr lang="de-DE" sz="2000" dirty="0">
                <a:latin typeface="Comic Sans MS" pitchFamily="66" charset="0"/>
              </a:rPr>
              <a:t> Ergebnis </a:t>
            </a:r>
            <a:r>
              <a:rPr lang="de-DE" sz="900" dirty="0">
                <a:latin typeface="Comic Sans MS" pitchFamily="66" charset="0"/>
              </a:rPr>
              <a:t>Qualifikationsphase</a:t>
            </a:r>
            <a:r>
              <a:rPr lang="de-DE" sz="2000" dirty="0">
                <a:latin typeface="Comic Sans MS" pitchFamily="66" charset="0"/>
              </a:rPr>
              <a:t> =                                 </a:t>
            </a:r>
            <a:r>
              <a:rPr lang="de-DE" sz="2000" b="1" dirty="0">
                <a:latin typeface="Comic Sans MS" pitchFamily="66" charset="0"/>
              </a:rPr>
              <a:t>x  40</a:t>
            </a:r>
          </a:p>
          <a:p>
            <a:pPr>
              <a:spcBef>
                <a:spcPct val="50000"/>
              </a:spcBef>
            </a:pPr>
            <a:endParaRPr lang="de-DE" sz="2000" b="1" dirty="0">
              <a:latin typeface="Comic Sans MS" pitchFamily="66" charset="0"/>
            </a:endParaRP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903288" y="1628775"/>
            <a:ext cx="777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tabLst>
                <a:tab pos="450850" algn="l"/>
              </a:tabLst>
            </a:pPr>
            <a:r>
              <a:rPr lang="de-DE" sz="2400" dirty="0">
                <a:latin typeface="Comic Sans MS" pitchFamily="66" charset="0"/>
              </a:rPr>
              <a:t> 	30 – 32 Gks werden belegt,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tabLst>
                <a:tab pos="450850" algn="l"/>
              </a:tabLst>
            </a:pPr>
            <a:r>
              <a:rPr lang="de-DE" sz="2400" dirty="0">
                <a:latin typeface="Comic Sans MS" pitchFamily="66" charset="0"/>
              </a:rPr>
              <a:t> 	27 – 32 Gks werden angerechnet, darunter alle     Pflichtkurse.</a:t>
            </a:r>
          </a:p>
        </p:txBody>
      </p:sp>
      <p:graphicFrame>
        <p:nvGraphicFramePr>
          <p:cNvPr id="222248" name="Group 40"/>
          <p:cNvGraphicFramePr>
            <a:graphicFrameLocks noGrp="1"/>
          </p:cNvGraphicFramePr>
          <p:nvPr>
            <p:ph sz="half" idx="2"/>
          </p:nvPr>
        </p:nvGraphicFramePr>
        <p:xfrm>
          <a:off x="3924300" y="3284538"/>
          <a:ext cx="2160588" cy="731520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erzielte Punkte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Anzahl  der Kurse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973138" y="4437063"/>
            <a:ext cx="78470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de-DE">
                <a:latin typeface="Comic Sans MS" pitchFamily="66" charset="0"/>
              </a:rPr>
              <a:t> Lks zählen doppelt, auch bei der Anzahl der Kurse,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de-DE">
                <a:latin typeface="Comic Sans MS" pitchFamily="66" charset="0"/>
              </a:rPr>
              <a:t> mindestens 200 Punkte müssen erreicht werden,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de-DE">
                <a:latin typeface="Comic Sans MS" pitchFamily="66" charset="0"/>
              </a:rPr>
              <a:t> maximal sind 600 Punkte möglich.</a:t>
            </a:r>
          </a:p>
        </p:txBody>
      </p:sp>
      <p:sp>
        <p:nvSpPr>
          <p:cNvPr id="222256" name="Text Box 48"/>
          <p:cNvSpPr txBox="1">
            <a:spLocks noChangeArrowheads="1"/>
          </p:cNvSpPr>
          <p:nvPr/>
        </p:nvSpPr>
        <p:spPr bwMode="auto">
          <a:xfrm>
            <a:off x="971550" y="908050"/>
            <a:ext cx="75612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sz="2400" dirty="0">
                <a:latin typeface="Comic Sans MS" pitchFamily="66" charset="0"/>
              </a:rPr>
              <a:t>8 LKs werden belegt und angerechnet.</a:t>
            </a:r>
          </a:p>
        </p:txBody>
      </p:sp>
      <p:sp>
        <p:nvSpPr>
          <p:cNvPr id="222257" name="Rectangle 49"/>
          <p:cNvSpPr>
            <a:spLocks noGrp="1" noChangeArrowheads="1"/>
          </p:cNvSpPr>
          <p:nvPr>
            <p:ph type="title"/>
          </p:nvPr>
        </p:nvSpPr>
        <p:spPr>
          <a:xfrm>
            <a:off x="7451725" y="6443663"/>
            <a:ext cx="1584325" cy="225425"/>
          </a:xfrm>
        </p:spPr>
        <p:txBody>
          <a:bodyPr/>
          <a:lstStyle/>
          <a:p>
            <a:r>
              <a:rPr lang="de-DE" sz="900"/>
              <a:t>Belegung / Einbringung</a:t>
            </a:r>
          </a:p>
        </p:txBody>
      </p:sp>
      <p:grpSp>
        <p:nvGrpSpPr>
          <p:cNvPr id="222259" name="Group 51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22260" name="WordArt 52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22261" name="Group 53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22262" name="Text Box 54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22263" name="Line 55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22264" name="Picture 56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914400"/>
            <a:ext cx="19129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900113" y="3709988"/>
            <a:ext cx="647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793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de-DE" b="1">
                <a:latin typeface="Times New Roman" pitchFamily="18" charset="0"/>
                <a:cs typeface="Times New Roman" pitchFamily="18" charset="0"/>
              </a:rPr>
              <a:t>    </a:t>
            </a:r>
            <a:r>
              <a:rPr lang="de-DE" b="1">
                <a:latin typeface="Comic Sans MS" pitchFamily="66" charset="0"/>
                <a:cs typeface="Arial" charset="0"/>
              </a:rPr>
              <a:t>Auf die 8 LKs entfallen höchstens  3 Defizite.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38200" y="1276350"/>
            <a:ext cx="6757988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tabLst>
                <a:tab pos="381000" algn="l"/>
                <a:tab pos="4217988" algn="l"/>
              </a:tabLst>
            </a:pPr>
            <a:r>
              <a:rPr lang="de-DE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de-DE" b="1" dirty="0">
                <a:latin typeface="Comic Sans MS" pitchFamily="66" charset="0"/>
                <a:cs typeface="Arial" charset="0"/>
              </a:rPr>
              <a:t>Höchstens 20 % der eingebrachten Kurse dürfen 	ein Defizit (weniger als  5 Punkte) aufweisen</a:t>
            </a:r>
          </a:p>
          <a:p>
            <a:pPr lvl="1" eaLnBrk="0" hangingPunct="0">
              <a:spcBef>
                <a:spcPct val="5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tabLst>
                <a:tab pos="381000" algn="l"/>
                <a:tab pos="4217988" algn="l"/>
              </a:tabLst>
            </a:pPr>
            <a:r>
              <a:rPr lang="de-DE" b="1" dirty="0">
                <a:latin typeface="Comic Sans MS" pitchFamily="66" charset="0"/>
                <a:cs typeface="Arial" charset="0"/>
              </a:rPr>
              <a:t>  bei 8 </a:t>
            </a:r>
            <a:r>
              <a:rPr lang="de-DE" b="1" dirty="0" err="1">
                <a:latin typeface="Comic Sans MS" pitchFamily="66" charset="0"/>
                <a:cs typeface="Arial" charset="0"/>
              </a:rPr>
              <a:t>Lks</a:t>
            </a:r>
            <a:r>
              <a:rPr lang="de-DE" b="1" dirty="0">
                <a:latin typeface="Comic Sans MS" pitchFamily="66" charset="0"/>
                <a:cs typeface="Arial" charset="0"/>
              </a:rPr>
              <a:t> und 27 – 29 </a:t>
            </a:r>
            <a:r>
              <a:rPr lang="de-DE" b="1" dirty="0" err="1">
                <a:latin typeface="Comic Sans MS" pitchFamily="66" charset="0"/>
                <a:cs typeface="Arial" charset="0"/>
              </a:rPr>
              <a:t>Gks</a:t>
            </a:r>
            <a:r>
              <a:rPr lang="de-DE" b="1" dirty="0">
                <a:latin typeface="Comic Sans MS" pitchFamily="66" charset="0"/>
                <a:cs typeface="Arial" charset="0"/>
              </a:rPr>
              <a:t>  :  maximal 7 Defizite</a:t>
            </a:r>
          </a:p>
          <a:p>
            <a:pPr lvl="1" eaLnBrk="0" hangingPunct="0">
              <a:buClr>
                <a:schemeClr val="accent1"/>
              </a:buClr>
              <a:buSzPct val="130000"/>
              <a:buFont typeface="Wingdings" pitchFamily="2" charset="2"/>
              <a:buNone/>
              <a:tabLst>
                <a:tab pos="381000" algn="l"/>
                <a:tab pos="4217988" algn="l"/>
              </a:tabLst>
            </a:pPr>
            <a:r>
              <a:rPr lang="de-DE" b="1" dirty="0">
                <a:latin typeface="Comic Sans MS" pitchFamily="66" charset="0"/>
                <a:cs typeface="Arial" charset="0"/>
              </a:rPr>
              <a:t>  bei 8 LKs und 30 – 32 </a:t>
            </a:r>
            <a:r>
              <a:rPr lang="de-DE" b="1" dirty="0" err="1">
                <a:latin typeface="Comic Sans MS" pitchFamily="66" charset="0"/>
                <a:cs typeface="Arial" charset="0"/>
              </a:rPr>
              <a:t>Gks</a:t>
            </a:r>
            <a:r>
              <a:rPr lang="de-DE" b="1" dirty="0">
                <a:latin typeface="Comic Sans MS" pitchFamily="66" charset="0"/>
                <a:cs typeface="Arial" charset="0"/>
              </a:rPr>
              <a:t>  :  maximal 8 Defizite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4953000" cy="685800"/>
          </a:xfrm>
        </p:spPr>
        <p:txBody>
          <a:bodyPr/>
          <a:lstStyle/>
          <a:p>
            <a:r>
              <a:rPr lang="de-DE" sz="2400" b="1">
                <a:latin typeface="VAG Round" pitchFamily="82" charset="0"/>
                <a:cs typeface="Arial" charset="0"/>
              </a:rPr>
              <a:t>Zulassung zur Abiturprüfung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900113" y="4875213"/>
            <a:ext cx="607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tabLst>
                <a:tab pos="292100" algn="l"/>
              </a:tabLst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  </a:t>
            </a:r>
            <a:r>
              <a:rPr lang="de-DE" b="1">
                <a:latin typeface="Comic Sans MS" pitchFamily="66" charset="0"/>
                <a:cs typeface="Arial" charset="0"/>
              </a:rPr>
              <a:t>Mit der Punktzahl Null abgeschlossenen Kurse 	gelten als nicht belegt.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898525" y="428625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de-DE">
                <a:latin typeface="Comic Sans MS" pitchFamily="66" charset="0"/>
              </a:rPr>
              <a:t>   </a:t>
            </a:r>
            <a:r>
              <a:rPr lang="de-DE" b="1">
                <a:latin typeface="Comic Sans MS" pitchFamily="66" charset="0"/>
              </a:rPr>
              <a:t>Mindestens  200  Punkte werden als Summe erreicht.</a:t>
            </a:r>
          </a:p>
        </p:txBody>
      </p:sp>
      <p:pic>
        <p:nvPicPr>
          <p:cNvPr id="190485" name="Picture 21" descr="red_rnd_pulse_blk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0013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86" name="Picture 22" descr="red_rnd_pulse_blk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87" name="Picture 23" descr="red_rnd_pulse_blk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88" name="Picture 24" descr="red_rnd_pulse_blk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4188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491" name="Group 27"/>
          <p:cNvGrpSpPr>
            <a:grpSpLocks/>
          </p:cNvGrpSpPr>
          <p:nvPr/>
        </p:nvGrpSpPr>
        <p:grpSpPr bwMode="auto">
          <a:xfrm>
            <a:off x="762001" y="44450"/>
            <a:ext cx="7994650" cy="534988"/>
            <a:chOff x="480" y="28"/>
            <a:chExt cx="5036" cy="337"/>
          </a:xfrm>
        </p:grpSpPr>
        <p:sp>
          <p:nvSpPr>
            <p:cNvPr id="190492" name="Text Box 28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</a:t>
              </a:r>
              <a:endParaRPr lang="de-DE" sz="1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0493" name="Line 29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0494" name="Picture 30" descr="Schul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Oval 2"/>
          <p:cNvSpPr>
            <a:spLocks noChangeArrowheads="1"/>
          </p:cNvSpPr>
          <p:nvPr/>
        </p:nvSpPr>
        <p:spPr bwMode="auto">
          <a:xfrm>
            <a:off x="3048000" y="2133600"/>
            <a:ext cx="3962400" cy="3657600"/>
          </a:xfrm>
          <a:prstGeom prst="ellipse">
            <a:avLst/>
          </a:prstGeom>
          <a:solidFill>
            <a:srgbClr val="FFFF99"/>
          </a:solidFill>
          <a:ln w="349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0" anchor="ctr"/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</a:pPr>
            <a:endParaRPr lang="de-DE" sz="1400" b="1">
              <a:solidFill>
                <a:srgbClr val="0000FF"/>
              </a:solidFill>
            </a:endParaRPr>
          </a:p>
        </p:txBody>
      </p:sp>
      <p:sp>
        <p:nvSpPr>
          <p:cNvPr id="219139" name="Line 3"/>
          <p:cNvSpPr>
            <a:spLocks noChangeShapeType="1"/>
          </p:cNvSpPr>
          <p:nvPr/>
        </p:nvSpPr>
        <p:spPr bwMode="auto">
          <a:xfrm flipV="1">
            <a:off x="5029200" y="2781300"/>
            <a:ext cx="1487488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5029200" y="4038600"/>
            <a:ext cx="1524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H="1">
            <a:off x="6172200" y="2971800"/>
            <a:ext cx="129540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484438" y="2565400"/>
            <a:ext cx="12192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/>
          <a:lstStyle/>
          <a:p>
            <a:endParaRPr lang="de-DE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0" y="6477000"/>
            <a:ext cx="1295400" cy="214313"/>
          </a:xfrm>
        </p:spPr>
        <p:txBody>
          <a:bodyPr>
            <a:spAutoFit/>
          </a:bodyPr>
          <a:lstStyle/>
          <a:p>
            <a:r>
              <a:rPr lang="de-DE" sz="800"/>
              <a:t>Kreisdiagramm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219700" y="4005263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None/>
            </a:pPr>
            <a:r>
              <a:rPr lang="de-DE" sz="2400" b="1">
                <a:solidFill>
                  <a:srgbClr val="000000"/>
                </a:solidFill>
                <a:latin typeface="Comic Sans MS" pitchFamily="66" charset="0"/>
              </a:rPr>
              <a:t>Abitur</a:t>
            </a:r>
            <a:r>
              <a:rPr lang="de-DE" sz="2400" b="1">
                <a:solidFill>
                  <a:srgbClr val="003399"/>
                </a:solidFill>
                <a:latin typeface="Comic Sans MS" pitchFamily="66" charset="0"/>
              </a:rPr>
              <a:t>-</a:t>
            </a:r>
          </a:p>
          <a:p>
            <a:pPr eaLnBrk="0" hangingPunct="0">
              <a:buClr>
                <a:srgbClr val="FF0000"/>
              </a:buClr>
              <a:buFont typeface="Wingdings" pitchFamily="2" charset="2"/>
              <a:buNone/>
            </a:pPr>
            <a:r>
              <a:rPr lang="de-DE" sz="2400" b="1">
                <a:solidFill>
                  <a:srgbClr val="000000"/>
                </a:solidFill>
                <a:latin typeface="Comic Sans MS" pitchFamily="66" charset="0"/>
              </a:rPr>
              <a:t>prüfung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3505200" y="3962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000000"/>
                </a:solidFill>
              </a:rPr>
              <a:t>Gks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4017963" y="3141663"/>
            <a:ext cx="914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600" b="1">
                <a:solidFill>
                  <a:srgbClr val="000000"/>
                </a:solidFill>
              </a:rPr>
              <a:t>Lks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316038" y="2060575"/>
            <a:ext cx="1887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200 – 600 Punkte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7391400" y="29718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chemeClr val="tx2"/>
                </a:solidFill>
                <a:latin typeface="Comic Sans MS" pitchFamily="66" charset="0"/>
              </a:rPr>
              <a:t>100 – 300 Punkte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3995738" y="36449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</a:rPr>
              <a:t>und</a:t>
            </a:r>
          </a:p>
        </p:txBody>
      </p:sp>
      <p:grpSp>
        <p:nvGrpSpPr>
          <p:cNvPr id="219156" name="Group 20"/>
          <p:cNvGrpSpPr>
            <a:grpSpLocks/>
          </p:cNvGrpSpPr>
          <p:nvPr/>
        </p:nvGrpSpPr>
        <p:grpSpPr bwMode="auto">
          <a:xfrm>
            <a:off x="179389" y="44450"/>
            <a:ext cx="8577263" cy="6121406"/>
            <a:chOff x="113" y="28"/>
            <a:chExt cx="5403" cy="3856"/>
          </a:xfrm>
        </p:grpSpPr>
        <p:sp>
          <p:nvSpPr>
            <p:cNvPr id="219157" name="WordArt 21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19158" name="Group 22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19159" name="Text Box 23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19160" name="Line 24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19161" name="Picture 25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900113" y="1916113"/>
            <a:ext cx="80645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de-DE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Organisatorische Planung / Beratungsangebote /</a:t>
            </a:r>
          </a:p>
          <a:p>
            <a:pPr algn="ctr"/>
            <a:r>
              <a:rPr lang="de-DE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Allgemeines</a:t>
            </a: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title"/>
          </p:nvPr>
        </p:nvSpPr>
        <p:spPr>
          <a:xfrm>
            <a:off x="7596188" y="6381750"/>
            <a:ext cx="1389062" cy="266700"/>
          </a:xfrm>
        </p:spPr>
        <p:txBody>
          <a:bodyPr/>
          <a:lstStyle/>
          <a:p>
            <a:r>
              <a:rPr lang="de-DE" sz="1000"/>
              <a:t>Beginn 5.</a:t>
            </a:r>
          </a:p>
        </p:txBody>
      </p:sp>
      <p:grpSp>
        <p:nvGrpSpPr>
          <p:cNvPr id="192527" name="Group 15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92528" name="WordArt 1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92529" name="Group 17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92530" name="Text Box 18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92531" name="Line 19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92532" name="Picture 20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6400800"/>
            <a:ext cx="1981200" cy="304800"/>
          </a:xfrm>
          <a:noFill/>
        </p:spPr>
        <p:txBody>
          <a:bodyPr/>
          <a:lstStyle/>
          <a:p>
            <a:r>
              <a:rPr lang="de-DE" sz="800" b="1">
                <a:solidFill>
                  <a:schemeClr val="tx1"/>
                </a:solidFill>
              </a:rPr>
              <a:t>TEIL 1   Erkrankungen</a:t>
            </a:r>
            <a:r>
              <a:rPr lang="de-DE" sz="800" b="1">
                <a:solidFill>
                  <a:schemeClr val="accent2"/>
                </a:solidFill>
              </a:rPr>
              <a:t> </a:t>
            </a:r>
            <a:endParaRPr lang="de-DE" sz="800" b="1">
              <a:cs typeface="Times New Roman" pitchFamily="18" charset="0"/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682625" y="1641475"/>
            <a:ext cx="8066088" cy="214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30000"/>
              <a:buFontTx/>
              <a:buChar char="o"/>
              <a:tabLst>
                <a:tab pos="266700" algn="l"/>
              </a:tabLst>
            </a:pPr>
            <a:r>
              <a:rPr lang="de-DE" sz="1400" dirty="0">
                <a:latin typeface="Comic Sans MS" pitchFamily="66" charset="0"/>
                <a:cs typeface="Times New Roman" pitchFamily="18" charset="0"/>
              </a:rPr>
              <a:t>   </a:t>
            </a:r>
            <a:r>
              <a:rPr lang="de-DE" dirty="0">
                <a:latin typeface="Comic Sans MS" pitchFamily="66" charset="0"/>
                <a:cs typeface="Times New Roman" pitchFamily="18" charset="0"/>
              </a:rPr>
              <a:t>Bei Krankheit ist die Schule 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unverzüglich telefonisch</a:t>
            </a:r>
            <a:r>
              <a:rPr lang="de-DE" b="1" dirty="0">
                <a:latin typeface="Comic Sans MS" pitchFamily="66" charset="0"/>
                <a:cs typeface="Times New Roman" pitchFamily="18" charset="0"/>
              </a:rPr>
              <a:t> über das 	Sekretariat </a:t>
            </a:r>
            <a:r>
              <a:rPr lang="de-DE" dirty="0">
                <a:latin typeface="Comic Sans MS" pitchFamily="66" charset="0"/>
                <a:cs typeface="Times New Roman" pitchFamily="18" charset="0"/>
              </a:rPr>
              <a:t>(Tel. 2 60 30 10 ) zu verständigen.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r>
              <a:rPr lang="de-DE" b="1" dirty="0">
                <a:latin typeface="Comic Sans MS" pitchFamily="66" charset="0"/>
                <a:cs typeface="Times New Roman" pitchFamily="18" charset="0"/>
              </a:rPr>
              <a:t> Erfolgt keine telefonische Krankmeldung, so werden die Fehlstunden 	als unentschuldigt dokumentiert.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r>
              <a:rPr lang="de-DE" b="1" dirty="0">
                <a:latin typeface="Comic Sans MS" pitchFamily="66" charset="0"/>
                <a:cs typeface="Times New Roman" pitchFamily="18" charset="0"/>
              </a:rPr>
              <a:t> Nach Genesung legt der </a:t>
            </a:r>
            <a:r>
              <a:rPr lang="de-DE" b="1" dirty="0" err="1">
                <a:latin typeface="Comic Sans MS" pitchFamily="66" charset="0"/>
                <a:cs typeface="Times New Roman" pitchFamily="18" charset="0"/>
              </a:rPr>
              <a:t>SoS</a:t>
            </a:r>
            <a:r>
              <a:rPr lang="de-DE" b="1" dirty="0">
                <a:latin typeface="Comic Sans MS" pitchFamily="66" charset="0"/>
                <a:cs typeface="Times New Roman" pitchFamily="18" charset="0"/>
              </a:rPr>
              <a:t> unverzüglich am ersten Tag dem/der </a:t>
            </a:r>
            <a:br>
              <a:rPr lang="de-DE" b="1" dirty="0">
                <a:latin typeface="Comic Sans MS" pitchFamily="66" charset="0"/>
                <a:cs typeface="Times New Roman" pitchFamily="18" charset="0"/>
              </a:rPr>
            </a:br>
            <a:r>
              <a:rPr lang="de-DE" b="1" dirty="0">
                <a:latin typeface="Comic Sans MS" pitchFamily="66" charset="0"/>
                <a:cs typeface="Times New Roman" pitchFamily="18" charset="0"/>
              </a:rPr>
              <a:t>  Jahrgangsstufenleiter/in eine schriftliche Entschuldigung der Eltern </a:t>
            </a:r>
            <a:br>
              <a:rPr lang="de-DE" b="1" dirty="0">
                <a:latin typeface="Comic Sans MS" pitchFamily="66" charset="0"/>
                <a:cs typeface="Times New Roman" pitchFamily="18" charset="0"/>
              </a:rPr>
            </a:br>
            <a:r>
              <a:rPr lang="de-DE" b="1" dirty="0">
                <a:latin typeface="Comic Sans MS" pitchFamily="66" charset="0"/>
                <a:cs typeface="Times New Roman" pitchFamily="18" charset="0"/>
              </a:rPr>
              <a:t>  vor. </a:t>
            </a:r>
            <a:endParaRPr lang="de-DE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682624" y="3861048"/>
            <a:ext cx="8066089" cy="241912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endParaRPr lang="de-DE" b="1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r>
              <a:rPr lang="de-DE" b="1" dirty="0">
                <a:latin typeface="Comic Sans MS" pitchFamily="66" charset="0"/>
                <a:cs typeface="Times New Roman" pitchFamily="18" charset="0"/>
              </a:rPr>
              <a:t> Erkrankt eine Schülerin oder ein Schüler 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vormittags</a:t>
            </a:r>
            <a:r>
              <a:rPr lang="de-DE" b="1" dirty="0">
                <a:latin typeface="Comic Sans MS" pitchFamily="66" charset="0"/>
                <a:cs typeface="Times New Roman" pitchFamily="18" charset="0"/>
              </a:rPr>
              <a:t> während der 	Unterrichtszeit, so ist in jedem Fall zunächst das 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Sekretariat</a:t>
            </a:r>
            <a:r>
              <a:rPr lang="de-DE" b="1" dirty="0">
                <a:latin typeface="Comic Sans MS" pitchFamily="66" charset="0"/>
                <a:cs typeface="Times New Roman" pitchFamily="18" charset="0"/>
              </a:rPr>
              <a:t> 	aufzusuchen, bevor das Schulgebäude verlassen wird. 	Gegebenenfalls sollte eine Mitschülerin oder ein Mitschüler als 	Begleitung bis zum Sekretariat behilflich sein.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r>
              <a:rPr lang="de-DE" b="1" dirty="0">
                <a:latin typeface="Comic Sans MS" pitchFamily="66" charset="0"/>
                <a:cs typeface="Times New Roman" pitchFamily="18" charset="0"/>
              </a:rPr>
              <a:t> Erfolgt keine 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persönliche Abmeldung</a:t>
            </a:r>
            <a:r>
              <a:rPr lang="de-DE" b="1" dirty="0">
                <a:latin typeface="Comic Sans MS" pitchFamily="66" charset="0"/>
                <a:cs typeface="Times New Roman" pitchFamily="18" charset="0"/>
              </a:rPr>
              <a:t> im Sekretariat, so werden die 	Fehlstunden als unentschuldigt dokumentiert.</a:t>
            </a:r>
          </a:p>
        </p:txBody>
      </p:sp>
      <p:grpSp>
        <p:nvGrpSpPr>
          <p:cNvPr id="204818" name="Group 18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04819" name="WordArt 19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04820" name="Group 20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04821" name="Text Box 21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04822" name="Line 22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04823" name="Picture 23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48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4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4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uiExpand="1" build="p" animBg="1"/>
      <p:bldP spid="204811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6324600"/>
            <a:ext cx="2057400" cy="228600"/>
          </a:xfrm>
        </p:spPr>
        <p:txBody>
          <a:bodyPr/>
          <a:lstStyle/>
          <a:p>
            <a:r>
              <a:rPr lang="de-DE" sz="1000" b="1">
                <a:solidFill>
                  <a:schemeClr val="accent2"/>
                </a:solidFill>
              </a:rPr>
              <a:t>TEIL  2   Erkrankung bei Klausuren</a:t>
            </a:r>
            <a:endParaRPr lang="de-DE" sz="1000" b="1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82625" y="1341438"/>
            <a:ext cx="8066088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r>
              <a:rPr lang="de-DE" sz="16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de-DE" b="1">
                <a:latin typeface="Comic Sans MS" pitchFamily="66" charset="0"/>
                <a:cs typeface="Times New Roman" pitchFamily="18" charset="0"/>
              </a:rPr>
              <a:t>Versäumt eine Schülerin oder ein Schüler eine Klausur, so ist noch 	vor Beginn des Unterrichts  (zwischen 7</a:t>
            </a:r>
            <a:r>
              <a:rPr lang="de-DE" b="1" baseline="30000">
                <a:latin typeface="Comic Sans MS" pitchFamily="66" charset="0"/>
                <a:cs typeface="Times New Roman" pitchFamily="18" charset="0"/>
              </a:rPr>
              <a:t>00</a:t>
            </a:r>
            <a:r>
              <a:rPr lang="de-DE" b="1">
                <a:latin typeface="Comic Sans MS" pitchFamily="66" charset="0"/>
                <a:cs typeface="Times New Roman" pitchFamily="18" charset="0"/>
              </a:rPr>
              <a:t> Uhr und 7</a:t>
            </a:r>
            <a:r>
              <a:rPr lang="de-DE" b="1" baseline="30000">
                <a:latin typeface="Comic Sans MS" pitchFamily="66" charset="0"/>
                <a:cs typeface="Times New Roman" pitchFamily="18" charset="0"/>
              </a:rPr>
              <a:t>30</a:t>
            </a:r>
            <a:r>
              <a:rPr lang="de-DE" b="1">
                <a:latin typeface="Comic Sans MS" pitchFamily="66" charset="0"/>
                <a:cs typeface="Times New Roman" pitchFamily="18" charset="0"/>
              </a:rPr>
              <a:t> Uhr) die 	Schule telefonisch zu informieren (Tel. 2 60 30 10 ).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671513" y="2636838"/>
            <a:ext cx="8077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r>
              <a:rPr lang="de-DE" sz="20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Bei Klausurversäumnissen ist die Vorlage eines ärztlichen Attestes erwünscht.</a:t>
            </a:r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684213" y="4487863"/>
            <a:ext cx="8066087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20000"/>
              <a:buFontTx/>
              <a:buChar char="o"/>
              <a:tabLst>
                <a:tab pos="266700" algn="l"/>
              </a:tabLst>
            </a:pPr>
            <a:r>
              <a:rPr lang="de-DE" b="1">
                <a:latin typeface="Arial" charset="0"/>
                <a:cs typeface="Times New Roman" pitchFamily="18" charset="0"/>
              </a:rPr>
              <a:t> </a:t>
            </a:r>
            <a:r>
              <a:rPr lang="de-DE" b="1">
                <a:latin typeface="Comic Sans MS" pitchFamily="66" charset="0"/>
                <a:cs typeface="Times New Roman" pitchFamily="18" charset="0"/>
              </a:rPr>
              <a:t>Beurlaubungen für Sportveranstaltungen, Orchesterreisen etc. 	müssen rechtzeitig (also mindestens 1 Woche) vor dem geplanten 	Termin bei den Beratungslehrern beantragt werden. </a:t>
            </a:r>
          </a:p>
        </p:txBody>
      </p:sp>
      <p:grpSp>
        <p:nvGrpSpPr>
          <p:cNvPr id="206869" name="Group 21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06870" name="WordArt 22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06871" name="Group 23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06872" name="Text Box 24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06873" name="Line 25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06874" name="Picture 26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 autoUpdateAnimBg="0"/>
      <p:bldP spid="206852" grpId="0" animBg="1" autoUpdateAnimBg="0"/>
      <p:bldP spid="20686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263" y="6453188"/>
            <a:ext cx="1582737" cy="227012"/>
          </a:xfrm>
        </p:spPr>
        <p:txBody>
          <a:bodyPr/>
          <a:lstStyle/>
          <a:p>
            <a:r>
              <a:rPr lang="de-DE" sz="900"/>
              <a:t>Planungsbogen</a:t>
            </a:r>
          </a:p>
        </p:txBody>
      </p:sp>
      <p:graphicFrame>
        <p:nvGraphicFramePr>
          <p:cNvPr id="236011" name="Group 2539"/>
          <p:cNvGraphicFramePr>
            <a:graphicFrameLocks noGrp="1"/>
          </p:cNvGraphicFramePr>
          <p:nvPr/>
        </p:nvGraphicFramePr>
        <p:xfrm>
          <a:off x="1476375" y="44450"/>
          <a:ext cx="5410200" cy="6813556"/>
        </p:xfrm>
        <a:graphic>
          <a:graphicData uri="http://schemas.openxmlformats.org/drawingml/2006/table">
            <a:tbl>
              <a:tblPr/>
              <a:tblGrid>
                <a:gridCol w="43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1750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Auf-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gaben-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feld</a:t>
                      </a: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Einführungs-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</a:t>
                      </a: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Qualifikationsphase</a:t>
                      </a: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Abitur-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fach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Anrechenbare Kurse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Q1+Q2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Eph.1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Eph.2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Q1.1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Q1.2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Q2.1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Q2.2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LK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GK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sprachl.-literar.—künstler.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Deutsch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Französisch,   Latein Spanisch,   Russisch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Kunst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Musik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Literatur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gesellschaftswissen.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Geschichte     Sozialwissen.  Erdkunde        Erziehungsw. Philoso.  Ge Neu  SoWi Neu                 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math.-naturw.-techn.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Mathematik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Biologie    Chemie Physik  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Infor-matik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Religionslehre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Vertiefungsfach:          </a:t>
                      </a: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8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Wochenstunden</a:t>
                      </a: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Belegte Kurse in der Qph</a:t>
                      </a:r>
                      <a:endParaRPr kumimoji="0" lang="de-DE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236013" name="Group 2541"/>
          <p:cNvGrpSpPr>
            <a:grpSpLocks/>
          </p:cNvGrpSpPr>
          <p:nvPr/>
        </p:nvGrpSpPr>
        <p:grpSpPr bwMode="auto">
          <a:xfrm>
            <a:off x="179387" y="116682"/>
            <a:ext cx="8856662" cy="6049962"/>
            <a:chOff x="113" y="73"/>
            <a:chExt cx="5579" cy="3811"/>
          </a:xfrm>
        </p:grpSpPr>
        <p:sp>
          <p:nvSpPr>
            <p:cNvPr id="235998" name="WordArt 252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pic>
          <p:nvPicPr>
            <p:cNvPr id="235999" name="Picture 2527" descr="Schul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73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000" name="Text Box 2528"/>
            <p:cNvSpPr txBox="1">
              <a:spLocks noChangeArrowheads="1"/>
            </p:cNvSpPr>
            <p:nvPr/>
          </p:nvSpPr>
          <p:spPr bwMode="auto">
            <a:xfrm>
              <a:off x="4466" y="436"/>
              <a:ext cx="122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</a:t>
              </a:r>
            </a:p>
            <a:p>
              <a:pPr algn="ctr"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 9</a:t>
              </a:r>
              <a:endParaRPr lang="de-DE" sz="1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36002" name="WordArt 2530"/>
          <p:cNvSpPr>
            <a:spLocks noChangeArrowheads="1" noChangeShapeType="1" noTextEdit="1"/>
          </p:cNvSpPr>
          <p:nvPr/>
        </p:nvSpPr>
        <p:spPr bwMode="auto">
          <a:xfrm>
            <a:off x="7308850" y="1722438"/>
            <a:ext cx="1511300" cy="10588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Planungs-</a:t>
            </a:r>
          </a:p>
          <a:p>
            <a:pPr algn="ctr"/>
            <a:r>
              <a:rPr lang="de-DE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bogen</a:t>
            </a:r>
          </a:p>
          <a:p>
            <a:pPr algn="ctr"/>
            <a:r>
              <a:rPr lang="de-DE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Schul-</a:t>
            </a:r>
          </a:p>
          <a:p>
            <a:pPr algn="ctr"/>
            <a:r>
              <a:rPr lang="de-DE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laufbahn</a:t>
            </a:r>
          </a:p>
        </p:txBody>
      </p:sp>
      <p:sp>
        <p:nvSpPr>
          <p:cNvPr id="236012" name="Text Box 2540"/>
          <p:cNvSpPr txBox="1">
            <a:spLocks noChangeArrowheads="1"/>
          </p:cNvSpPr>
          <p:nvPr/>
        </p:nvSpPr>
        <p:spPr bwMode="auto">
          <a:xfrm>
            <a:off x="7235825" y="3141663"/>
            <a:ext cx="172878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LK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Gks  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Gkm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de-DE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Spalte Abitur-	fach:  1.,2.,3.,4.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de-DE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de-DE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Kurse und 	Stunden  	zählen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7"/>
            <a:ext cx="3540076" cy="266429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280275" cy="2448272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/>
          <a:stretch/>
        </p:blipFill>
        <p:spPr bwMode="auto">
          <a:xfrm>
            <a:off x="3548030" y="116632"/>
            <a:ext cx="3832282" cy="342423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3" name="Picture 9" descr="Säulen 11 Aug 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" y="-10292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636" name="Group 12"/>
          <p:cNvGrpSpPr>
            <a:grpSpLocks/>
          </p:cNvGrpSpPr>
          <p:nvPr/>
        </p:nvGrpSpPr>
        <p:grpSpPr bwMode="auto">
          <a:xfrm>
            <a:off x="762001" y="44450"/>
            <a:ext cx="7994650" cy="534988"/>
            <a:chOff x="480" y="28"/>
            <a:chExt cx="5036" cy="337"/>
          </a:xfrm>
        </p:grpSpPr>
        <p:sp>
          <p:nvSpPr>
            <p:cNvPr id="154637" name="Text Box 13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</a:t>
              </a:r>
              <a:endParaRPr lang="de-DE" sz="1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54639" name="Picture 15" descr="Schu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4632" name="Rectangle 8"/>
          <p:cNvSpPr>
            <a:spLocks noGrp="1" noChangeArrowheads="1"/>
          </p:cNvSpPr>
          <p:nvPr>
            <p:ph type="title"/>
          </p:nvPr>
        </p:nvSpPr>
        <p:spPr>
          <a:xfrm>
            <a:off x="7543800" y="6446838"/>
            <a:ext cx="1600200" cy="274637"/>
          </a:xfrm>
        </p:spPr>
        <p:txBody>
          <a:bodyPr>
            <a:spAutoFit/>
          </a:bodyPr>
          <a:lstStyle/>
          <a:p>
            <a:r>
              <a:rPr lang="de-DE" sz="1200"/>
              <a:t>Phasen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2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812088" y="6381750"/>
            <a:ext cx="1152525" cy="215900"/>
          </a:xfrm>
        </p:spPr>
        <p:txBody>
          <a:bodyPr/>
          <a:lstStyle/>
          <a:p>
            <a:r>
              <a:rPr lang="de-DE" sz="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Beratungsangebote</a:t>
            </a:r>
          </a:p>
        </p:txBody>
      </p:sp>
      <p:sp>
        <p:nvSpPr>
          <p:cNvPr id="190476" name="filecab2"/>
          <p:cNvSpPr>
            <a:spLocks noChangeAspect="1" noEditPoints="1" noChangeArrowheads="1"/>
          </p:cNvSpPr>
          <p:nvPr/>
        </p:nvSpPr>
        <p:spPr bwMode="auto">
          <a:xfrm rot="-10800000">
            <a:off x="7956550" y="4005263"/>
            <a:ext cx="792163" cy="744537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18000" rIns="18000"/>
          <a:lstStyle/>
          <a:p>
            <a:pPr marL="457200" indent="-457200">
              <a:tabLst>
                <a:tab pos="35560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Arial" charset="0"/>
              </a:rPr>
              <a:t>9 a -</a:t>
            </a:r>
          </a:p>
          <a:p>
            <a:pPr marL="457200" indent="-457200">
              <a:tabLst>
                <a:tab pos="35560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Arial" charset="0"/>
              </a:rPr>
              <a:t>    9 c </a:t>
            </a:r>
            <a:endParaRPr lang="de-DE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7346" name="Group 18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27347" name="WordArt 19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227348" name="Group 20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27349" name="Text Box 21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27350" name="Line 22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27351" name="Picture 23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filecab2">
            <a:extLst>
              <a:ext uri="{FF2B5EF4-FFF2-40B4-BE49-F238E27FC236}">
                <a16:creationId xmlns:a16="http://schemas.microsoft.com/office/drawing/2014/main" id="{E5B99F7C-A839-48AF-866A-ED1D307AE92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10800000">
            <a:off x="1331638" y="764700"/>
            <a:ext cx="6264547" cy="5400343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18000" rIns="18000"/>
          <a:lstStyle/>
          <a:p>
            <a:pPr marL="457200" indent="-457200">
              <a:spcAft>
                <a:spcPct val="10000"/>
              </a:spcAft>
              <a:buSzPct val="150000"/>
              <a:tabLst>
                <a:tab pos="355600" algn="l"/>
              </a:tabLst>
              <a:defRPr/>
            </a:pPr>
            <a:endParaRPr lang="de-DE" sz="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Aft>
                <a:spcPct val="10000"/>
              </a:spcAft>
              <a:buSzPct val="120000"/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Vorstellung der neuen Fächer </a:t>
            </a:r>
          </a:p>
          <a:p>
            <a:pPr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</a:t>
            </a: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(Montag, 24. Januar 2022)</a:t>
            </a:r>
          </a:p>
          <a:p>
            <a:pPr marL="457200" indent="-457200"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dirty="0">
                <a:solidFill>
                  <a:srgbClr val="0000CC"/>
                </a:solidFill>
                <a:latin typeface="Comic Sans MS" pitchFamily="66" charset="0"/>
              </a:rPr>
              <a:t>		</a:t>
            </a:r>
            <a:r>
              <a:rPr lang="de-DE" sz="1400" dirty="0">
                <a:solidFill>
                  <a:srgbClr val="0000CC"/>
                </a:solidFill>
                <a:latin typeface="Comic Sans MS" pitchFamily="66" charset="0"/>
              </a:rPr>
              <a:t>Informatik, Philosophie, Pädagogik, Sozialwissenschaften, Spanisch</a:t>
            </a:r>
            <a:endParaRPr lang="de-DE" dirty="0">
              <a:solidFill>
                <a:srgbClr val="0000CC"/>
              </a:solidFill>
              <a:latin typeface="Comic Sans MS" pitchFamily="66" charset="0"/>
            </a:endParaRPr>
          </a:p>
          <a:p>
            <a:pPr marL="457200" indent="-457200">
              <a:spcAft>
                <a:spcPct val="10000"/>
              </a:spcAft>
              <a:buSzPct val="150000"/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	</a:t>
            </a:r>
            <a:r>
              <a:rPr lang="de-DE" sz="1400" dirty="0">
                <a:solidFill>
                  <a:srgbClr val="0000CC"/>
                </a:solidFill>
                <a:latin typeface="Comic Sans MS" pitchFamily="66" charset="0"/>
              </a:rPr>
              <a:t>	(5./6. Std., Aula, FK-Vorsitz, Kurzvorträge PowerPoint)</a:t>
            </a:r>
            <a:endParaRPr lang="de-DE" sz="600" dirty="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>
              <a:spcAft>
                <a:spcPct val="10000"/>
              </a:spcAft>
              <a:buSzPct val="120000"/>
              <a:buFont typeface="+mj-lt"/>
              <a:buAutoNum type="arabicPeriod" startAt="2"/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Informationen zu den Leistungskursen </a:t>
            </a: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(Mittwoch, 26. Januar 2022)</a:t>
            </a:r>
          </a:p>
          <a:p>
            <a:pPr marL="457200" indent="-457200"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sz="1400" dirty="0">
                <a:solidFill>
                  <a:srgbClr val="0000CC"/>
                </a:solidFill>
                <a:latin typeface="Comic Sans MS" pitchFamily="66" charset="0"/>
              </a:rPr>
              <a:t>		D, E, KU, PA, GE, </a:t>
            </a:r>
            <a:r>
              <a:rPr lang="de-DE" sz="1400" dirty="0" err="1">
                <a:solidFill>
                  <a:srgbClr val="0000CC"/>
                </a:solidFill>
                <a:latin typeface="Comic Sans MS" pitchFamily="66" charset="0"/>
              </a:rPr>
              <a:t>Sowi</a:t>
            </a:r>
            <a:r>
              <a:rPr lang="de-DE" sz="1400" dirty="0">
                <a:solidFill>
                  <a:srgbClr val="0000CC"/>
                </a:solidFill>
                <a:latin typeface="Comic Sans MS" pitchFamily="66" charset="0"/>
              </a:rPr>
              <a:t>, M, PH, BI, SP</a:t>
            </a:r>
            <a:endParaRPr lang="de-DE" b="1" dirty="0">
              <a:solidFill>
                <a:srgbClr val="0000CC"/>
              </a:solidFill>
              <a:latin typeface="Comic Sans MS" pitchFamily="66" charset="0"/>
            </a:endParaRPr>
          </a:p>
          <a:p>
            <a:pPr marL="457200" indent="-457200">
              <a:spcAft>
                <a:spcPct val="10000"/>
              </a:spcAft>
              <a:buSzPct val="150000"/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		</a:t>
            </a:r>
            <a:r>
              <a:rPr lang="de-DE" sz="1400" dirty="0">
                <a:solidFill>
                  <a:srgbClr val="0000CC"/>
                </a:solidFill>
                <a:latin typeface="Comic Sans MS" pitchFamily="66" charset="0"/>
              </a:rPr>
              <a:t>(5./6. Std., Aula, FK-Vorsitz, Kurzvorträge PowerPoint)</a:t>
            </a:r>
          </a:p>
          <a:p>
            <a:pPr marL="342900" indent="-342900">
              <a:spcAft>
                <a:spcPct val="10000"/>
              </a:spcAft>
              <a:buSzPct val="120000"/>
              <a:buFont typeface="+mj-lt"/>
              <a:buAutoNum type="arabicPeriod" startAt="3"/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Informationsveranstaltungen in der Aula und Gruppenberatung – Planungsbogen Schullaufbahn </a:t>
            </a:r>
            <a:r>
              <a:rPr lang="de-DE" sz="1400" dirty="0">
                <a:solidFill>
                  <a:srgbClr val="0000CC"/>
                </a:solidFill>
                <a:latin typeface="Comic Sans MS" pitchFamily="66" charset="0"/>
              </a:rPr>
              <a:t>(Gruppen, Beratungslehrer)</a:t>
            </a:r>
            <a:r>
              <a:rPr lang="de-DE" sz="1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Dienstag, 01.02.22 (3./4./5./6. Std.)  </a:t>
            </a:r>
          </a:p>
          <a:p>
            <a:pPr marL="457200" indent="-457200"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</a:p>
          <a:p>
            <a:pPr marL="342900" indent="-342900">
              <a:lnSpc>
                <a:spcPct val="80000"/>
              </a:lnSpc>
              <a:spcAft>
                <a:spcPct val="10000"/>
              </a:spcAft>
              <a:buSzPct val="115000"/>
              <a:buFont typeface="+mj-lt"/>
              <a:buAutoNum type="arabicPeriod" startAt="4"/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Informationsveranstaltung mit den Eltern der 9 in der Aula </a:t>
            </a:r>
            <a:r>
              <a:rPr lang="de-DE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(Dienstag, 01.Februar 2022, 19.00 Uhr, online)</a:t>
            </a:r>
          </a:p>
          <a:p>
            <a:pPr marL="457200" indent="-457200"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endParaRPr lang="de-DE" sz="1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25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25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25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25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0" autoRev="1" fill="remov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0" autoRev="1" fill="remov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0" autoRev="1" fill="remov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0" autoRev="1" fill="remov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0" autoRev="1" fill="remov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0" autoRev="1" fill="remov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0" autoRev="1" fill="remov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0" autoRev="1" fill="remov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0" autoRev="1" fill="remov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0" autoRev="1" fill="remov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0" autoRev="1" fill="remov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0" autoRev="1" fill="remov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0" autoRev="1" fill="remov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0" autoRev="1" fill="remov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2500" autoRev="1" fill="remov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0" autoRev="1" fill="remov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0" autoRev="1" fill="remov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0" autoRev="1" fill="remov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0" autoRev="1" fill="remov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0" autoRev="1" fill="remov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0" autoRev="1" fill="remove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0" autoRev="1" fill="remove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0" autoRev="1" fill="remove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0" autoRev="1" fill="remove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6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991475" y="6642100"/>
            <a:ext cx="1152525" cy="215900"/>
          </a:xfrm>
        </p:spPr>
        <p:txBody>
          <a:bodyPr/>
          <a:lstStyle/>
          <a:p>
            <a:r>
              <a:rPr lang="de-DE" sz="700">
                <a:effectLst>
                  <a:outerShdw blurRad="38100" dist="38100" dir="2700000" algn="tl">
                    <a:srgbClr val="000000"/>
                  </a:outerShdw>
                </a:effectLst>
              </a:rPr>
              <a:t>Beratungsangebote 3</a:t>
            </a:r>
          </a:p>
        </p:txBody>
      </p:sp>
      <p:grpSp>
        <p:nvGrpSpPr>
          <p:cNvPr id="228370" name="Group 18"/>
          <p:cNvGrpSpPr>
            <a:grpSpLocks/>
          </p:cNvGrpSpPr>
          <p:nvPr/>
        </p:nvGrpSpPr>
        <p:grpSpPr bwMode="auto">
          <a:xfrm>
            <a:off x="762001" y="44450"/>
            <a:ext cx="7994650" cy="534988"/>
            <a:chOff x="480" y="28"/>
            <a:chExt cx="5036" cy="337"/>
          </a:xfrm>
        </p:grpSpPr>
        <p:sp>
          <p:nvSpPr>
            <p:cNvPr id="228371" name="Text Box 19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</a:t>
              </a:r>
              <a:endParaRPr lang="de-DE" sz="1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28372" name="Line 20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28373" name="Picture 21" descr="Schul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ilecab2">
            <a:extLst>
              <a:ext uri="{FF2B5EF4-FFF2-40B4-BE49-F238E27FC236}">
                <a16:creationId xmlns:a16="http://schemas.microsoft.com/office/drawing/2014/main" id="{E1352D4E-D929-4011-B38F-64B1DDBEF097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10800000">
            <a:off x="1619247" y="620711"/>
            <a:ext cx="6049096" cy="5703887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18000" rIns="18000"/>
          <a:lstStyle/>
          <a:p>
            <a:pPr marL="457200" indent="-457200"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sz="2000" b="1" dirty="0">
                <a:solidFill>
                  <a:schemeClr val="bg1"/>
                </a:solidFill>
                <a:latin typeface="Comic Sans MS" pitchFamily="66" charset="0"/>
              </a:rPr>
              <a:t>5</a:t>
            </a:r>
            <a:r>
              <a:rPr lang="de-DE" b="1" dirty="0">
                <a:solidFill>
                  <a:schemeClr val="bg1"/>
                </a:solidFill>
                <a:latin typeface="Comic Sans MS" pitchFamily="66" charset="0"/>
              </a:rPr>
              <a:t>.		</a:t>
            </a:r>
            <a:r>
              <a:rPr lang="de-DE" b="1" dirty="0" err="1">
                <a:solidFill>
                  <a:schemeClr val="bg1"/>
                </a:solidFill>
                <a:latin typeface="Comic Sans MS" pitchFamily="66" charset="0"/>
              </a:rPr>
              <a:t>Indiv</a:t>
            </a:r>
            <a:r>
              <a:rPr lang="de-DE" b="1" dirty="0">
                <a:solidFill>
                  <a:schemeClr val="bg1"/>
                </a:solidFill>
                <a:latin typeface="Comic Sans MS" pitchFamily="66" charset="0"/>
              </a:rPr>
              <a:t>. Beratung für Schüler/Eltern </a:t>
            </a:r>
            <a:endParaRPr lang="de-DE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sz="1200" b="1" dirty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(Raum 134; 07.02. – 11.02.22 nach 6.Std um 13</a:t>
            </a:r>
            <a:r>
              <a:rPr lang="de-DE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05</a:t>
            </a: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Uhr; auch nach Anmeldung am Nachmittag)</a:t>
            </a:r>
            <a:endParaRPr lang="de-DE" b="1" dirty="0">
              <a:solidFill>
                <a:srgbClr val="0000CC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10000"/>
              </a:spcBef>
              <a:buSzPct val="115000"/>
              <a:tabLst>
                <a:tab pos="355600" algn="l"/>
              </a:tabLst>
              <a:defRPr/>
            </a:pPr>
            <a:endParaRPr lang="de-DE" sz="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>
              <a:spcBef>
                <a:spcPct val="10000"/>
              </a:spcBef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sz="2000" b="1" dirty="0">
                <a:solidFill>
                  <a:srgbClr val="0000CC"/>
                </a:solidFill>
                <a:latin typeface="Comic Sans MS" pitchFamily="66" charset="0"/>
              </a:rPr>
              <a:t>6.</a:t>
            </a: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  Abgabe der Planungsbögen 9 </a:t>
            </a:r>
          </a:p>
          <a:p>
            <a:pPr marL="457200" indent="-457200">
              <a:spcBef>
                <a:spcPct val="10000"/>
              </a:spcBef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		</a:t>
            </a: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(bis Freitag, 11. März 2022 an die Klassenlehrer/innen)</a:t>
            </a: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spcBef>
                <a:spcPct val="10000"/>
              </a:spcBef>
              <a:spcAft>
                <a:spcPct val="10000"/>
              </a:spcAft>
              <a:buSzPct val="120000"/>
              <a:tabLst>
                <a:tab pos="355600" algn="l"/>
              </a:tabLst>
              <a:defRPr/>
            </a:pPr>
            <a:endParaRPr lang="de-DE" sz="900" b="1" dirty="0">
              <a:solidFill>
                <a:srgbClr val="0000CC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10000"/>
              </a:spcBef>
              <a:buSzPct val="120000"/>
              <a:tabLst>
                <a:tab pos="355600" algn="l"/>
              </a:tabLst>
              <a:defRPr/>
            </a:pPr>
            <a:r>
              <a:rPr lang="de-DE" sz="2000" b="1" dirty="0">
                <a:solidFill>
                  <a:srgbClr val="0000CC"/>
                </a:solidFill>
                <a:latin typeface="Comic Sans MS" pitchFamily="66" charset="0"/>
              </a:rPr>
              <a:t>7.</a:t>
            </a:r>
            <a:r>
              <a:rPr lang="de-DE" sz="2400" b="1" dirty="0">
                <a:solidFill>
                  <a:srgbClr val="0000CC"/>
                </a:solidFill>
                <a:latin typeface="Comic Sans MS" pitchFamily="66" charset="0"/>
              </a:rPr>
              <a:t>	</a:t>
            </a: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	Rückgabe der korrigierten Planungsbögen 9</a:t>
            </a:r>
          </a:p>
          <a:p>
            <a:pPr marL="457200" indent="-457200">
              <a:spcBef>
                <a:spcPct val="10000"/>
              </a:spcBef>
              <a:spcAft>
                <a:spcPct val="10000"/>
              </a:spcAft>
              <a:tabLst>
                <a:tab pos="355600" algn="l"/>
              </a:tabLst>
              <a:defRPr/>
            </a:pPr>
            <a:r>
              <a:rPr lang="de-DE" b="1" dirty="0">
                <a:solidFill>
                  <a:srgbClr val="0000CC"/>
                </a:solidFill>
                <a:latin typeface="Comic Sans MS" pitchFamily="66" charset="0"/>
              </a:rPr>
              <a:t>		</a:t>
            </a: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(ab Freitag, 25.03.22 bis Donnerstag, 07.04.22, jeweils im Sportunterricht)</a:t>
            </a:r>
          </a:p>
          <a:p>
            <a:pPr marL="457200" indent="-457200">
              <a:spcBef>
                <a:spcPct val="10000"/>
              </a:spcBef>
              <a:spcAft>
                <a:spcPct val="10000"/>
              </a:spcAft>
              <a:tabLst>
                <a:tab pos="355600" algn="l"/>
              </a:tabLst>
              <a:defRPr/>
            </a:pPr>
            <a:endParaRPr lang="de-DE" sz="9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>
              <a:spcBef>
                <a:spcPct val="10000"/>
              </a:spcBef>
              <a:buSzPct val="120000"/>
              <a:tabLst>
                <a:tab pos="355600" algn="l"/>
              </a:tabLst>
              <a:defRPr/>
            </a:pPr>
            <a:r>
              <a:rPr lang="de-DE" sz="2000" b="1" dirty="0">
                <a:solidFill>
                  <a:schemeClr val="bg1"/>
                </a:solidFill>
                <a:latin typeface="Comic Sans MS" pitchFamily="66" charset="0"/>
              </a:rPr>
              <a:t>8.	</a:t>
            </a:r>
            <a:r>
              <a:rPr lang="de-DE" b="1" dirty="0">
                <a:solidFill>
                  <a:schemeClr val="bg1"/>
                </a:solidFill>
                <a:latin typeface="Comic Sans MS" pitchFamily="66" charset="0"/>
              </a:rPr>
              <a:t>Abgabe der </a:t>
            </a:r>
            <a:r>
              <a:rPr lang="de-DE" b="1" u="wavyHeavy" dirty="0">
                <a:solidFill>
                  <a:srgbClr val="0000CC"/>
                </a:solidFill>
                <a:uFill>
                  <a:solidFill>
                    <a:schemeClr val="accent1"/>
                  </a:solidFill>
                </a:uFill>
                <a:latin typeface="Comic Sans MS" pitchFamily="66" charset="0"/>
              </a:rPr>
              <a:t>verbindlichen</a:t>
            </a:r>
            <a:r>
              <a:rPr lang="de-DE" b="1" dirty="0">
                <a:solidFill>
                  <a:schemeClr val="bg1"/>
                </a:solidFill>
                <a:latin typeface="Comic Sans MS" pitchFamily="66" charset="0"/>
              </a:rPr>
              <a:t> Wahlzettel 9 beim Oberstufenteam</a:t>
            </a:r>
          </a:p>
          <a:p>
            <a:pPr marL="457200" indent="-457200">
              <a:spcBef>
                <a:spcPct val="10000"/>
              </a:spcBef>
              <a:buSzPct val="120000"/>
              <a:tabLst>
                <a:tab pos="355600" algn="l"/>
              </a:tabLst>
              <a:defRPr/>
            </a:pPr>
            <a:r>
              <a:rPr lang="de-DE" b="1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bis Freitag</a:t>
            </a: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29. April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ilecab2"/>
          <p:cNvSpPr>
            <a:spLocks noChangeAspect="1" noEditPoints="1" noChangeArrowheads="1"/>
          </p:cNvSpPr>
          <p:nvPr/>
        </p:nvSpPr>
        <p:spPr bwMode="auto">
          <a:xfrm rot="-10800000">
            <a:off x="1619250" y="836613"/>
            <a:ext cx="5903913" cy="55435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18000" rIns="18000"/>
          <a:lstStyle/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de-DE" sz="2400" b="1" dirty="0">
                <a:solidFill>
                  <a:srgbClr val="0000CC"/>
                </a:solidFill>
                <a:latin typeface="Comic Sans MS" pitchFamily="66" charset="0"/>
              </a:rPr>
              <a:t>Beratung Realschule</a:t>
            </a:r>
          </a:p>
          <a:p>
            <a:pPr marL="457200" indent="-457200">
              <a:tabLst>
                <a:tab pos="355600" algn="l"/>
              </a:tabLst>
            </a:pPr>
            <a:endParaRPr lang="de-DE" b="1" dirty="0">
              <a:solidFill>
                <a:srgbClr val="0000CC"/>
              </a:solidFill>
              <a:latin typeface="Arial" charset="0"/>
            </a:endParaRPr>
          </a:p>
          <a:p>
            <a:pPr>
              <a:tabLst>
                <a:tab pos="355600" algn="l"/>
              </a:tabLst>
            </a:pPr>
            <a:endParaRPr lang="de-DE" sz="1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„Schnupper-Tage“	</a:t>
            </a:r>
          </a:p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21.- 23. Januar 2019</a:t>
            </a:r>
          </a:p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rgbClr val="0000CC"/>
                </a:solidFill>
                <a:latin typeface="Arial" charset="0"/>
              </a:rPr>
              <a:t>Individuelle Beratung  </a:t>
            </a:r>
          </a:p>
          <a:p>
            <a:pPr marL="457200" indent="-457200" defTabSz="1944688">
              <a:tabLst>
                <a:tab pos="355600" algn="l"/>
                <a:tab pos="5287963" algn="l"/>
              </a:tabLst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13. März 2019 - 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schriftliche 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Einladung erfolgt</a:t>
            </a:r>
          </a:p>
          <a:p>
            <a:pPr marL="457200" indent="-457200">
              <a:tabLst>
                <a:tab pos="355600" algn="l"/>
              </a:tabLst>
            </a:pPr>
            <a:endParaRPr lang="de-DE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mit Herrn Kolberg (Beratungslehrer)</a:t>
            </a:r>
          </a:p>
          <a:p>
            <a:pPr marL="457200" indent="-457200">
              <a:tabLst>
                <a:tab pos="355600" algn="l"/>
              </a:tabLst>
            </a:pP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Individuelle Beratung für Schüler/Eltern </a:t>
            </a:r>
          </a:p>
          <a:p>
            <a:pPr marL="457200" indent="-457200">
              <a:tabLst>
                <a:tab pos="355600" algn="l"/>
              </a:tabLst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(Raum 134 nach Anmeldung)</a:t>
            </a:r>
          </a:p>
        </p:txBody>
      </p:sp>
      <p:sp>
        <p:nvSpPr>
          <p:cNvPr id="216072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991475" y="6642100"/>
            <a:ext cx="1152525" cy="215900"/>
          </a:xfrm>
        </p:spPr>
        <p:txBody>
          <a:bodyPr/>
          <a:lstStyle/>
          <a:p>
            <a:r>
              <a:rPr lang="de-DE" sz="700">
                <a:effectLst>
                  <a:outerShdw blurRad="38100" dist="38100" dir="2700000" algn="tl">
                    <a:srgbClr val="000000"/>
                  </a:outerShdw>
                </a:effectLst>
              </a:rPr>
              <a:t>Beratungsangebote 3</a:t>
            </a:r>
          </a:p>
        </p:txBody>
      </p:sp>
      <p:sp>
        <p:nvSpPr>
          <p:cNvPr id="231433" name="AutoShape 9"/>
          <p:cNvSpPr>
            <a:spLocks noChangeArrowheads="1"/>
          </p:cNvSpPr>
          <p:nvPr/>
        </p:nvSpPr>
        <p:spPr bwMode="auto">
          <a:xfrm rot="-5400000">
            <a:off x="-664368" y="3120231"/>
            <a:ext cx="3314700" cy="474663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de-DE" b="1">
                <a:solidFill>
                  <a:schemeClr val="bg1"/>
                </a:solidFill>
                <a:latin typeface="Comic Sans MS" pitchFamily="66" charset="0"/>
              </a:rPr>
              <a:t>Beratung  Realschule</a:t>
            </a:r>
          </a:p>
        </p:txBody>
      </p:sp>
      <p:grpSp>
        <p:nvGrpSpPr>
          <p:cNvPr id="231442" name="Group 18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231443" name="WordArt 19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2022</a:t>
              </a:r>
            </a:p>
          </p:txBody>
        </p:sp>
        <p:grpSp>
          <p:nvGrpSpPr>
            <p:cNvPr id="231444" name="Group 20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231445" name="Text Box 21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1446" name="Line 22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231447" name="Picture 23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3" name="Picture 3" descr="Schul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30288"/>
            <a:ext cx="5040313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124075" y="2420938"/>
            <a:ext cx="5976938" cy="20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3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Städtisches Gymnasium Kamen</a:t>
            </a:r>
            <a:endParaRPr lang="de-DE" sz="1200" b="1" dirty="0">
              <a:solidFill>
                <a:schemeClr val="accent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de-DE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 Round" pitchFamily="82" charset="0"/>
              </a:rPr>
              <a:t>Elterninformation  Klasse 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8" name="Picture 10" descr="Säulen 11GK Okt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971550" y="5734050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der Einführungsphase belegt jeder durchgehend 11 Grundkurse!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7772400" y="6629400"/>
            <a:ext cx="1371600" cy="228600"/>
          </a:xfrm>
        </p:spPr>
        <p:txBody>
          <a:bodyPr/>
          <a:lstStyle/>
          <a:p>
            <a:r>
              <a:rPr lang="de-DE" sz="1200"/>
              <a:t>E Ph1 und  E Ph 2</a:t>
            </a:r>
          </a:p>
        </p:txBody>
      </p:sp>
      <p:grpSp>
        <p:nvGrpSpPr>
          <p:cNvPr id="155666" name="Group 18"/>
          <p:cNvGrpSpPr>
            <a:grpSpLocks/>
          </p:cNvGrpSpPr>
          <p:nvPr/>
        </p:nvGrpSpPr>
        <p:grpSpPr bwMode="auto">
          <a:xfrm>
            <a:off x="179512" y="332656"/>
            <a:ext cx="8577138" cy="5833194"/>
            <a:chOff x="113" y="28"/>
            <a:chExt cx="5403" cy="3856"/>
          </a:xfrm>
        </p:grpSpPr>
        <p:sp>
          <p:nvSpPr>
            <p:cNvPr id="155667" name="WordArt 19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55668" name="Group 20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55669" name="Text Box 21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55670" name="Line 22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55671" name="Picture 23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7" name="Picture 15" descr="Säulen 2LK 8G Okt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0" y="6629400"/>
            <a:ext cx="1524000" cy="228600"/>
          </a:xfrm>
        </p:spPr>
        <p:txBody>
          <a:bodyPr/>
          <a:lstStyle/>
          <a:p>
            <a:r>
              <a:rPr lang="de-DE" sz="1200"/>
              <a:t>Q1.1 – Q2.2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6300788" y="2278063"/>
            <a:ext cx="280828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chemeClr val="tx2"/>
                </a:solidFill>
                <a:latin typeface="Comic Sans MS" pitchFamily="66" charset="0"/>
              </a:rPr>
              <a:t>Leistungskurse zählen doppelt,</a:t>
            </a:r>
          </a:p>
          <a:p>
            <a:pPr>
              <a:spcBef>
                <a:spcPct val="50000"/>
              </a:spcBef>
            </a:pPr>
            <a:r>
              <a:rPr lang="de-DE" sz="2800" b="1">
                <a:solidFill>
                  <a:schemeClr val="tx2"/>
                </a:solidFill>
                <a:latin typeface="Comic Sans MS" pitchFamily="66" charset="0"/>
              </a:rPr>
              <a:t>Grundkurse einfach!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827088" y="5734050"/>
            <a:ext cx="8316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der Qualifikationsphase beginnt jeder mit 2 Lks und 8 Gks !</a:t>
            </a:r>
          </a:p>
        </p:txBody>
      </p:sp>
      <p:grpSp>
        <p:nvGrpSpPr>
          <p:cNvPr id="156692" name="Group 20"/>
          <p:cNvGrpSpPr>
            <a:grpSpLocks/>
          </p:cNvGrpSpPr>
          <p:nvPr/>
        </p:nvGrpSpPr>
        <p:grpSpPr bwMode="auto">
          <a:xfrm>
            <a:off x="762001" y="44450"/>
            <a:ext cx="7994650" cy="534988"/>
            <a:chOff x="480" y="28"/>
            <a:chExt cx="5036" cy="337"/>
          </a:xfrm>
        </p:grpSpPr>
        <p:sp>
          <p:nvSpPr>
            <p:cNvPr id="156693" name="Text Box 21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</a:t>
              </a:r>
              <a:endParaRPr lang="de-DE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56694" name="Line 22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56695" name="Picture 23" descr="Schu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8" grpId="0"/>
      <p:bldP spid="1566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Säulen Abi Apr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7384"/>
            <a:ext cx="9202738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4" name="Rectangle 8"/>
          <p:cNvSpPr>
            <a:spLocks noGrp="1" noChangeArrowheads="1"/>
          </p:cNvSpPr>
          <p:nvPr>
            <p:ph type="title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r>
              <a:rPr lang="de-DE" sz="1200"/>
              <a:t>Abitur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6156325" y="2781300"/>
            <a:ext cx="23764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chemeClr val="tx2"/>
                </a:solidFill>
                <a:latin typeface="Comic Sans MS" pitchFamily="66" charset="0"/>
              </a:rPr>
              <a:t>Die vier Abitur-prüfungen zählen jeweils 5-fach!</a:t>
            </a:r>
          </a:p>
        </p:txBody>
      </p:sp>
      <p:grpSp>
        <p:nvGrpSpPr>
          <p:cNvPr id="157712" name="Group 16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57713" name="WordArt 17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57714" name="Group 18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57715" name="Text Box 19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57716" name="Line 20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57717" name="Picture 21" descr="Schul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85403"/>
              </p:ext>
            </p:extLst>
          </p:nvPr>
        </p:nvGraphicFramePr>
        <p:xfrm>
          <a:off x="0" y="44450"/>
          <a:ext cx="9144000" cy="687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Simply3D Project" r:id="rId3" imgW="1828840" imgH="1828886" progId="Simply3D.Project.2">
                  <p:embed/>
                </p:oleObj>
              </mc:Choice>
              <mc:Fallback>
                <p:oleObj name="Simply3D Project" r:id="rId3" imgW="1828840" imgH="1828886" progId="Simply3D.Project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450"/>
                        <a:ext cx="9144000" cy="687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753350" y="6321425"/>
            <a:ext cx="1390650" cy="536575"/>
          </a:xfrm>
        </p:spPr>
        <p:txBody>
          <a:bodyPr/>
          <a:lstStyle/>
          <a:p>
            <a:r>
              <a:rPr lang="de-DE" sz="800"/>
              <a:t>Fächer</a:t>
            </a:r>
          </a:p>
        </p:txBody>
      </p:sp>
      <p:grpSp>
        <p:nvGrpSpPr>
          <p:cNvPr id="158731" name="Group 11"/>
          <p:cNvGrpSpPr>
            <a:grpSpLocks/>
          </p:cNvGrpSpPr>
          <p:nvPr/>
        </p:nvGrpSpPr>
        <p:grpSpPr bwMode="auto">
          <a:xfrm>
            <a:off x="762001" y="44450"/>
            <a:ext cx="7994650" cy="534988"/>
            <a:chOff x="480" y="28"/>
            <a:chExt cx="5036" cy="337"/>
          </a:xfrm>
        </p:grpSpPr>
        <p:sp>
          <p:nvSpPr>
            <p:cNvPr id="158732" name="Text Box 12"/>
            <p:cNvSpPr txBox="1">
              <a:spLocks noChangeArrowheads="1"/>
            </p:cNvSpPr>
            <p:nvPr/>
          </p:nvSpPr>
          <p:spPr bwMode="auto">
            <a:xfrm>
              <a:off x="528" y="144"/>
              <a:ext cx="24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de-DE" sz="17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AG Round" pitchFamily="82" charset="0"/>
                </a:rPr>
                <a:t>Elterninformation  9 </a:t>
              </a:r>
              <a:endParaRPr lang="de-DE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58733" name="Line 13"/>
            <p:cNvSpPr>
              <a:spLocks noChangeShapeType="1"/>
            </p:cNvSpPr>
            <p:nvPr/>
          </p:nvSpPr>
          <p:spPr bwMode="auto">
            <a:xfrm>
              <a:off x="480" y="336"/>
              <a:ext cx="49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58734" name="Picture 14" descr="Schul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"/>
              <a:ext cx="1230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ilecab2"/>
          <p:cNvSpPr>
            <a:spLocks noChangeAspect="1" noEditPoints="1" noChangeArrowheads="1"/>
          </p:cNvSpPr>
          <p:nvPr/>
        </p:nvSpPr>
        <p:spPr bwMode="auto">
          <a:xfrm rot="-10800000">
            <a:off x="1143000" y="2362200"/>
            <a:ext cx="2051050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/>
          </a:p>
        </p:txBody>
      </p:sp>
      <p:sp>
        <p:nvSpPr>
          <p:cNvPr id="159747" name="filecab2"/>
          <p:cNvSpPr>
            <a:spLocks noChangeAspect="1" noEditPoints="1" noChangeArrowheads="1"/>
          </p:cNvSpPr>
          <p:nvPr/>
        </p:nvSpPr>
        <p:spPr bwMode="auto">
          <a:xfrm rot="-10800000">
            <a:off x="4495800" y="2286000"/>
            <a:ext cx="2081213" cy="1617663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lang="de-DE" sz="800">
              <a:solidFill>
                <a:srgbClr val="0000FF"/>
              </a:solidFill>
            </a:endParaRPr>
          </a:p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59748" name="filecab2"/>
          <p:cNvSpPr>
            <a:spLocks noChangeAspect="1" noEditPoints="1" noChangeArrowheads="1"/>
          </p:cNvSpPr>
          <p:nvPr/>
        </p:nvSpPr>
        <p:spPr bwMode="auto">
          <a:xfrm rot="-10800000">
            <a:off x="2162175" y="4857750"/>
            <a:ext cx="2052638" cy="16192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/>
          </a:p>
        </p:txBody>
      </p:sp>
      <p:sp>
        <p:nvSpPr>
          <p:cNvPr id="159749" name="filecab2"/>
          <p:cNvSpPr>
            <a:spLocks noChangeAspect="1" noEditPoints="1" noChangeArrowheads="1"/>
          </p:cNvSpPr>
          <p:nvPr/>
        </p:nvSpPr>
        <p:spPr bwMode="auto">
          <a:xfrm rot="-10800000">
            <a:off x="4679950" y="4991100"/>
            <a:ext cx="792163" cy="6238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54000"/>
          <a:lstStyle/>
          <a:p>
            <a:pPr eaLnBrk="0" hangingPunct="0"/>
            <a:endParaRPr lang="de-DE" sz="800" b="1">
              <a:solidFill>
                <a:srgbClr val="0000FF"/>
              </a:solidFill>
            </a:endParaRPr>
          </a:p>
        </p:txBody>
      </p:sp>
      <p:sp>
        <p:nvSpPr>
          <p:cNvPr id="159750" name="filecab2"/>
          <p:cNvSpPr>
            <a:spLocks noChangeAspect="1" noEditPoints="1" noChangeArrowheads="1"/>
          </p:cNvSpPr>
          <p:nvPr/>
        </p:nvSpPr>
        <p:spPr bwMode="auto">
          <a:xfrm rot="-10800000">
            <a:off x="6248400" y="5105400"/>
            <a:ext cx="792163" cy="62547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0" hangingPunct="0"/>
            <a:endParaRPr lang="de-DE" sz="1200" b="1">
              <a:solidFill>
                <a:srgbClr val="0000FF"/>
              </a:solidFill>
            </a:endParaRP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0" y="6356176"/>
            <a:ext cx="1524000" cy="457200"/>
          </a:xfrm>
        </p:spPr>
        <p:txBody>
          <a:bodyPr/>
          <a:lstStyle/>
          <a:p>
            <a:r>
              <a:rPr lang="de-DE" sz="1200" dirty="0"/>
              <a:t>Aufgabenfelder (Übersicht)</a:t>
            </a:r>
          </a:p>
        </p:txBody>
      </p:sp>
      <p:sp>
        <p:nvSpPr>
          <p:cNvPr id="159752" name="WordArt 8"/>
          <p:cNvSpPr>
            <a:spLocks noChangeAspect="1" noChangeArrowheads="1" noChangeShapeType="1"/>
          </p:cNvSpPr>
          <p:nvPr/>
        </p:nvSpPr>
        <p:spPr bwMode="auto">
          <a:xfrm>
            <a:off x="762000" y="762000"/>
            <a:ext cx="6265863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Aufgabenfelder und Unterrichtsfächer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7848600" y="762000"/>
            <a:ext cx="1295400" cy="54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Biologie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Chemie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Deutsch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Englisch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Erdkunde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Französisch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Geschichte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Informatik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Kunst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Latein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Mathematik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Musik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Pädagogik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Physik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Religion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Philosophie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Sozialwissen-</a:t>
            </a:r>
            <a:r>
              <a:rPr lang="de-DE" sz="1200" b="1" dirty="0" err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schaften</a:t>
            </a:r>
            <a:endParaRPr lang="de-DE" sz="1200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Spanisch    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de-DE" sz="1200" b="1" dirty="0">
                <a:solidFill>
                  <a:srgbClr val="FFFFFF"/>
                </a:solidFill>
                <a:latin typeface="Arial" charset="0"/>
              </a:rPr>
              <a:t>Sport</a:t>
            </a:r>
          </a:p>
        </p:txBody>
      </p:sp>
      <p:sp>
        <p:nvSpPr>
          <p:cNvPr id="159754" name="AutoShape 10"/>
          <p:cNvSpPr>
            <a:spLocks noChangeArrowheads="1"/>
          </p:cNvSpPr>
          <p:nvPr/>
        </p:nvSpPr>
        <p:spPr bwMode="auto">
          <a:xfrm>
            <a:off x="5357813" y="1905000"/>
            <a:ext cx="1579562" cy="342900"/>
          </a:xfrm>
          <a:prstGeom prst="wedgeRoundRectCallout">
            <a:avLst>
              <a:gd name="adj1" fmla="val -62963"/>
              <a:gd name="adj2" fmla="val 24953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chemeClr val="bg2"/>
                </a:solidFill>
              </a:rPr>
              <a:t>Gesellschaftswissenschaft-liches Aufgabenfeld</a:t>
            </a:r>
          </a:p>
        </p:txBody>
      </p:sp>
      <p:sp>
        <p:nvSpPr>
          <p:cNvPr id="159755" name="AutoShape 11"/>
          <p:cNvSpPr>
            <a:spLocks noChangeArrowheads="1"/>
          </p:cNvSpPr>
          <p:nvPr/>
        </p:nvSpPr>
        <p:spPr bwMode="auto">
          <a:xfrm>
            <a:off x="557213" y="1790700"/>
            <a:ext cx="1714500" cy="342900"/>
          </a:xfrm>
          <a:prstGeom prst="wedgeRoundRectCallout">
            <a:avLst>
              <a:gd name="adj1" fmla="val 53148"/>
              <a:gd name="adj2" fmla="val 11898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chemeClr val="bg2"/>
                </a:solidFill>
              </a:rPr>
              <a:t>Sprachlich-literarisch-künstlerisches Aufgabenfeld</a:t>
            </a:r>
          </a:p>
        </p:txBody>
      </p:sp>
      <p:sp>
        <p:nvSpPr>
          <p:cNvPr id="159756" name="AutoShape 12"/>
          <p:cNvSpPr>
            <a:spLocks noChangeArrowheads="1"/>
          </p:cNvSpPr>
          <p:nvPr/>
        </p:nvSpPr>
        <p:spPr bwMode="auto">
          <a:xfrm>
            <a:off x="900113" y="4419600"/>
            <a:ext cx="1714500" cy="342900"/>
          </a:xfrm>
          <a:prstGeom prst="wedgeRoundRectCallout">
            <a:avLst>
              <a:gd name="adj1" fmla="val 62870"/>
              <a:gd name="adj2" fmla="val 7870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eaLnBrk="0" hangingPunct="0"/>
            <a:r>
              <a:rPr lang="de-DE" sz="1000" b="1">
                <a:solidFill>
                  <a:schemeClr val="bg2"/>
                </a:solidFill>
              </a:rPr>
              <a:t>Mathematisch-naturwissen-schaftliches Aufgabenfeld</a:t>
            </a:r>
          </a:p>
        </p:txBody>
      </p:sp>
      <p:grpSp>
        <p:nvGrpSpPr>
          <p:cNvPr id="159768" name="Group 24"/>
          <p:cNvGrpSpPr>
            <a:grpSpLocks/>
          </p:cNvGrpSpPr>
          <p:nvPr/>
        </p:nvGrpSpPr>
        <p:grpSpPr bwMode="auto">
          <a:xfrm>
            <a:off x="179388" y="44450"/>
            <a:ext cx="8577262" cy="6121400"/>
            <a:chOff x="113" y="28"/>
            <a:chExt cx="5403" cy="3856"/>
          </a:xfrm>
        </p:grpSpPr>
        <p:sp>
          <p:nvSpPr>
            <p:cNvPr id="159769" name="WordArt 25"/>
            <p:cNvSpPr>
              <a:spLocks noChangeArrowheads="1" noChangeShapeType="1" noTextEdit="1"/>
            </p:cNvSpPr>
            <p:nvPr/>
          </p:nvSpPr>
          <p:spPr bwMode="auto">
            <a:xfrm rot="16200000">
              <a:off x="-1542" y="2001"/>
              <a:ext cx="3538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Abitur 2025</a:t>
              </a:r>
            </a:p>
          </p:txBody>
        </p:sp>
        <p:grpSp>
          <p:nvGrpSpPr>
            <p:cNvPr id="159770" name="Group 26"/>
            <p:cNvGrpSpPr>
              <a:grpSpLocks/>
            </p:cNvGrpSpPr>
            <p:nvPr/>
          </p:nvGrpSpPr>
          <p:grpSpPr bwMode="auto">
            <a:xfrm>
              <a:off x="480" y="28"/>
              <a:ext cx="5036" cy="337"/>
              <a:chOff x="480" y="28"/>
              <a:chExt cx="5036" cy="337"/>
            </a:xfrm>
          </p:grpSpPr>
          <p:sp>
            <p:nvSpPr>
              <p:cNvPr id="159771" name="Text Box 27"/>
              <p:cNvSpPr txBox="1">
                <a:spLocks noChangeArrowheads="1"/>
              </p:cNvSpPr>
              <p:nvPr/>
            </p:nvSpPr>
            <p:spPr bwMode="auto">
              <a:xfrm>
                <a:off x="528" y="144"/>
                <a:ext cx="2496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de-DE" sz="17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AG Round" pitchFamily="82" charset="0"/>
                  </a:rPr>
                  <a:t>Elterninformation  9</a:t>
                </a:r>
                <a:endParaRPr lang="de-DE" sz="1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59772" name="Line 28"/>
              <p:cNvSpPr>
                <a:spLocks noChangeShapeType="1"/>
              </p:cNvSpPr>
              <p:nvPr/>
            </p:nvSpPr>
            <p:spPr bwMode="auto">
              <a:xfrm>
                <a:off x="480" y="336"/>
                <a:ext cx="49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59773" name="Picture 29" descr="Schul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28"/>
                <a:ext cx="123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 autoUpdateAnimBg="0"/>
      <p:bldP spid="159747" grpId="0" animBg="1" autoUpdateAnimBg="0"/>
      <p:bldP spid="159748" grpId="0" animBg="1" autoUpdateAnimBg="0"/>
      <p:bldP spid="159749" grpId="0" animBg="1" autoUpdateAnimBg="0"/>
      <p:bldP spid="159750" grpId="0" animBg="1" autoUpdateAnimBg="0"/>
      <p:bldP spid="159753" grpId="0" autoUpdateAnimBg="0"/>
      <p:bldP spid="159754" grpId="0" animBg="1" autoUpdateAnimBg="0"/>
      <p:bldP spid="159755" grpId="0" animBg="1" autoUpdateAnimBg="0"/>
      <p:bldP spid="159756" grpId="0" animBg="1" autoUpdateAnimBg="0"/>
    </p:bldLst>
  </p:timing>
</p:sld>
</file>

<file path=ppt/theme/theme1.xml><?xml version="1.0" encoding="utf-8"?>
<a:theme xmlns:a="http://schemas.openxmlformats.org/drawingml/2006/main" name="ABI 2013">
  <a:themeElements>
    <a:clrScheme name="ABI 2013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ABI 201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I 2013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I 2013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I 2013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I 2013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I 2013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I 2013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PULSE</Template>
  <TotalTime>0</TotalTime>
  <Words>2809</Words>
  <Application>Microsoft Office PowerPoint</Application>
  <PresentationFormat>Bildschirmpräsentation (4:3)</PresentationFormat>
  <Paragraphs>835</Paragraphs>
  <Slides>43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Comic Sans MS</vt:lpstr>
      <vt:lpstr>Symbol</vt:lpstr>
      <vt:lpstr>Tahoma</vt:lpstr>
      <vt:lpstr>Times New Roman</vt:lpstr>
      <vt:lpstr>VAG Round</vt:lpstr>
      <vt:lpstr>Verdana</vt:lpstr>
      <vt:lpstr>Wingdings</vt:lpstr>
      <vt:lpstr>ABI 2013</vt:lpstr>
      <vt:lpstr>Simply3D Project</vt:lpstr>
      <vt:lpstr>1. Seite</vt:lpstr>
      <vt:lpstr>Verlaufsplanung</vt:lpstr>
      <vt:lpstr>PowerPoint-Präsentation</vt:lpstr>
      <vt:lpstr>Phasen</vt:lpstr>
      <vt:lpstr>E Ph1 und  E Ph 2</vt:lpstr>
      <vt:lpstr>Q1.1 – Q2.2</vt:lpstr>
      <vt:lpstr>Abitur</vt:lpstr>
      <vt:lpstr>Fächer</vt:lpstr>
      <vt:lpstr>Aufgabenfelder (Übersicht)</vt:lpstr>
      <vt:lpstr>Aufgabenfelder I</vt:lpstr>
      <vt:lpstr>Aufgabenfelder II</vt:lpstr>
      <vt:lpstr>Aufgabenfelder III</vt:lpstr>
      <vt:lpstr>Aufgabenfelder I-III</vt:lpstr>
      <vt:lpstr>Beginn 2.</vt:lpstr>
      <vt:lpstr>Alles wird anders…</vt:lpstr>
      <vt:lpstr>Fächerwahl EPh</vt:lpstr>
      <vt:lpstr>Pflichtfächer Eph</vt:lpstr>
      <vt:lpstr>Übersicht Fächerwahl</vt:lpstr>
      <vt:lpstr>Schriftlich / Mündlich</vt:lpstr>
      <vt:lpstr>Versetzung</vt:lpstr>
      <vt:lpstr>Versetzung</vt:lpstr>
      <vt:lpstr>Beginn 3.</vt:lpstr>
      <vt:lpstr>Pflichtfächer Q1,Q2</vt:lpstr>
      <vt:lpstr>Wahl der Abiturfächer</vt:lpstr>
      <vt:lpstr>Wahl der Leistungskurse</vt:lpstr>
      <vt:lpstr>Beginn 4.</vt:lpstr>
      <vt:lpstr>Kreisdiagramm</vt:lpstr>
      <vt:lpstr>Noten - Punkte</vt:lpstr>
      <vt:lpstr>GK LK 15</vt:lpstr>
      <vt:lpstr>Abitur</vt:lpstr>
      <vt:lpstr>Abitur</vt:lpstr>
      <vt:lpstr>Belegung / Einbringung</vt:lpstr>
      <vt:lpstr>Zulassung zur Abiturprüfung</vt:lpstr>
      <vt:lpstr>Kreisdiagramm</vt:lpstr>
      <vt:lpstr>Beginn 5.</vt:lpstr>
      <vt:lpstr>TEIL 1   Erkrankungen </vt:lpstr>
      <vt:lpstr>TEIL  2   Erkrankung bei Klausuren</vt:lpstr>
      <vt:lpstr>Planungsbogen</vt:lpstr>
      <vt:lpstr>PowerPoint-Präsentation</vt:lpstr>
      <vt:lpstr>Beratungsangebote</vt:lpstr>
      <vt:lpstr>Beratungsangebote 3</vt:lpstr>
      <vt:lpstr>Beratungsangebote 3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Abitur 2013 Elterninformation</dc:title>
  <dc:creator>Heinz Sändker</dc:creator>
  <cp:lastModifiedBy>Mathias Hollmann</cp:lastModifiedBy>
  <cp:revision>164</cp:revision>
  <cp:lastPrinted>2015-01-09T06:43:11Z</cp:lastPrinted>
  <dcterms:created xsi:type="dcterms:W3CDTF">2009-10-12T13:11:58Z</dcterms:created>
  <dcterms:modified xsi:type="dcterms:W3CDTF">2022-02-01T17:39:42Z</dcterms:modified>
</cp:coreProperties>
</file>