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de-DE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 panose="02020603050405020304" pitchFamily="18" charset="0"/>
      </a:defRPr>
    </a:lvl1pPr>
    <a:lvl2pPr indent="4572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 panose="02020603050405020304" pitchFamily="18" charset="0"/>
      </a:defRPr>
    </a:lvl2pPr>
    <a:lvl3pPr indent="9144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 panose="02020603050405020304" pitchFamily="18" charset="0"/>
      </a:defRPr>
    </a:lvl3pPr>
    <a:lvl4pPr indent="13716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 panose="02020603050405020304" pitchFamily="18" charset="0"/>
      </a:defRPr>
    </a:lvl4pPr>
    <a:lvl5pPr indent="1828800" algn="l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79CACC6E-E207-4B4B-A5E0-9487A2C7645E}"/>
              </a:ext>
            </a:extLst>
          </p:cNvPr>
          <p:cNvSpPr>
            <a:spLocks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A09F3A71-BBFC-40C9-9CD3-1DBAE5C2E7DD}"/>
              </a:ext>
            </a:extLst>
          </p:cNvPr>
          <p:cNvSpPr>
            <a:spLocks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>
                <a:sym typeface="Calibri" panose="020F0502020204030204" pitchFamily="34" charset="0"/>
              </a:rPr>
              <a:t>Click to edit Template text styles</a:t>
            </a:r>
          </a:p>
          <a:p>
            <a:pPr lvl="1"/>
            <a:r>
              <a:rPr lang="de-DE" altLang="de-DE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de-DE" altLang="de-DE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de-DE" altLang="de-DE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de-DE" altLang="de-DE"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indent="228600" algn="l" rtl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indent="457200" algn="l" rtl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indent="685800" algn="l" rtl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indent="914400" algn="l" rtl="0" fontAlgn="base" hangingPunct="0">
      <a:spcBef>
        <a:spcPts val="40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1F5BB-6A42-4860-A94D-38CC1EB87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0D0C15-7DCD-4016-AF74-0299E8BD9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F85258-065E-4A60-BE86-2BE9A4B6C1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50A4EA-A8D7-4117-9CEB-03F3E21DD8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346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99391-B257-40E4-A0C0-0A2D36EE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D4BE76-CD81-4ACB-87FF-2D017C5A4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B650B7-70F0-437C-8532-242125A4C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67CA20-A798-418B-BE24-CF27E104932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43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7BFF3F-E8E4-42B7-AD51-D2BA602D0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3087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C1490C-8A4C-4A48-9029-ECC0159C4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3087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84EA25-FFE7-4C9E-A458-601A388990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CCD14B-A25C-4A14-9B3F-749BE6EB50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279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009A5-74DD-4EE0-849B-2A9CF99AE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7B2BEF-3AF8-4503-8A21-D8814E0C8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D34D1D-52A9-497B-824E-9171E7A35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8C3179-5F47-4877-B67A-CAD21AB9427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001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ECF4-21B1-42DB-92EB-2512AAE3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675904-E606-4BD0-94D4-BAA187C4C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9124FC-B336-47C9-8BFB-A46AE2FB6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ABEF8F-891A-4B6A-84B4-2D9EC5B447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1588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B9E45-09A6-41CD-96E7-0AE5FBB1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BEF8E2-E595-4795-AC50-C4488537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F81326-BAF6-42E8-BD55-2E6D58EC9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CDE59C-D360-408D-B7F8-6859E17C79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4276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90C26-C9A7-4712-A232-174969B7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BCE5DE-565A-43AC-8109-6E88B1881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4724400"/>
            <a:ext cx="3352800" cy="99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FBFDCE-7D05-47B1-A97C-684310809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4724400"/>
            <a:ext cx="3352800" cy="99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7EF91E-FDE9-49ED-A203-DCAA2B782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D472A5-A76F-4EEC-92BA-6C8E7CA74CD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3257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B473B-0CDC-4ECE-9097-9E11B3D8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FFAF9B-2D0C-4F61-A90E-6CC1E81F1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BE6C3C-B69D-41DD-8416-7B6486F58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214006-17A3-4A51-9411-13D2A0C7D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1D398F-533B-4349-98DC-1B7AD903C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CC3AEE-BD0C-4A25-B7CD-B368AE778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E3D01F-C34D-48EA-9437-4A899B7FE7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7622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1781F-272B-4227-BC67-A2162EB8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533DA3-A4E4-43EE-B371-B4630DB8A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1E0DEB-557D-49A6-A461-17FF8215F1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016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E368FCC-5D05-4BB6-BFAD-7EBD99A1B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9E611F-BCE8-4FE7-A913-4374C84EC74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782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6BB1A-A107-4551-A5DA-45F4E576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24B3B7-478E-479C-A531-7A85CAE5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621BE9-E0E5-4C53-B2BE-CBEB77993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7AC654-2836-4C85-9F9D-DD3108BF09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CF92E0-C841-4B0B-A72B-5D8D4FA9A95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69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84AB0-5FB9-4EC0-A414-C89EB7C9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0A3DE-2530-40CB-BDA7-4069BA628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82052D-42B0-42E6-8579-2C491D0E7C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20FB1-55DA-47A4-9091-62B81A2FFB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1677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C4727-818E-4F72-9680-A730A598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5F258A-BE7F-4FA0-8FE1-0712C451B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110E03-61A4-4839-8BAE-F230E1E59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20648C-8E3F-4237-B6F9-2CCB9D9E8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BBEFE4-87D8-48FF-9DCC-241BCCF704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9445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0605-20CD-41E5-A41E-8C6F1C17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90C3F9-AA2D-43F5-A8D7-43AB4453C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A5E4C4-CDA6-43D8-AC79-031D7C1A71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B85764-2B35-4F9D-A75F-935BD43F00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298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EFC305-EFAD-439E-A6E6-10243F607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19850" y="3200400"/>
            <a:ext cx="1885950" cy="25146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AD5781-CAEC-4302-83C5-4E76E1C00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200400"/>
            <a:ext cx="5505450" cy="25146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CE1787-9EE8-4EEF-AC01-EEB84F7E9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F7F38F-5DF9-4156-A496-3FB6CE067A5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68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6CAE0-2B3D-4805-BCB5-B8169DE5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6F8108-2692-4607-B6D1-2045EC51A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08FA68-A068-4938-84C2-60D0E6D60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FAF118-7B7C-4876-9547-365C41C5690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882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5CE17-7428-4A2A-AFA3-1BFCE754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25DC58-0C43-4178-A604-41B6B45F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910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6481BB-76CA-464B-AB6B-6B5BED8DF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8910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1E52C2-4C13-4CC3-A320-C6EE03742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C9695E-A87D-4667-9760-F340CAC37D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022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0E801-8059-4DDE-A459-75F41647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846B9E-E43E-481C-AF79-DE8F4E7D3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EC834A-34C6-4EEB-91F5-CEAF8A5D1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3AABA8-3EF3-4DA9-BDF8-7B4CA77F0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B90C54-B270-4347-BF32-86A036A18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024399-E8A2-4E94-A8BB-0CDBF73BE3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C0AABF-BC8D-4096-8A9A-321BAA65E5B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487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75725-E52E-4840-B255-BA547BD5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945EA1-4EAF-4CC2-B816-249A353FB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A4B20-04B5-40F1-AD50-41744BB001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469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1EEA02-77FB-4E54-A260-1807C4540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86350-EF2D-4C3B-AF6E-00643A5356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271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A3F3B-C270-432E-A8CA-A3B21C38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2B0E87-41C6-436C-9D18-C3BE4A19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0F80EC-30FF-41C3-985C-E9B2306A7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6BE8DE-6F88-4234-9521-BBFA6FBE7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EBE0-9400-4988-BDCD-D9B562C7826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2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DA530-1B2D-45BC-A3B1-4354B344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0A7571-A447-4A72-B94B-B7D42B371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1D4AB6-BC8F-460D-9872-4EBE5ED3C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321852-4AE7-49CB-BB75-8740D4024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50A456-B1E6-491B-96F5-2C1A95A80C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027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 descr="Rectangle 7">
            <a:extLst>
              <a:ext uri="{FF2B5EF4-FFF2-40B4-BE49-F238E27FC236}">
                <a16:creationId xmlns:a16="http://schemas.microsoft.com/office/drawing/2014/main" id="{D7BA442D-B87C-4B80-A64C-20227E81FA2C}"/>
              </a:ext>
            </a:extLst>
          </p:cNvPr>
          <p:cNvSpPr>
            <a:spLocks/>
          </p:cNvSpPr>
          <p:nvPr/>
        </p:nvSpPr>
        <p:spPr bwMode="auto"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1026" name="Rectangle 2" descr="Rectangle 8">
            <a:extLst>
              <a:ext uri="{FF2B5EF4-FFF2-40B4-BE49-F238E27FC236}">
                <a16:creationId xmlns:a16="http://schemas.microsoft.com/office/drawing/2014/main" id="{3EAE173F-287E-4598-A6C1-B176168056DB}"/>
              </a:ext>
            </a:extLst>
          </p:cNvPr>
          <p:cNvSpPr>
            <a:spLocks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FFCD9B-40CC-4926-9B72-1E80692E7B92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>
                <a:sym typeface="Impact" panose="020B0806030902050204" pitchFamily="34" charset="0"/>
              </a:rPr>
              <a:t>Click to edit Template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90E460-1988-48DA-803B-B784023CCCC8}"/>
              </a:ext>
            </a:extLst>
          </p:cNvPr>
          <p:cNvSpPr>
            <a:spLocks/>
          </p:cNvSpPr>
          <p:nvPr>
            <p:ph type="body" idx="1"/>
          </p:nvPr>
        </p:nvSpPr>
        <p:spPr bwMode="auto">
          <a:xfrm>
            <a:off x="457200" y="1417638"/>
            <a:ext cx="8229600" cy="48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>
                <a:sym typeface="Times New Roman" panose="02020603050405020304" pitchFamily="18" charset="0"/>
              </a:rPr>
              <a:t>Click to edit Template text styles</a:t>
            </a:r>
          </a:p>
          <a:p>
            <a:pPr lvl="1"/>
            <a:r>
              <a:rPr lang="de-DE" altLang="de-DE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de-DE" altLang="de-DE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de-DE" altLang="de-DE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de-DE" altLang="de-DE">
                <a:sym typeface="Times New Roman" panose="02020603050405020304" pitchFamily="18" charset="0"/>
              </a:rPr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6086A3-FAC1-47AB-8AB9-E274ED5128C3}"/>
              </a:ext>
            </a:extLst>
          </p:cNvPr>
          <p:cNvSpPr>
            <a:spLocks/>
          </p:cNvSpPr>
          <p:nvPr>
            <p:ph type="sldNum" sz="quarter" idx="2"/>
          </p:nvPr>
        </p:nvSpPr>
        <p:spPr bwMode="auto">
          <a:xfrm>
            <a:off x="7997825" y="5640388"/>
            <a:ext cx="3825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262626"/>
                </a:solidFill>
                <a:latin typeface="+mj-lt"/>
                <a:sym typeface="Impact" panose="020B0806030902050204" pitchFamily="34" charset="0"/>
              </a:defRPr>
            </a:lvl1pPr>
          </a:lstStyle>
          <a:p>
            <a:fld id="{984213D6-6AFD-4024-81DD-8D20D54545E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  <a:sym typeface="Impact" panose="020B0806030902050204" pitchFamily="34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9pPr>
    </p:titleStyle>
    <p:bodyStyle>
      <a:lvl1pPr marL="273050" indent="-273050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617538" indent="-296863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912813" indent="-273050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219200" indent="-304800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1447800" indent="-304800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 descr="Rectangle 7">
            <a:extLst>
              <a:ext uri="{FF2B5EF4-FFF2-40B4-BE49-F238E27FC236}">
                <a16:creationId xmlns:a16="http://schemas.microsoft.com/office/drawing/2014/main" id="{239FCD39-B8FA-49FA-9E34-A60214964341}"/>
              </a:ext>
            </a:extLst>
          </p:cNvPr>
          <p:cNvSpPr>
            <a:spLocks/>
          </p:cNvSpPr>
          <p:nvPr/>
        </p:nvSpPr>
        <p:spPr bwMode="auto"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050" name="Rectangle 2" descr="Rectangle 6">
            <a:extLst>
              <a:ext uri="{FF2B5EF4-FFF2-40B4-BE49-F238E27FC236}">
                <a16:creationId xmlns:a16="http://schemas.microsoft.com/office/drawing/2014/main" id="{867D89D5-E019-4C94-BC50-8C22F6B6725E}"/>
              </a:ext>
            </a:extLst>
          </p:cNvPr>
          <p:cNvSpPr>
            <a:spLocks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330F34B-5519-4266-BE3D-7574D3FEC735}"/>
              </a:ext>
            </a:extLst>
          </p:cNvPr>
          <p:cNvSpPr>
            <a:spLocks/>
          </p:cNvSpPr>
          <p:nvPr>
            <p:ph type="title"/>
          </p:nvPr>
        </p:nvSpPr>
        <p:spPr bwMode="auto"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>
                <a:sym typeface="Impact" panose="020B0806030902050204" pitchFamily="34" charset="0"/>
              </a:rPr>
              <a:t>Click to edit Template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59E109A-DFBA-4368-85E4-A5EB0538E5D3}"/>
              </a:ext>
            </a:extLst>
          </p:cNvPr>
          <p:cNvSpPr>
            <a:spLocks/>
          </p:cNvSpPr>
          <p:nvPr>
            <p:ph type="body" sz="quarter" idx="1"/>
          </p:nvPr>
        </p:nvSpPr>
        <p:spPr bwMode="auto"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>
                <a:sym typeface="Times New Roman" panose="02020603050405020304" pitchFamily="18" charset="0"/>
              </a:rPr>
              <a:t>Click to edit Template text styles</a:t>
            </a:r>
          </a:p>
          <a:p>
            <a:pPr lvl="1"/>
            <a:r>
              <a:rPr lang="de-DE" altLang="de-DE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de-DE" altLang="de-DE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de-DE" altLang="de-DE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de-DE" altLang="de-DE">
                <a:sym typeface="Times New Roman" panose="02020603050405020304" pitchFamily="18" charset="0"/>
              </a:rPr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E91A1C5-4FAD-45C1-9297-037D0AC43122}"/>
              </a:ext>
            </a:extLst>
          </p:cNvPr>
          <p:cNvSpPr>
            <a:spLocks/>
          </p:cNvSpPr>
          <p:nvPr>
            <p:ph type="sldNum" sz="quarter" idx="2"/>
          </p:nvPr>
        </p:nvSpPr>
        <p:spPr bwMode="auto">
          <a:xfrm>
            <a:off x="7997825" y="5640388"/>
            <a:ext cx="3825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262626"/>
                </a:solidFill>
                <a:latin typeface="+mj-lt"/>
                <a:sym typeface="Impact" panose="020B0806030902050204" pitchFamily="34" charset="0"/>
              </a:defRPr>
            </a:lvl1pPr>
          </a:lstStyle>
          <a:p>
            <a:fld id="{34C4F349-FB80-40FF-84C0-68E7D386345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  <a:sym typeface="Impact" panose="020B0806030902050204" pitchFamily="34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  <a:ea typeface="Impact" panose="020B0806030902050204" pitchFamily="34" charset="0"/>
          <a:cs typeface="Impact" panose="020B0806030902050204" pitchFamily="34" charset="0"/>
          <a:sym typeface="Impact" panose="020B0806030902050204" pitchFamily="34" charset="0"/>
        </a:defRPr>
      </a:lvl9pPr>
    </p:titleStyle>
    <p:bodyStyle>
      <a:lvl1pPr marL="273050" indent="-273050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617538" indent="-296863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912813" indent="-273050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219200" indent="-304800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1447800" indent="-304800" algn="l" rtl="0" fontAlgn="base" hangingPunct="0"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303030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imgres?imgurl=http://www.ifap-apolda.de/bilder/mkhbuergel/4-farbmisch.jpg&amp;imgrefurl=http://www.ifap-apolda.de/mkhbuergel.php&amp;h=2112&amp;w=2816&amp;tbnid=ysAHO8eA73PkCM:&amp;zoom=1&amp;q=kindliches%20spiel&amp;docid=gp8w0ctU7PCU6M&amp;hl=de&amp;ei=2XrcVNDzMoO3PIqggLgM&amp;tbm=isch&amp;iact=rc&amp;uact=3&amp;dur=1463&amp;page=7&amp;start=204&amp;ndsp=35&amp;ved=0CDYQrQMwEDjIAQ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www.google.de/imgres?imgurl=http://www.logolu.de/Bilder/lo6.jpg&amp;imgrefurl=http://www.logolu.de/kindersprache.html&amp;h=406&amp;w=543&amp;tbnid=_5t1e5eEfq5iyM:&amp;zoom=1&amp;q=kindliches%20spiel&amp;docid=q2v9fy_Vt-3PLM&amp;hl=de&amp;ei=AnvcVJPFIISJPIa8gcAM&amp;tbm=isch&amp;iact=rc&amp;uact=3&amp;dur=1771&amp;page=8&amp;start=239&amp;ndsp=39&amp;ved=0CJ8BEK0DMDM4yAE" TargetMode="Externa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imgres?imgurl=http://pagewizz.com/static/uploads/de/page/2012/05/18/23-14-45-672_300x180.jpg&amp;imgrefurl=http://pagewizz.com/entwicklungspsychologie/&amp;h=180&amp;w=300&amp;tbnid=I5G66zSMen7WiM:&amp;zoom=1&amp;q=Identit%C3%A4tsdiffusion&amp;docid=B9Ai0AI9JmUAWM&amp;hl=de&amp;ei=LHfcVLO8J4HDPe6dgbgM&amp;tbm=isch&amp;iact=rc&amp;uact=3&amp;dur=4431&amp;page=8&amp;start=248&amp;ndsp=39&amp;ved=0CNsBEK0DMEc4yA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de/imgres?imgurl=http://business.chip.de/bii/1/4/3/2/1/1/5/0/ActivIdentity-abd5992dc6ca74e7.jpg&amp;imgrefurl=http://business.chip.de/artikel/Ratgeber-So-bekaempft-man-Facebook-Gefahren-im-Betrieb-2_54268044.html&amp;h=1131&amp;w=1698&amp;tbnid=Q1Mhz4dM7M0IHM:&amp;zoom=1&amp;q=gefahren%20sozialer%20Netzwerke&amp;docid=ww5-AdJBH85xgM&amp;hl=de&amp;ei=EHjcVOvzMISHO4GogbgM&amp;tbm=isch&amp;iact=rc&amp;uact=3&amp;dur=419&amp;page=4&amp;start=84&amp;ndsp=32&amp;ved=0CLcCEK0DMFs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de/imgres?imgurl=https://fbexternal-a.akamaihd.net/safe_image.php?d=AQAgkB4Mfiah5mwH&amp;w=470&amp;h=265&amp;url=http://d22mepmetc46uf.cloudfront.net/images/30_4446_1413270566.jpg&amp;cfs=1&amp;sx=1&amp;sy=0&amp;sw=638&amp;sh=360&amp;upscale=1&amp;imgrefurl=https://www.facebook.com/spiegelonline/posts/10152747312664869&amp;h=265&amp;w=470&amp;tbnid=aoDvdKzJNMgc9M:&amp;zoom=1&amp;q=Identit%C3%A4tsdiffusion&amp;docid=1wlNxMsPbGc8pM&amp;hl=de&amp;ei=LHfcVLO8J4HDPe6dgbgM&amp;tbm=isch&amp;iact=rc&amp;uact=3&amp;dur=2366&amp;page=9&amp;start=287&amp;ndsp=39&amp;ved=0CI4CEK0DMFg4yAE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 descr="Titel 1">
            <a:extLst>
              <a:ext uri="{FF2B5EF4-FFF2-40B4-BE49-F238E27FC236}">
                <a16:creationId xmlns:a16="http://schemas.microsoft.com/office/drawing/2014/main" id="{6C15FEC0-23E8-4FDC-892A-082904C7051F}"/>
              </a:ext>
            </a:extLst>
          </p:cNvPr>
          <p:cNvSpPr>
            <a:spLocks noChangeArrowheads="1"/>
          </p:cNvSpPr>
          <p:nvPr>
            <p:ph type="ctrTitle"/>
          </p:nvPr>
        </p:nvSpPr>
        <p:spPr>
          <a:xfrm>
            <a:off x="1116013" y="333375"/>
            <a:ext cx="7254875" cy="2374900"/>
          </a:xfrm>
        </p:spPr>
        <p:txBody>
          <a:bodyPr/>
          <a:lstStyle/>
          <a:p>
            <a:pPr algn="l"/>
            <a:r>
              <a:rPr lang="de-DE" alt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Pädagogik</a:t>
            </a:r>
            <a:br>
              <a:rPr lang="de-DE" alt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de-DE" alt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 1 und Q 2</a:t>
            </a:r>
          </a:p>
        </p:txBody>
      </p:sp>
      <p:sp>
        <p:nvSpPr>
          <p:cNvPr id="4098" name="Rectangle 2" descr="Untertitel 2">
            <a:extLst>
              <a:ext uri="{FF2B5EF4-FFF2-40B4-BE49-F238E27FC236}">
                <a16:creationId xmlns:a16="http://schemas.microsoft.com/office/drawing/2014/main" id="{3A68C2E6-480B-42D8-A179-1E778BDC34A6}"/>
              </a:ext>
            </a:extLst>
          </p:cNvPr>
          <p:cNvSpPr>
            <a:spLocks noChangeArrowheads="1"/>
          </p:cNvSpPr>
          <p:nvPr>
            <p:ph type="subTitle" sz="half" idx="1"/>
          </p:nvPr>
        </p:nvSpPr>
        <p:spPr>
          <a:xfrm>
            <a:off x="538163" y="3500438"/>
            <a:ext cx="8137525" cy="2592387"/>
          </a:xfrm>
        </p:spPr>
        <p:txBody>
          <a:bodyPr/>
          <a:lstStyle/>
          <a:p>
            <a:pPr>
              <a:spcBef>
                <a:spcPts val="700"/>
              </a:spcBef>
              <a:buClrTx/>
              <a:buSzTx/>
              <a:buFontTx/>
              <a:buNone/>
            </a:pPr>
            <a:r>
              <a:rPr lang="de-DE" altLang="de-DE" sz="32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Grundkurs- und</a:t>
            </a:r>
            <a:br>
              <a:rPr lang="de-DE" altLang="de-DE" sz="32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de-DE" altLang="de-DE" sz="32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Leistungskursinformationen</a:t>
            </a:r>
          </a:p>
          <a:p>
            <a:pPr algn="l">
              <a:spcBef>
                <a:spcPts val="600"/>
              </a:spcBef>
              <a:buClrTx/>
              <a:buSzTx/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>
              <a:spcBef>
                <a:spcPts val="40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[gemäß dem Kernlehrplan Erziehungswissenschaft 1. Auflage 2014</a:t>
            </a:r>
          </a:p>
          <a:p>
            <a:pPr algn="l">
              <a:spcBef>
                <a:spcPts val="400"/>
              </a:spcBef>
              <a:buClrTx/>
              <a:buSzTx/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und den Zentralabiturvorgaben für das Abitur 2024]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Inhaltsplatzhalter 3">
            <a:extLst>
              <a:ext uri="{FF2B5EF4-FFF2-40B4-BE49-F238E27FC236}">
                <a16:creationId xmlns:a16="http://schemas.microsoft.com/office/drawing/2014/main" id="{0D5B9A63-D404-410F-9C9C-7C6632F8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 b="8368"/>
          <a:stretch>
            <a:fillRect/>
          </a:stretch>
        </p:blipFill>
        <p:spPr bwMode="auto">
          <a:xfrm>
            <a:off x="3525838" y="2997200"/>
            <a:ext cx="5222875" cy="324008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 descr="Picture 2">
            <a:extLst>
              <a:ext uri="{FF2B5EF4-FFF2-40B4-BE49-F238E27FC236}">
                <a16:creationId xmlns:a16="http://schemas.microsoft.com/office/drawing/2014/main" id="{7172BB94-E911-42EC-8EEE-7B733EDDD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806700" cy="385445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 descr="Rectangle 3">
            <a:extLst>
              <a:ext uri="{FF2B5EF4-FFF2-40B4-BE49-F238E27FC236}">
                <a16:creationId xmlns:a16="http://schemas.microsoft.com/office/drawing/2014/main" id="{78A6AB7E-A6A0-486A-BDE1-70B1656FECD0}"/>
              </a:ext>
            </a:extLst>
          </p:cNvPr>
          <p:cNvSpPr txBox="1">
            <a:spLocks/>
          </p:cNvSpPr>
          <p:nvPr/>
        </p:nvSpPr>
        <p:spPr bwMode="auto">
          <a:xfrm>
            <a:off x="800100" y="598488"/>
            <a:ext cx="790257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marL="273050" indent="-27305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4pPr>
            <a:lvl5pPr marL="2468563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5pPr>
            <a:lvl6pPr marL="2925763" indent="-228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6pPr>
            <a:lvl7pPr marL="3382963" indent="-228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7pPr>
            <a:lvl8pPr marL="3840163" indent="-228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8pPr>
            <a:lvl9pPr marL="4297363" indent="-228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400"/>
              </a:spcBef>
            </a:pPr>
            <a:r>
              <a:rPr lang="de-DE" altLang="de-DE" sz="2000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Inhaltsfeld</a:t>
            </a:r>
            <a:r>
              <a:rPr lang="de-DE" altLang="de-DE" sz="2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„Werte, Normen und Ziele in Erziehung und Bildung“</a:t>
            </a:r>
            <a:endParaRPr lang="de-DE" altLang="de-DE" sz="2000" i="1" u="sng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accent1"/>
              </a:buClr>
              <a:buSzPct val="100000"/>
              <a:buFontTx/>
              <a:buChar char="▪"/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Schule als Ort des Demokratie-Lernens</a:t>
            </a:r>
            <a:endParaRPr lang="de-DE" altLang="de-DE" b="1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accent1"/>
              </a:buClr>
              <a:buSzPct val="100000"/>
              <a:buFontTx/>
              <a:buChar char="▪"/>
            </a:pPr>
            <a:endParaRPr lang="de-DE" altLang="de-DE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500"/>
              </a:spcBef>
              <a:buClr>
                <a:schemeClr val="accent1"/>
              </a:buClr>
              <a:buSzPct val="100000"/>
              <a:buFontTx/>
              <a:buChar char="▪"/>
            </a:pPr>
            <a:endParaRPr lang="de-DE" altLang="de-DE" sz="32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4">
              <a:spcBef>
                <a:spcPts val="500"/>
              </a:spcBef>
              <a:buClr>
                <a:schemeClr val="accent1"/>
              </a:buClr>
              <a:buSzPct val="100000"/>
              <a:buFontTx/>
              <a:buChar char="▪"/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Erziehung im Nationalsozialismus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 descr="Rectangle 3">
            <a:extLst>
              <a:ext uri="{FF2B5EF4-FFF2-40B4-BE49-F238E27FC236}">
                <a16:creationId xmlns:a16="http://schemas.microsoft.com/office/drawing/2014/main" id="{26C32126-E618-4FB4-B8C5-00666060B040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xfrm>
            <a:off x="736600" y="404813"/>
            <a:ext cx="7543800" cy="871537"/>
          </a:xfrm>
        </p:spPr>
        <p:txBody>
          <a:bodyPr/>
          <a:lstStyle/>
          <a:p>
            <a:pPr>
              <a:buFontTx/>
              <a:buChar char="▪"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Interkulturelle Erziehung und Bildung</a:t>
            </a:r>
            <a:endParaRPr lang="de-DE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338" name="Picture 2" descr="Picture 4">
            <a:extLst>
              <a:ext uri="{FF2B5EF4-FFF2-40B4-BE49-F238E27FC236}">
                <a16:creationId xmlns:a16="http://schemas.microsoft.com/office/drawing/2014/main" id="{37AEFC56-F500-42D6-9D73-EB32EBEE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703388"/>
            <a:ext cx="3797300" cy="39878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 descr="Picture 4">
            <a:extLst>
              <a:ext uri="{FF2B5EF4-FFF2-40B4-BE49-F238E27FC236}">
                <a16:creationId xmlns:a16="http://schemas.microsoft.com/office/drawing/2014/main" id="{2AB97D7A-31CE-47E8-806B-1CEE8307F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1300"/>
            <a:ext cx="3024188" cy="3579813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5">
            <a:extLst>
              <a:ext uri="{FF2B5EF4-FFF2-40B4-BE49-F238E27FC236}">
                <a16:creationId xmlns:a16="http://schemas.microsoft.com/office/drawing/2014/main" id="{9A3253F4-6A72-460D-8615-DFA46D237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1736725" cy="11080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 descr="Rectangle 3">
            <a:extLst>
              <a:ext uri="{FF2B5EF4-FFF2-40B4-BE49-F238E27FC236}">
                <a16:creationId xmlns:a16="http://schemas.microsoft.com/office/drawing/2014/main" id="{6DAA7BB5-4261-4BB8-9EA8-8B790806FBF8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xfrm>
            <a:off x="800100" y="525463"/>
            <a:ext cx="7543800" cy="511175"/>
          </a:xfrm>
        </p:spPr>
        <p:txBody>
          <a:bodyPr/>
          <a:lstStyle/>
          <a:p>
            <a:pPr>
              <a:buFontTx/>
              <a:buChar char="▪"/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Reformpädagogik: Janusz Korcak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8120778-23E2-47F2-9977-4A563D01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057400"/>
            <a:ext cx="2516188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536DEE3A-1580-425E-A767-0BD013101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354138"/>
            <a:ext cx="5129213" cy="3281362"/>
          </a:xfrm>
          <a:prstGeom prst="rect">
            <a:avLst/>
          </a:prstGeom>
          <a:noFill/>
          <a:ln>
            <a:noFill/>
          </a:ln>
          <a:effectLst>
            <a:outerShdw blurRad="254000" dist="127000" dir="162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05C872F6-4F02-400C-A859-1C4665BFA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300538"/>
            <a:ext cx="3897312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 descr="Inhaltsplatzhalter 2">
            <a:extLst>
              <a:ext uri="{FF2B5EF4-FFF2-40B4-BE49-F238E27FC236}">
                <a16:creationId xmlns:a16="http://schemas.microsoft.com/office/drawing/2014/main" id="{520DB00B-24EC-43C9-8132-26CCEE67CC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</p:spPr>
        <p:txBody>
          <a:bodyPr anchor="t"/>
          <a:lstStyle/>
          <a:p>
            <a:pPr marL="193675" indent="-193675">
              <a:spcBef>
                <a:spcPts val="400"/>
              </a:spcBef>
              <a:buSzTx/>
              <a:buFont typeface="Arial" panose="020B0604020202020204" pitchFamily="34" charset="0"/>
              <a:buNone/>
            </a:pPr>
            <a:r>
              <a:rPr lang="de-DE" altLang="de-DE" sz="2000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Inhaltsfeld</a:t>
            </a:r>
            <a:r>
              <a:rPr lang="de-DE" altLang="de-DE" sz="2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„Pädagogische Professionalisierung in verschiedenen     </a:t>
            </a:r>
          </a:p>
          <a:p>
            <a:pPr marL="193675" indent="-193675">
              <a:spcBef>
                <a:spcPts val="400"/>
              </a:spcBef>
              <a:buSzTx/>
              <a:buFont typeface="Arial" panose="020B0604020202020204" pitchFamily="34" charset="0"/>
              <a:buNone/>
            </a:pPr>
            <a:r>
              <a:rPr lang="de-DE" altLang="de-DE" sz="2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     Institutionen“</a:t>
            </a:r>
          </a:p>
          <a:p>
            <a:pPr marL="193675" indent="-193675"/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Funktionen</a:t>
            </a:r>
            <a:b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von Schule</a:t>
            </a:r>
          </a:p>
          <a:p>
            <a:pPr marL="193675" indent="-193675">
              <a:buFontTx/>
              <a:buChar char="▪"/>
            </a:pPr>
            <a:endParaRPr lang="de-DE" altLang="de-DE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93675" indent="-193675">
              <a:buFontTx/>
              <a:buChar char="▪"/>
            </a:pPr>
            <a:endParaRPr lang="de-DE" altLang="de-DE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93675" indent="-193675">
              <a:buFontTx/>
              <a:buChar char="▪"/>
            </a:pPr>
            <a:endParaRPr lang="de-DE" altLang="de-DE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93675" indent="-193675"/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Chancen und Grenzen pädagogischer Einwirkungen in Vorschuleinrichtungen</a:t>
            </a:r>
          </a:p>
        </p:txBody>
      </p:sp>
      <p:pic>
        <p:nvPicPr>
          <p:cNvPr id="16386" name="Picture 2" descr="Picture 4">
            <a:extLst>
              <a:ext uri="{FF2B5EF4-FFF2-40B4-BE49-F238E27FC236}">
                <a16:creationId xmlns:a16="http://schemas.microsoft.com/office/drawing/2014/main" id="{98958411-5E63-44DB-97A0-4A5AAE72B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052513"/>
            <a:ext cx="3743325" cy="2471737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Bild 42">
            <a:hlinkClick r:id="rId3"/>
            <a:extLst>
              <a:ext uri="{FF2B5EF4-FFF2-40B4-BE49-F238E27FC236}">
                <a16:creationId xmlns:a16="http://schemas.microsoft.com/office/drawing/2014/main" id="{C0FC7F21-2658-4B2A-843F-F88BE3E28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00550"/>
            <a:ext cx="2466975" cy="18478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 descr="Bild 44">
            <a:hlinkClick r:id="rId5"/>
            <a:extLst>
              <a:ext uri="{FF2B5EF4-FFF2-40B4-BE49-F238E27FC236}">
                <a16:creationId xmlns:a16="http://schemas.microsoft.com/office/drawing/2014/main" id="{038B8BD0-8B92-4888-B521-5268F843E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400550"/>
            <a:ext cx="2476500" cy="18478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 descr="Grafik 1">
            <a:extLst>
              <a:ext uri="{FF2B5EF4-FFF2-40B4-BE49-F238E27FC236}">
                <a16:creationId xmlns:a16="http://schemas.microsoft.com/office/drawing/2014/main" id="{850FBBC0-EFBA-4DC8-B999-C250D44492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524375"/>
            <a:ext cx="2495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icture 5">
            <a:extLst>
              <a:ext uri="{FF2B5EF4-FFF2-40B4-BE49-F238E27FC236}">
                <a16:creationId xmlns:a16="http://schemas.microsoft.com/office/drawing/2014/main" id="{5B47B6B6-5268-45FB-B53D-BF6180A44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1"/>
          <a:stretch>
            <a:fillRect/>
          </a:stretch>
        </p:blipFill>
        <p:spPr bwMode="auto">
          <a:xfrm>
            <a:off x="177800" y="346075"/>
            <a:ext cx="8866188" cy="2951163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 descr="Textfeld 3">
            <a:extLst>
              <a:ext uri="{FF2B5EF4-FFF2-40B4-BE49-F238E27FC236}">
                <a16:creationId xmlns:a16="http://schemas.microsoft.com/office/drawing/2014/main" id="{CF0A5CC3-3AED-4553-BF80-1BDFAC7F1157}"/>
              </a:ext>
            </a:extLst>
          </p:cNvPr>
          <p:cNvSpPr txBox="1">
            <a:spLocks/>
          </p:cNvSpPr>
          <p:nvPr/>
        </p:nvSpPr>
        <p:spPr bwMode="auto">
          <a:xfrm>
            <a:off x="7353300" y="2827338"/>
            <a:ext cx="18573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(Alterspädagogik)</a:t>
            </a:r>
          </a:p>
        </p:txBody>
      </p:sp>
      <p:pic>
        <p:nvPicPr>
          <p:cNvPr id="17411" name="Picture 3" descr="Picture 5">
            <a:extLst>
              <a:ext uri="{FF2B5EF4-FFF2-40B4-BE49-F238E27FC236}">
                <a16:creationId xmlns:a16="http://schemas.microsoft.com/office/drawing/2014/main" id="{C8990D68-7B7A-4D28-80EE-32E31CFFD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22"/>
          <a:stretch>
            <a:fillRect/>
          </a:stretch>
        </p:blipFill>
        <p:spPr bwMode="auto">
          <a:xfrm>
            <a:off x="688975" y="3429000"/>
            <a:ext cx="7845425" cy="32639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 descr="Rectangle 3">
            <a:extLst>
              <a:ext uri="{FF2B5EF4-FFF2-40B4-BE49-F238E27FC236}">
                <a16:creationId xmlns:a16="http://schemas.microsoft.com/office/drawing/2014/main" id="{9BBFCD6B-9575-4696-9E72-67C10C1E1E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57200"/>
            <a:ext cx="7924800" cy="6096000"/>
          </a:xfrm>
        </p:spPr>
        <p:txBody>
          <a:bodyPr/>
          <a:lstStyle/>
          <a:p>
            <a:pPr marL="227013" indent="-227013" defTabSz="831850">
              <a:buFontTx/>
              <a:buChar char="➢"/>
            </a:pPr>
            <a:endParaRPr lang="de-DE" altLang="de-DE" sz="1800" b="1" u="sng"/>
          </a:p>
          <a:p>
            <a:pPr marL="227013" indent="-227013" defTabSz="831850">
              <a:buFontTx/>
              <a:buChar char="➢"/>
            </a:pPr>
            <a:endParaRPr lang="de-DE" altLang="de-DE" sz="1800" b="1" u="sng"/>
          </a:p>
          <a:p>
            <a:pPr marL="227013" indent="-227013" defTabSz="831850">
              <a:buSzTx/>
              <a:buFont typeface="Arial" panose="020B0604020202020204" pitchFamily="34" charset="0"/>
              <a:buNone/>
            </a:pPr>
            <a:endParaRPr lang="de-DE" altLang="de-DE" sz="1200" b="1" u="sng"/>
          </a:p>
          <a:p>
            <a:pPr marL="227013" indent="-227013" defTabSz="831850">
              <a:buFontTx/>
              <a:buChar char="➢"/>
            </a:pPr>
            <a:endParaRPr lang="de-DE" altLang="de-DE" sz="1800" b="1" u="sng"/>
          </a:p>
          <a:p>
            <a:pPr marL="227013" indent="-227013" defTabSz="831850">
              <a:buSzTx/>
              <a:buFont typeface="Arial" panose="020B0604020202020204" pitchFamily="34" charset="0"/>
              <a:buNone/>
            </a:pPr>
            <a:endParaRPr lang="de-DE" altLang="de-DE" sz="900" b="1" u="sng"/>
          </a:p>
          <a:p>
            <a:pPr marL="227013" indent="-227013" defTabSz="831850">
              <a:buSzTx/>
              <a:buFont typeface="Arial" panose="020B0604020202020204" pitchFamily="34" charset="0"/>
              <a:buNone/>
            </a:pPr>
            <a:endParaRPr lang="de-DE" altLang="de-DE" sz="1200" b="1" u="sng"/>
          </a:p>
          <a:p>
            <a:pPr marL="227013" indent="-227013" defTabSz="831850">
              <a:buFont typeface="Courier New" panose="02070309020205020404" pitchFamily="49" charset="0"/>
              <a:buChar char="o"/>
            </a:pPr>
            <a:r>
              <a:rPr lang="de-DE" altLang="de-DE" sz="18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de-DE" altLang="de-DE" sz="21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Expertenbefragung: </a:t>
            </a:r>
          </a:p>
          <a:p>
            <a:pPr marL="539750" lvl="1" indent="-249238" defTabSz="831850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Kinder und Jugendhilfe (Stadt Kamen)</a:t>
            </a:r>
          </a:p>
          <a:p>
            <a:pPr marL="539750" lvl="1" indent="-249238" defTabSz="831850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Sozialpädagogen (Fr. Morning)</a:t>
            </a:r>
            <a:r>
              <a:rPr lang="de-DE" altLang="de-DE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de-DE" altLang="de-DE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7013" indent="-227013" defTabSz="831850">
              <a:buFontTx/>
              <a:buChar char="❖"/>
            </a:pPr>
            <a:endParaRPr lang="de-DE" altLang="de-DE" sz="14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7013" indent="-227013" defTabSz="831850">
              <a:buFont typeface="Courier New" panose="02070309020205020404" pitchFamily="49" charset="0"/>
              <a:buChar char="o"/>
            </a:pPr>
            <a:r>
              <a:rPr lang="de-DE" altLang="de-DE" sz="18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de-DE" altLang="de-DE" sz="21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Exkursion: </a:t>
            </a:r>
          </a:p>
          <a:p>
            <a:pPr marL="539750" lvl="1" indent="-249238" defTabSz="831850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Jugendstrafanstalt Werl/Iserlohn</a:t>
            </a:r>
          </a:p>
          <a:p>
            <a:pPr marL="539750" lvl="1" indent="-249238" defTabSz="831850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Montessorihaus Unna, Montessorizentrum Münster</a:t>
            </a:r>
            <a:endParaRPr lang="de-DE" altLang="de-DE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39750" lvl="1" indent="-249238" defTabSz="831850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Waldorfschule in Hamm oder Münster</a:t>
            </a:r>
            <a:endParaRPr lang="de-DE" altLang="de-DE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7013" indent="-227013" defTabSz="831850">
              <a:buSzTx/>
              <a:buFont typeface="Arial" panose="020B0604020202020204" pitchFamily="34" charset="0"/>
              <a:buNone/>
            </a:pPr>
            <a:endParaRPr lang="de-DE" altLang="de-DE" sz="1400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7013" indent="-227013" defTabSz="831850">
              <a:buFont typeface="Courier New" panose="02070309020205020404" pitchFamily="49" charset="0"/>
              <a:buChar char="o"/>
            </a:pPr>
            <a:r>
              <a:rPr lang="de-DE" altLang="de-DE" sz="21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Projekt:</a:t>
            </a:r>
          </a:p>
          <a:p>
            <a:pPr marL="539750" lvl="1" indent="-249238" defTabSz="831850">
              <a:spcBef>
                <a:spcPts val="400"/>
              </a:spcBef>
              <a:buFont typeface="Symbol" panose="05050102010706020507" pitchFamily="18" charset="2"/>
              <a:buChar char="-"/>
            </a:pPr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Deeskalationstraining (Hr. Brand)</a:t>
            </a:r>
            <a:endParaRPr lang="de-DE" altLang="de-DE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7013" indent="-227013" defTabSz="831850">
              <a:buFontTx/>
              <a:buChar char="❖"/>
            </a:pPr>
            <a:endParaRPr lang="de-DE" altLang="de-DE" sz="1800" b="1"/>
          </a:p>
        </p:txBody>
      </p:sp>
      <p:pic>
        <p:nvPicPr>
          <p:cNvPr id="18434" name="Picture 2" descr="Picture 5">
            <a:extLst>
              <a:ext uri="{FF2B5EF4-FFF2-40B4-BE49-F238E27FC236}">
                <a16:creationId xmlns:a16="http://schemas.microsoft.com/office/drawing/2014/main" id="{018845CF-D390-43B6-9E88-1438B879B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9" b="13344"/>
          <a:stretch>
            <a:fillRect/>
          </a:stretch>
        </p:blipFill>
        <p:spPr bwMode="auto">
          <a:xfrm>
            <a:off x="1365250" y="549275"/>
            <a:ext cx="65532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 descr="Rectangle 3">
            <a:extLst>
              <a:ext uri="{FF2B5EF4-FFF2-40B4-BE49-F238E27FC236}">
                <a16:creationId xmlns:a16="http://schemas.microsoft.com/office/drawing/2014/main" id="{70B8D1CE-4715-4A48-A72E-072D84E76D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57200"/>
            <a:ext cx="7772400" cy="5132388"/>
          </a:xfrm>
        </p:spPr>
        <p:txBody>
          <a:bodyPr/>
          <a:lstStyle/>
          <a:p>
            <a:pPr marL="193675" indent="-193675" algn="ctr">
              <a:buSzTx/>
              <a:buFont typeface="Arial" panose="020B0604020202020204" pitchFamily="34" charset="0"/>
              <a:buNone/>
            </a:pPr>
            <a:r>
              <a:rPr lang="de-DE" altLang="de-DE" b="1" u="sng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Worauf muss ich mich im Pädagogikunterricht einstellen?</a:t>
            </a:r>
          </a:p>
          <a:p>
            <a:pPr marL="193675" indent="-193675">
              <a:lnSpc>
                <a:spcPct val="90000"/>
              </a:lnSpc>
              <a:buSzTx/>
              <a:buFont typeface="Arial" panose="020B0604020202020204" pitchFamily="34" charset="0"/>
              <a:buNone/>
            </a:pPr>
            <a:endParaRPr lang="de-DE" altLang="de-DE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93675" indent="-193675">
              <a:buFontTx/>
              <a:buChar char="➢"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Texte lesen, strukturieren, analysieren, bewerten</a:t>
            </a:r>
          </a:p>
          <a:p>
            <a:pPr marL="193675" indent="-193675">
              <a:buFontTx/>
              <a:buChar char="➢"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Diskussionen miteinander führen</a:t>
            </a:r>
          </a:p>
          <a:p>
            <a:pPr marL="193675" indent="-193675">
              <a:buFontTx/>
              <a:buChar char="➢"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Referate in Einzel- / Partner- / oder in Gruppenarbeit halten</a:t>
            </a:r>
          </a:p>
          <a:p>
            <a:pPr marL="193675" indent="-193675">
              <a:buFontTx/>
              <a:buChar char="➢"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Methoden ausprobieren</a:t>
            </a:r>
          </a:p>
          <a:p>
            <a:pPr marL="193675" indent="-193675">
              <a:buFontTx/>
              <a:buChar char="➢"/>
            </a:pPr>
            <a:r>
              <a:rPr lang="de-DE" altLang="de-D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Neue Medien ausprobieren und einsetzen</a:t>
            </a: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endParaRPr lang="de-DE" altLang="de-D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 descr="Inhaltsplatzhalter 2">
            <a:extLst>
              <a:ext uri="{FF2B5EF4-FFF2-40B4-BE49-F238E27FC236}">
                <a16:creationId xmlns:a16="http://schemas.microsoft.com/office/drawing/2014/main" id="{E4E0EB6A-41DC-4F7D-B91F-E45820719A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54063" y="765175"/>
            <a:ext cx="7778750" cy="4608513"/>
          </a:xfrm>
        </p:spPr>
        <p:txBody>
          <a:bodyPr/>
          <a:lstStyle/>
          <a:p>
            <a:pPr marL="180975" indent="-180975" algn="ctr">
              <a:lnSpc>
                <a:spcPct val="90000"/>
              </a:lnSpc>
              <a:buSzTx/>
              <a:buFont typeface="Arial" panose="020B0604020202020204" pitchFamily="34" charset="0"/>
              <a:buNone/>
            </a:pPr>
            <a:r>
              <a:rPr lang="de-DE" altLang="de-DE" b="1" u="sng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Leistungsanforderungen </a:t>
            </a:r>
          </a:p>
          <a:p>
            <a:pPr marL="180975" indent="-180975" algn="ctr">
              <a:lnSpc>
                <a:spcPct val="90000"/>
              </a:lnSpc>
              <a:buSzTx/>
              <a:buFont typeface="Arial" panose="020B0604020202020204" pitchFamily="34" charset="0"/>
              <a:buNone/>
            </a:pPr>
            <a:endParaRPr lang="de-DE" altLang="de-DE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buFontTx/>
              <a:buChar char="➢"/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Zwei Klausuren pro Halbjahr: </a:t>
            </a:r>
          </a:p>
          <a:p>
            <a:pPr marL="777875" lvl="1" indent="-457200">
              <a:lnSpc>
                <a:spcPct val="90000"/>
              </a:lnSpc>
              <a:buFontTx/>
              <a:buAutoNum type="arabicPeriod"/>
            </a:pPr>
            <a:r>
              <a:rPr lang="de-DE" altLang="de-DE" sz="2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Textzusammenfassung</a:t>
            </a:r>
          </a:p>
          <a:p>
            <a:pPr marL="777875" lvl="1" indent="-457200">
              <a:lnSpc>
                <a:spcPct val="90000"/>
              </a:lnSpc>
              <a:buFontTx/>
              <a:buAutoNum type="arabicPeriod"/>
            </a:pPr>
            <a:r>
              <a:rPr lang="de-DE" altLang="de-DE" sz="2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Analyse </a:t>
            </a:r>
          </a:p>
          <a:p>
            <a:pPr marL="777875" lvl="1" indent="-457200">
              <a:lnSpc>
                <a:spcPct val="90000"/>
              </a:lnSpc>
              <a:buFontTx/>
              <a:buAutoNum type="arabicPeriod"/>
            </a:pPr>
            <a:r>
              <a:rPr lang="de-DE" altLang="de-DE" sz="2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Bewertung / Stellungnahme</a:t>
            </a:r>
          </a:p>
          <a:p>
            <a:pPr marL="180975" indent="-180975">
              <a:lnSpc>
                <a:spcPct val="150000"/>
              </a:lnSpc>
              <a:buFontTx/>
              <a:buChar char="➢"/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Mündliche Mitarbeit</a:t>
            </a:r>
          </a:p>
          <a:p>
            <a:pPr marL="180975" indent="-180975">
              <a:lnSpc>
                <a:spcPct val="150000"/>
              </a:lnSpc>
              <a:buFontTx/>
              <a:buChar char="➢"/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Referate</a:t>
            </a:r>
          </a:p>
          <a:p>
            <a:pPr marL="180975" indent="-180975">
              <a:lnSpc>
                <a:spcPct val="150000"/>
              </a:lnSpc>
              <a:buFontTx/>
              <a:buChar char="➢"/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Hausaufgaben 	</a:t>
            </a:r>
            <a:r>
              <a:rPr lang="de-DE" altLang="de-DE" sz="18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endParaRPr lang="de-DE" altLang="de-DE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Picture 2">
            <a:extLst>
              <a:ext uri="{FF2B5EF4-FFF2-40B4-BE49-F238E27FC236}">
                <a16:creationId xmlns:a16="http://schemas.microsoft.com/office/drawing/2014/main" id="{CF26EE30-DC56-4FA3-AE9A-DFC506538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123950"/>
            <a:ext cx="68961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 descr="Textfeld 3">
            <a:extLst>
              <a:ext uri="{FF2B5EF4-FFF2-40B4-BE49-F238E27FC236}">
                <a16:creationId xmlns:a16="http://schemas.microsoft.com/office/drawing/2014/main" id="{F10475F2-FB7F-42C2-A856-01CC3F07F0BA}"/>
              </a:ext>
            </a:extLst>
          </p:cNvPr>
          <p:cNvSpPr txBox="1">
            <a:spLocks/>
          </p:cNvSpPr>
          <p:nvPr/>
        </p:nvSpPr>
        <p:spPr bwMode="auto">
          <a:xfrm>
            <a:off x="674688" y="534988"/>
            <a:ext cx="772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ctr"/>
            <a:r>
              <a:rPr lang="de-DE" altLang="de-DE" b="1">
                <a:solidFill>
                  <a:srgbClr val="C00000"/>
                </a:solidFill>
                <a:latin typeface="Segoe Script" panose="030B0504020000000003" pitchFamily="66" charset="0"/>
                <a:sym typeface="Segoe Script" panose="030B0504020000000003" pitchFamily="66" charset="0"/>
              </a:rPr>
              <a:t>VIELEN DANK FÜR DIE AUFMERKSAMKEIT 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 descr="Inhaltsplatzhalter 2">
            <a:extLst>
              <a:ext uri="{FF2B5EF4-FFF2-40B4-BE49-F238E27FC236}">
                <a16:creationId xmlns:a16="http://schemas.microsoft.com/office/drawing/2014/main" id="{1E39F0EB-28F9-4B14-A7A3-6AD78249F2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68313" y="404813"/>
            <a:ext cx="8280400" cy="5472112"/>
          </a:xfrm>
        </p:spPr>
        <p:txBody>
          <a:bodyPr anchor="t"/>
          <a:lstStyle/>
          <a:p>
            <a:pPr marL="96838" indent="-96838" defTabSz="895350">
              <a:buSzTx/>
              <a:buFont typeface="Arial" panose="020B0604020202020204" pitchFamily="34" charset="0"/>
              <a:buNone/>
            </a:pPr>
            <a:r>
              <a:rPr lang="de-DE" altLang="de-DE" sz="2300" u="sng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Zu erzielen ist insgesamt eine reflektierte pädagogische Kompetenz :</a:t>
            </a:r>
          </a:p>
          <a:p>
            <a:pPr marL="96838" indent="-96838" defTabSz="895350"/>
            <a:r>
              <a:rPr lang="de-DE" altLang="de-DE" sz="21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Sachkompetenz</a:t>
            </a:r>
          </a:p>
          <a:p>
            <a:pPr marL="96838" indent="-96838" defTabSz="895350"/>
            <a:r>
              <a:rPr lang="de-DE" altLang="de-DE" sz="21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Methodenkompetenz</a:t>
            </a:r>
            <a:r>
              <a:rPr lang="de-DE" altLang="de-DE" sz="2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in Einführungs- und</a:t>
            </a:r>
          </a:p>
          <a:p>
            <a:pPr marL="96838" indent="-96838" defTabSz="895350"/>
            <a:r>
              <a:rPr lang="de-DE" altLang="de-DE" sz="21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Urteilskompetenz</a:t>
            </a:r>
            <a:r>
              <a:rPr lang="de-DE" altLang="de-DE" sz="2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Qualifikationsphase</a:t>
            </a:r>
          </a:p>
          <a:p>
            <a:pPr marL="96838" indent="-96838" defTabSz="895350"/>
            <a:r>
              <a:rPr lang="de-DE" altLang="de-DE" sz="21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Handlungskompetenz</a:t>
            </a:r>
          </a:p>
          <a:p>
            <a:pPr marL="96838" indent="-96838" defTabSz="895350">
              <a:buSzTx/>
              <a:buFont typeface="Arial" panose="020B0604020202020204" pitchFamily="34" charset="0"/>
              <a:buNone/>
            </a:pPr>
            <a:endParaRPr lang="de-DE" altLang="de-DE" sz="17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96838" indent="-96838" defTabSz="895350">
              <a:buSzTx/>
              <a:buFont typeface="Arial" panose="020B0604020202020204" pitchFamily="34" charset="0"/>
              <a:buNone/>
            </a:pPr>
            <a:r>
              <a:rPr lang="de-DE" altLang="de-DE" sz="2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GK</a:t>
            </a:r>
            <a:r>
              <a:rPr lang="de-DE" altLang="de-DE" sz="23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und </a:t>
            </a:r>
            <a:r>
              <a:rPr lang="de-DE" altLang="de-DE" sz="2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LK</a:t>
            </a:r>
            <a:r>
              <a:rPr lang="de-DE" altLang="de-DE" sz="23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unterscheiden sich in der Anzahl der zu erwerbenden Kompetenzen und der fachlichen Tiefe</a:t>
            </a:r>
          </a:p>
          <a:p>
            <a:pPr marL="96838" indent="-96838" defTabSz="895350">
              <a:buSzTx/>
              <a:buFont typeface="Arial" panose="020B0604020202020204" pitchFamily="34" charset="0"/>
              <a:buNone/>
            </a:pPr>
            <a:endParaRPr lang="de-DE" altLang="de-DE" sz="1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96838" indent="-96838" defTabSz="895350">
              <a:buSzTx/>
              <a:buFont typeface="Arial" panose="020B0604020202020204" pitchFamily="34" charset="0"/>
              <a:buNone/>
            </a:pPr>
            <a:endParaRPr lang="de-DE" altLang="de-DE" sz="27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96838" indent="-96838" algn="just" defTabSz="895350">
              <a:buSzTx/>
              <a:buFont typeface="Arial" panose="020B0604020202020204" pitchFamily="34" charset="0"/>
              <a:buNone/>
            </a:pPr>
            <a:r>
              <a:rPr lang="de-DE" altLang="de-DE" sz="2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Die Kompetenzen sind an </a:t>
            </a:r>
            <a:r>
              <a:rPr lang="de-DE" altLang="de-DE" sz="23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fachliche Inhalte </a:t>
            </a:r>
            <a:r>
              <a:rPr lang="de-DE" altLang="de-DE" sz="2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gebunden. </a:t>
            </a:r>
          </a:p>
          <a:p>
            <a:pPr marL="96838" indent="-96838" defTabSz="895350">
              <a:buSzTx/>
              <a:buFont typeface="Arial" panose="020B0604020202020204" pitchFamily="34" charset="0"/>
              <a:buNone/>
            </a:pPr>
            <a:r>
              <a:rPr lang="de-DE" altLang="de-DE" sz="2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Die für Grund- und Leistungskurse identischen </a:t>
            </a:r>
            <a:r>
              <a:rPr lang="de-DE" altLang="de-DE" sz="2300" b="1" u="sng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vier Inhalts-felder</a:t>
            </a:r>
            <a:r>
              <a:rPr lang="de-DE" altLang="de-DE" sz="2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lauten:</a:t>
            </a:r>
          </a:p>
        </p:txBody>
      </p:sp>
      <p:sp>
        <p:nvSpPr>
          <p:cNvPr id="5122" name="AutoShape 2" descr="Geschweifte Klammer rechts 4">
            <a:extLst>
              <a:ext uri="{FF2B5EF4-FFF2-40B4-BE49-F238E27FC236}">
                <a16:creationId xmlns:a16="http://schemas.microsoft.com/office/drawing/2014/main" id="{0A134BE8-EDC1-4576-A4FB-78737CE67F54}"/>
              </a:ext>
            </a:extLst>
          </p:cNvPr>
          <p:cNvSpPr>
            <a:spLocks/>
          </p:cNvSpPr>
          <p:nvPr/>
        </p:nvSpPr>
        <p:spPr bwMode="auto">
          <a:xfrm>
            <a:off x="4284663" y="1341438"/>
            <a:ext cx="503237" cy="14398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282"/>
                  <a:pt x="10800" y="629"/>
                </a:cubicBezTo>
                <a:lnTo>
                  <a:pt x="10800" y="10171"/>
                </a:lnTo>
                <a:cubicBezTo>
                  <a:pt x="10800" y="10518"/>
                  <a:pt x="15635" y="10800"/>
                  <a:pt x="21600" y="10800"/>
                </a:cubicBezTo>
                <a:cubicBezTo>
                  <a:pt x="15635" y="10800"/>
                  <a:pt x="10800" y="11082"/>
                  <a:pt x="10800" y="11429"/>
                </a:cubicBezTo>
                <a:lnTo>
                  <a:pt x="10800" y="20971"/>
                </a:lnTo>
                <a:cubicBezTo>
                  <a:pt x="10800" y="21318"/>
                  <a:pt x="5965" y="21600"/>
                  <a:pt x="0" y="21600"/>
                </a:cubicBezTo>
              </a:path>
            </a:pathLst>
          </a:cu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/>
            <a:endParaRPr lang="de-DE" altLang="de-DE"/>
          </a:p>
        </p:txBody>
      </p:sp>
      <p:sp>
        <p:nvSpPr>
          <p:cNvPr id="5123" name="Line 3" descr="Gerade Verbindung 7">
            <a:extLst>
              <a:ext uri="{FF2B5EF4-FFF2-40B4-BE49-F238E27FC236}">
                <a16:creationId xmlns:a16="http://schemas.microsoft.com/office/drawing/2014/main" id="{A9F7B698-5B23-48B9-9ED3-64D75BB76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005263"/>
            <a:ext cx="8280400" cy="0"/>
          </a:xfrm>
          <a:prstGeom prst="line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8100" dir="5400000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/>
          <a:lstStyle/>
          <a:p>
            <a:endParaRPr lang="de-DE" alt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 bldLvl="5" autoUpdateAnimBg="0"/>
      <p:bldP spid="5122" grpId="0" animBg="1" autoUpdateAnimBg="0"/>
      <p:bldP spid="512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 descr="Inhaltsplatzhalter 2">
            <a:extLst>
              <a:ext uri="{FF2B5EF4-FFF2-40B4-BE49-F238E27FC236}">
                <a16:creationId xmlns:a16="http://schemas.microsoft.com/office/drawing/2014/main" id="{7CF9238F-B64E-4A92-9AD6-25191E9C921F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781050" y="3141663"/>
            <a:ext cx="7543800" cy="2085975"/>
          </a:xfrm>
          <a:ln>
            <a:solidFill>
              <a:srgbClr val="C00000"/>
            </a:solidFill>
            <a:round/>
            <a:headEnd/>
            <a:tailEnd/>
          </a:ln>
        </p:spPr>
        <p:txBody>
          <a:bodyPr anchor="t"/>
          <a:lstStyle/>
          <a:p>
            <a:pPr marL="136525" indent="-136525" algn="just">
              <a:buFont typeface="Arial" panose="020B0604020202020204" pitchFamily="34" charset="0"/>
              <a:buBlip>
                <a:blip r:embed="rId2"/>
              </a:buBlip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Werte, Normen und Ziele in Erziehung und Bildung</a:t>
            </a:r>
          </a:p>
          <a:p>
            <a:pPr marL="136525" indent="-136525" algn="just">
              <a:buSzTx/>
              <a:buFont typeface="Arial" panose="020B0604020202020204" pitchFamily="34" charset="0"/>
              <a:buNone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(Reflexion kultureller und geschichtlicher Bedingungen und Veränderungen und Folgen für erzieherisches Handeln)</a:t>
            </a:r>
          </a:p>
        </p:txBody>
      </p:sp>
      <p:grpSp>
        <p:nvGrpSpPr>
          <p:cNvPr id="6146" name="Group 2">
            <a:extLst>
              <a:ext uri="{FF2B5EF4-FFF2-40B4-BE49-F238E27FC236}">
                <a16:creationId xmlns:a16="http://schemas.microsoft.com/office/drawing/2014/main" id="{63AE7006-0C9D-4539-A058-94F7B38261E0}"/>
              </a:ext>
            </a:extLst>
          </p:cNvPr>
          <p:cNvGrpSpPr>
            <a:grpSpLocks/>
          </p:cNvGrpSpPr>
          <p:nvPr/>
        </p:nvGrpSpPr>
        <p:grpSpPr bwMode="auto">
          <a:xfrm>
            <a:off x="592138" y="836613"/>
            <a:ext cx="7921625" cy="1574800"/>
            <a:chOff x="0" y="0"/>
            <a:chExt cx="7921625" cy="1574800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94E6AC1C-CD31-4079-9105-0AEC1AD2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921625" cy="1574800"/>
            </a:xfrm>
            <a:prstGeom prst="rect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just">
                <a:spcBef>
                  <a:spcPts val="500"/>
                </a:spcBef>
              </a:pPr>
              <a:endParaRPr lang="de-DE" altLang="de-DE">
                <a:solidFill>
                  <a:srgbClr val="303030"/>
                </a:solidFill>
              </a:endParaRPr>
            </a:p>
          </p:txBody>
        </p:sp>
        <p:sp>
          <p:nvSpPr>
            <p:cNvPr id="6148" name="Text Box 4">
              <a:extLst>
                <a:ext uri="{FF2B5EF4-FFF2-40B4-BE49-F238E27FC236}">
                  <a16:creationId xmlns:a16="http://schemas.microsoft.com/office/drawing/2014/main" id="{FDB689E2-5E20-4D75-B620-927E318819A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482" y="4762"/>
              <a:ext cx="7820661" cy="1370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 marL="90488" indent="-90488"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defRPr>
              </a:lvl5pPr>
              <a:lvl6pPr marL="457200" indent="18288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defRPr>
              </a:lvl6pPr>
              <a:lvl7pPr marL="914400" indent="18288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defRPr>
              </a:lvl7pPr>
              <a:lvl8pPr marL="1371600" indent="18288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defRPr>
              </a:lvl8pPr>
              <a:lvl9pPr marL="1828800" indent="18288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defRPr>
              </a:lvl9pPr>
            </a:lstStyle>
            <a:p>
              <a:pPr algn="just">
                <a:spcBef>
                  <a:spcPts val="500"/>
                </a:spcBef>
              </a:pPr>
              <a:endParaRPr lang="de-DE" altLang="de-DE" sz="60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just">
                <a:spcBef>
                  <a:spcPts val="500"/>
                </a:spcBef>
                <a:buSzPct val="100000"/>
                <a:buFontTx/>
                <a:buBlip>
                  <a:blip r:embed="rId2"/>
                </a:buBlip>
              </a:pPr>
              <a:r>
                <a:rPr lang="de-DE" altLang="de-DE" b="1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Entwicklung, Sozialisation und Erziehung </a:t>
              </a:r>
            </a:p>
            <a:p>
              <a:pPr algn="just">
                <a:spcBef>
                  <a:spcPts val="500"/>
                </a:spcBef>
              </a:pPr>
              <a:r>
                <a:rPr lang="de-DE" altLang="de-DE">
                  <a:solidFill>
                    <a:srgbClr val="30303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(Kindheit und Jugend, Bedeutung pädagogischen Denkens und Handelns im Erwachsenenalter)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 bldLvl="5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 descr="Inhaltsplatzhalter 2">
            <a:extLst>
              <a:ext uri="{FF2B5EF4-FFF2-40B4-BE49-F238E27FC236}">
                <a16:creationId xmlns:a16="http://schemas.microsoft.com/office/drawing/2014/main" id="{2F6B6277-7CFE-4D29-AD54-4FE18FBD9E12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700088" y="2781300"/>
            <a:ext cx="7543800" cy="1735138"/>
          </a:xfrm>
          <a:ln>
            <a:solidFill>
              <a:srgbClr val="C00000"/>
            </a:solidFill>
            <a:round/>
            <a:headEnd/>
            <a:tailEnd/>
          </a:ln>
        </p:spPr>
        <p:txBody>
          <a:bodyPr anchor="t"/>
          <a:lstStyle/>
          <a:p>
            <a:pPr marL="46038" indent="-46038" defTabSz="620713">
              <a:spcBef>
                <a:spcPts val="3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de-DE" altLang="de-DE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Pädagogische Professionalisierung in</a:t>
            </a:r>
            <a:br>
              <a:rPr lang="de-DE" altLang="de-DE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de-DE" altLang="de-DE" sz="16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verschiedenen Institutionen</a:t>
            </a:r>
          </a:p>
          <a:p>
            <a:pPr marL="46038" indent="-46038" algn="just" defTabSz="620713">
              <a:spcBef>
                <a:spcPts val="300"/>
              </a:spcBef>
              <a:buSzTx/>
              <a:buFont typeface="Arial" panose="020B0604020202020204" pitchFamily="34" charset="0"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(Exemplarische Einblicke in die Vielfalt pädagogischer Berufsfelder)</a:t>
            </a:r>
          </a:p>
          <a:p>
            <a:pPr marL="46038" indent="-46038" algn="just" defTabSz="620713">
              <a:spcBef>
                <a:spcPts val="300"/>
              </a:spcBef>
              <a:buSzTx/>
              <a:buFont typeface="Arial" panose="020B0604020202020204" pitchFamily="34" charset="0"/>
              <a:buNone/>
            </a:pPr>
            <a:endParaRPr lang="de-DE" altLang="de-DE" sz="16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6038" indent="-46038" algn="just" defTabSz="620713">
              <a:spcBef>
                <a:spcPts val="300"/>
              </a:spcBef>
              <a:buSzTx/>
              <a:buFont typeface="Arial" panose="020B0604020202020204" pitchFamily="34" charset="0"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Jedem Inhaltsfeld sind spezielle Kompetenzen zugeordnet, die im Laufe der Qualifikationsphase I und II erworben werden sollen. </a:t>
            </a:r>
          </a:p>
        </p:txBody>
      </p:sp>
      <p:sp>
        <p:nvSpPr>
          <p:cNvPr id="7170" name="Text Box 2" descr="Textfeld 3">
            <a:extLst>
              <a:ext uri="{FF2B5EF4-FFF2-40B4-BE49-F238E27FC236}">
                <a16:creationId xmlns:a16="http://schemas.microsoft.com/office/drawing/2014/main" id="{317CF2A0-E23E-4C80-8576-DC55FFF228CE}"/>
              </a:ext>
            </a:extLst>
          </p:cNvPr>
          <p:cNvSpPr txBox="1">
            <a:spLocks/>
          </p:cNvSpPr>
          <p:nvPr/>
        </p:nvSpPr>
        <p:spPr bwMode="auto">
          <a:xfrm>
            <a:off x="684213" y="692150"/>
            <a:ext cx="7559675" cy="151288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just">
              <a:buSzPct val="100000"/>
              <a:buFontTx/>
              <a:buBlip>
                <a:blip r:embed="rId3"/>
              </a:buBlip>
            </a:pPr>
            <a:r>
              <a:rPr lang="de-DE" altLang="de-DE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Identität</a:t>
            </a:r>
            <a:endParaRPr lang="de-DE" altLang="de-DE" b="1">
              <a:solidFill>
                <a:srgbClr val="30303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/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(Entstehung und pädagogische Förderung; Aufzeigen von Möglichkeiten und Grenzen der persönlichen Lebensgestaltung)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build="p" bldLvl="5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 descr="Rectangle 3">
            <a:extLst>
              <a:ext uri="{FF2B5EF4-FFF2-40B4-BE49-F238E27FC236}">
                <a16:creationId xmlns:a16="http://schemas.microsoft.com/office/drawing/2014/main" id="{173D9AF4-7ECE-4674-921D-812622B97BBB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795338" y="404813"/>
            <a:ext cx="7912100" cy="1917700"/>
          </a:xfrm>
        </p:spPr>
        <p:txBody>
          <a:bodyPr/>
          <a:lstStyle/>
          <a:p>
            <a:pPr marL="525463" indent="-525463">
              <a:buSzTx/>
              <a:buFont typeface="Arial" panose="020B0604020202020204" pitchFamily="34" charset="0"/>
              <a:buNone/>
            </a:pPr>
            <a:r>
              <a:rPr lang="de-DE" altLang="de-DE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Themenbeispiele:</a:t>
            </a:r>
          </a:p>
          <a:p>
            <a:pPr marL="525463" indent="-525463">
              <a:buSzTx/>
              <a:buFont typeface="Arial" panose="020B0604020202020204" pitchFamily="34" charset="0"/>
              <a:buNone/>
            </a:pPr>
            <a:endParaRPr lang="de-DE" altLang="de-DE" sz="1000" b="1" u="sn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25463" indent="-525463">
              <a:spcBef>
                <a:spcPts val="400"/>
              </a:spcBef>
              <a:buSzTx/>
              <a:buFont typeface="Arial" panose="020B0604020202020204" pitchFamily="34" charset="0"/>
              <a:buNone/>
            </a:pPr>
            <a:r>
              <a:rPr lang="de-DE" altLang="de-DE" sz="2000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Inhaltsfelder:</a:t>
            </a:r>
            <a:r>
              <a:rPr lang="de-DE" altLang="de-DE" sz="2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„Entwicklung, Sozialisation und Erziehung“ // „Identität</a:t>
            </a:r>
            <a:r>
              <a:rPr lang="de-DE" altLang="de-DE" sz="2000" i="1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endParaRPr lang="de-DE" altLang="de-DE" sz="2000" i="1" u="sng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25463" indent="-525463">
              <a:buFontTx/>
              <a:buChar char="▪"/>
            </a:pPr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Die Persönlichkeitsentwicklung nach Sigmund Freud und Erik. H. Erikson</a:t>
            </a:r>
          </a:p>
        </p:txBody>
      </p:sp>
      <p:pic>
        <p:nvPicPr>
          <p:cNvPr id="8194" name="Picture 2" descr="Picture 5">
            <a:extLst>
              <a:ext uri="{FF2B5EF4-FFF2-40B4-BE49-F238E27FC236}">
                <a16:creationId xmlns:a16="http://schemas.microsoft.com/office/drawing/2014/main" id="{787D753D-82B1-4D19-BA04-695FD6BA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70138"/>
            <a:ext cx="3527425" cy="3789362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Picture 6">
            <a:extLst>
              <a:ext uri="{FF2B5EF4-FFF2-40B4-BE49-F238E27FC236}">
                <a16:creationId xmlns:a16="http://schemas.microsoft.com/office/drawing/2014/main" id="{93839B20-1D8F-4E0E-9E0F-D9870A9E5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565400"/>
            <a:ext cx="2736850" cy="189388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8">
            <a:extLst>
              <a:ext uri="{FF2B5EF4-FFF2-40B4-BE49-F238E27FC236}">
                <a16:creationId xmlns:a16="http://schemas.microsoft.com/office/drawing/2014/main" id="{C56E875B-0756-4C74-B8BD-A2AAAD354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r="10884"/>
          <a:stretch>
            <a:fillRect/>
          </a:stretch>
        </p:blipFill>
        <p:spPr bwMode="auto">
          <a:xfrm>
            <a:off x="2916238" y="4265613"/>
            <a:ext cx="1938337" cy="220345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 descr="Rectangle 3">
            <a:extLst>
              <a:ext uri="{FF2B5EF4-FFF2-40B4-BE49-F238E27FC236}">
                <a16:creationId xmlns:a16="http://schemas.microsoft.com/office/drawing/2014/main" id="{64F2097E-DB47-4940-A804-D6E73D3E198A}"/>
              </a:ext>
            </a:extLst>
          </p:cNvPr>
          <p:cNvSpPr>
            <a:spLocks noChangeArrowheads="1"/>
          </p:cNvSpPr>
          <p:nvPr>
            <p:ph type="body" sz="half" idx="1"/>
          </p:nvPr>
        </p:nvSpPr>
        <p:spPr>
          <a:xfrm>
            <a:off x="795338" y="404813"/>
            <a:ext cx="7912100" cy="2301875"/>
          </a:xfrm>
        </p:spPr>
        <p:txBody>
          <a:bodyPr/>
          <a:lstStyle/>
          <a:p>
            <a:pPr marL="474663" indent="-474663">
              <a:buSzTx/>
              <a:buFont typeface="Arial" panose="020B0604020202020204" pitchFamily="34" charset="0"/>
              <a:buNone/>
            </a:pPr>
            <a:r>
              <a:rPr lang="de-DE" altLang="de-DE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Themenbeispiele:</a:t>
            </a:r>
          </a:p>
          <a:p>
            <a:pPr marL="474663" indent="-474663">
              <a:buSzTx/>
              <a:buFont typeface="Arial" panose="020B0604020202020204" pitchFamily="34" charset="0"/>
              <a:buNone/>
            </a:pPr>
            <a:endParaRPr lang="de-DE" altLang="de-DE" sz="1000" b="1" u="sng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74663" indent="-474663">
              <a:spcBef>
                <a:spcPts val="400"/>
              </a:spcBef>
              <a:buSzTx/>
              <a:buFont typeface="Arial" panose="020B0604020202020204" pitchFamily="34" charset="0"/>
              <a:buNone/>
            </a:pPr>
            <a:r>
              <a:rPr lang="de-DE" altLang="de-DE" sz="2000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Inhaltsfelder:</a:t>
            </a:r>
            <a:r>
              <a:rPr lang="de-DE" altLang="de-DE" sz="2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„Entwicklung, Sozialisation und Erziehung“ // „Identität</a:t>
            </a:r>
            <a:r>
              <a:rPr lang="de-DE" altLang="de-DE" sz="2000" i="1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endParaRPr lang="de-DE" altLang="de-DE" sz="2000" i="1" u="sng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74663" indent="-474663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Sozialisation als Rollenlernen</a:t>
            </a:r>
          </a:p>
          <a:p>
            <a:pPr marL="474663" indent="-474663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Entwicklungsaufgaben des Jugendalters</a:t>
            </a:r>
          </a:p>
        </p:txBody>
      </p:sp>
      <p:pic>
        <p:nvPicPr>
          <p:cNvPr id="9218" name="Picture 2" descr="Picture 10">
            <a:extLst>
              <a:ext uri="{FF2B5EF4-FFF2-40B4-BE49-F238E27FC236}">
                <a16:creationId xmlns:a16="http://schemas.microsoft.com/office/drawing/2014/main" id="{51A13780-76AA-4D6E-8786-F3F481CDB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22525"/>
            <a:ext cx="1743075" cy="26193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 descr="Bild 18">
            <a:hlinkClick r:id="rId3"/>
            <a:extLst>
              <a:ext uri="{FF2B5EF4-FFF2-40B4-BE49-F238E27FC236}">
                <a16:creationId xmlns:a16="http://schemas.microsoft.com/office/drawing/2014/main" id="{6A0C5C7A-9B2F-4E7A-ABC1-3462D2623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05350"/>
            <a:ext cx="2808288" cy="1803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Picture 16">
            <a:extLst>
              <a:ext uri="{FF2B5EF4-FFF2-40B4-BE49-F238E27FC236}">
                <a16:creationId xmlns:a16="http://schemas.microsoft.com/office/drawing/2014/main" id="{776CD7BF-AF0D-4673-98E9-5C0686D7D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3813175" cy="20161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 descr="Rectangle 3">
            <a:extLst>
              <a:ext uri="{FF2B5EF4-FFF2-40B4-BE49-F238E27FC236}">
                <a16:creationId xmlns:a16="http://schemas.microsoft.com/office/drawing/2014/main" id="{63252545-2FAC-4E9C-8660-A718544FBACE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xfrm>
            <a:off x="611188" y="258763"/>
            <a:ext cx="7543800" cy="1295400"/>
          </a:xfrm>
        </p:spPr>
        <p:txBody>
          <a:bodyPr/>
          <a:lstStyle/>
          <a:p>
            <a:pPr marL="593725" lvl="1" indent="-273050">
              <a:spcBef>
                <a:spcPts val="400"/>
              </a:spcBef>
            </a:pPr>
            <a:r>
              <a:rPr lang="de-DE" altLang="de-DE"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Unzureichende Identitätsbildung am Beispiel von deviantem Verhalten und der Gefahr von Identitätsdiffusion auch in sozialen Netzwerken</a:t>
            </a:r>
          </a:p>
        </p:txBody>
      </p:sp>
      <p:pic>
        <p:nvPicPr>
          <p:cNvPr id="10242" name="Picture 2" descr="Picture 9">
            <a:extLst>
              <a:ext uri="{FF2B5EF4-FFF2-40B4-BE49-F238E27FC236}">
                <a16:creationId xmlns:a16="http://schemas.microsoft.com/office/drawing/2014/main" id="{406B6041-F537-4823-8304-B94B5BD87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076700"/>
            <a:ext cx="3743325" cy="20161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 descr="Bild 32">
            <a:hlinkClick r:id="rId3"/>
            <a:extLst>
              <a:ext uri="{FF2B5EF4-FFF2-40B4-BE49-F238E27FC236}">
                <a16:creationId xmlns:a16="http://schemas.microsoft.com/office/drawing/2014/main" id="{5719DB25-30F5-45A0-AA73-A750FEEBC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574800"/>
            <a:ext cx="3370262" cy="20383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 descr="Bild 20">
            <a:hlinkClick r:id="rId5"/>
            <a:extLst>
              <a:ext uri="{FF2B5EF4-FFF2-40B4-BE49-F238E27FC236}">
                <a16:creationId xmlns:a16="http://schemas.microsoft.com/office/drawing/2014/main" id="{57FECDAB-C40C-47AF-8847-78292C2B0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595687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45" name="Group 5">
            <a:extLst>
              <a:ext uri="{FF2B5EF4-FFF2-40B4-BE49-F238E27FC236}">
                <a16:creationId xmlns:a16="http://schemas.microsoft.com/office/drawing/2014/main" id="{3F0672B8-CBAB-46FE-8582-5D0C1A415824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925888"/>
            <a:ext cx="3311525" cy="2165350"/>
            <a:chOff x="0" y="0"/>
            <a:chExt cx="3311525" cy="2166937"/>
          </a:xfrm>
        </p:grpSpPr>
        <p:sp>
          <p:nvSpPr>
            <p:cNvPr id="10246" name="Rectangle 6">
              <a:extLst>
                <a:ext uri="{FF2B5EF4-FFF2-40B4-BE49-F238E27FC236}">
                  <a16:creationId xmlns:a16="http://schemas.microsoft.com/office/drawing/2014/main" id="{314AA0EB-19F7-40E1-BEA8-DCDDF772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311525" cy="2166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de-DE" altLang="de-DE"/>
            </a:p>
          </p:txBody>
        </p:sp>
        <p:pic>
          <p:nvPicPr>
            <p:cNvPr id="10247" name="Picture 7">
              <a:extLst>
                <a:ext uri="{FF2B5EF4-FFF2-40B4-BE49-F238E27FC236}">
                  <a16:creationId xmlns:a16="http://schemas.microsoft.com/office/drawing/2014/main" id="{9C8E1135-ED56-4875-B307-561078040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11525" cy="2166937"/>
            </a:xfrm>
            <a:prstGeom prst="rect">
              <a:avLst/>
            </a:prstGeom>
            <a:noFill/>
            <a:ln w="9525" cap="flat" cmpd="sng">
              <a:solidFill>
                <a:srgbClr val="92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248" name="Picture 8" descr="Picture 4">
            <a:extLst>
              <a:ext uri="{FF2B5EF4-FFF2-40B4-BE49-F238E27FC236}">
                <a16:creationId xmlns:a16="http://schemas.microsoft.com/office/drawing/2014/main" id="{345BE80F-2F63-4E30-BF94-63BE338293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133725"/>
            <a:ext cx="1960562" cy="1735138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 descr="Inhaltsplatzhalter 2">
            <a:extLst>
              <a:ext uri="{FF2B5EF4-FFF2-40B4-BE49-F238E27FC236}">
                <a16:creationId xmlns:a16="http://schemas.microsoft.com/office/drawing/2014/main" id="{E11553DE-1383-43AD-BE57-071F6E8E2D70}"/>
              </a:ext>
            </a:extLst>
          </p:cNvPr>
          <p:cNvSpPr>
            <a:spLocks noChangeArrowheads="1"/>
          </p:cNvSpPr>
          <p:nvPr>
            <p:ph type="body" sz="quarter" idx="1"/>
          </p:nvPr>
        </p:nvSpPr>
        <p:spPr>
          <a:xfrm>
            <a:off x="692150" y="442913"/>
            <a:ext cx="7543800" cy="133826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de-DE" altLang="de-DE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Bildung als Ausbildung von Selbstbestimmungs-, Mitbestimmungs- und Solidaritätsfähigkeit bei Klafki</a:t>
            </a:r>
          </a:p>
        </p:txBody>
      </p:sp>
      <p:pic>
        <p:nvPicPr>
          <p:cNvPr id="11266" name="Picture 2" descr="Grafik 7">
            <a:extLst>
              <a:ext uri="{FF2B5EF4-FFF2-40B4-BE49-F238E27FC236}">
                <a16:creationId xmlns:a16="http://schemas.microsoft.com/office/drawing/2014/main" id="{26208286-BF39-4CF9-A69E-69996CD1F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852738"/>
            <a:ext cx="7235825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 descr="Grafik 9">
            <a:extLst>
              <a:ext uri="{FF2B5EF4-FFF2-40B4-BE49-F238E27FC236}">
                <a16:creationId xmlns:a16="http://schemas.microsoft.com/office/drawing/2014/main" id="{A5634046-9E1E-4E7F-B7AD-25EFB67A6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01838"/>
            <a:ext cx="2592387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 descr="Grafik 11">
            <a:extLst>
              <a:ext uri="{FF2B5EF4-FFF2-40B4-BE49-F238E27FC236}">
                <a16:creationId xmlns:a16="http://schemas.microsoft.com/office/drawing/2014/main" id="{A9F556AB-F5CD-413F-8E1E-869F4521C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2051050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 descr="Grafik 8">
            <a:extLst>
              <a:ext uri="{FF2B5EF4-FFF2-40B4-BE49-F238E27FC236}">
                <a16:creationId xmlns:a16="http://schemas.microsoft.com/office/drawing/2014/main" id="{38989EC6-9C91-4B7F-BE14-ED0870C5A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79888"/>
            <a:ext cx="2592387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 descr="Grafik 10">
            <a:extLst>
              <a:ext uri="{FF2B5EF4-FFF2-40B4-BE49-F238E27FC236}">
                <a16:creationId xmlns:a16="http://schemas.microsoft.com/office/drawing/2014/main" id="{43703975-21CF-4B62-960B-02B789403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4383088"/>
            <a:ext cx="19716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 descr="Rectangle 3">
            <a:extLst>
              <a:ext uri="{FF2B5EF4-FFF2-40B4-BE49-F238E27FC236}">
                <a16:creationId xmlns:a16="http://schemas.microsoft.com/office/drawing/2014/main" id="{A98390DC-70E7-424C-B1C5-7268B2C97B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84225" y="333375"/>
            <a:ext cx="7543800" cy="4175125"/>
          </a:xfrm>
        </p:spPr>
        <p:txBody>
          <a:bodyPr anchor="t"/>
          <a:lstStyle/>
          <a:p>
            <a:pPr marL="244475" indent="-244475" algn="ctr" defTabSz="876300">
              <a:buSzTx/>
              <a:buFont typeface="Arial" panose="020B0604020202020204" pitchFamily="34" charset="0"/>
              <a:buNone/>
            </a:pPr>
            <a:r>
              <a:rPr lang="de-DE" altLang="de-DE" sz="23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Nur Leistungskurs:</a:t>
            </a:r>
          </a:p>
          <a:p>
            <a:pPr marL="244475" indent="-244475" algn="ctr" defTabSz="876300">
              <a:spcBef>
                <a:spcPts val="400"/>
              </a:spcBef>
            </a:pPr>
            <a:r>
              <a:rPr lang="de-DE" altLang="de-DE" sz="17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Bedeutung des Spiels nach Mead und Schäfer                                      </a:t>
            </a: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3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8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defTabSz="876300"/>
            <a:endParaRPr lang="de-DE" altLang="de-DE" sz="11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44475" indent="-244475" algn="ctr" defTabSz="876300">
              <a:spcBef>
                <a:spcPts val="400"/>
              </a:spcBef>
            </a:pPr>
            <a:r>
              <a:rPr lang="de-DE" altLang="de-DE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Möglichkeiten und Grenzen persönlicher Lebensgestaltung mit Blick auf Bildung und Beruf</a:t>
            </a:r>
          </a:p>
        </p:txBody>
      </p:sp>
      <p:pic>
        <p:nvPicPr>
          <p:cNvPr id="12290" name="Picture 2" descr="Picture 2">
            <a:extLst>
              <a:ext uri="{FF2B5EF4-FFF2-40B4-BE49-F238E27FC236}">
                <a16:creationId xmlns:a16="http://schemas.microsoft.com/office/drawing/2014/main" id="{524F15F6-304B-4626-913E-0AD3A67E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125538"/>
            <a:ext cx="4032250" cy="23749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 descr="Bild 1">
            <a:extLst>
              <a:ext uri="{FF2B5EF4-FFF2-40B4-BE49-F238E27FC236}">
                <a16:creationId xmlns:a16="http://schemas.microsoft.com/office/drawing/2014/main" id="{D3F3B0D4-001B-4443-9454-966B546C0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08500"/>
            <a:ext cx="3022600" cy="20891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 descr="Bild 2">
            <a:extLst>
              <a:ext uri="{FF2B5EF4-FFF2-40B4-BE49-F238E27FC236}">
                <a16:creationId xmlns:a16="http://schemas.microsoft.com/office/drawing/2014/main" id="{3FA1B955-2435-47A2-87CA-2600AF27A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508500"/>
            <a:ext cx="2797175" cy="20891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utoUpdateAnimBg="0"/>
    </p:bldLst>
  </p:timing>
</p:sld>
</file>

<file path=ppt/theme/theme1.xml><?xml version="1.0" encoding="utf-8"?>
<a:theme xmlns:a="http://schemas.openxmlformats.org/drawingml/2006/main" name="NewsPrin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FFFFFF"/>
      </a:accent3>
      <a:accent4>
        <a:srgbClr val="000000"/>
      </a:accent4>
      <a:accent5>
        <a:srgbClr val="D3AAAA"/>
      </a:accent5>
      <a:accent6>
        <a:srgbClr val="67564D"/>
      </a:accent6>
      <a:hlink>
        <a:srgbClr val="0000FF"/>
      </a:hlink>
      <a:folHlink>
        <a:srgbClr val="FF00FF"/>
      </a:folHlink>
    </a:clrScheme>
    <a:fontScheme name="NewsPrint">
      <a:majorFont>
        <a:latin typeface="Impact"/>
        <a:ea typeface="Impact"/>
        <a:cs typeface="Impact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22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22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sPrint - Titelfoli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FFFFFF"/>
      </a:accent3>
      <a:accent4>
        <a:srgbClr val="000000"/>
      </a:accent4>
      <a:accent5>
        <a:srgbClr val="D3AAAA"/>
      </a:accent5>
      <a:accent6>
        <a:srgbClr val="67564D"/>
      </a:accent6>
      <a:hlink>
        <a:srgbClr val="0000FF"/>
      </a:hlink>
      <a:folHlink>
        <a:srgbClr val="FF00FF"/>
      </a:folHlink>
    </a:clrScheme>
    <a:fontScheme name="NewsPrint - Titelfolie">
      <a:majorFont>
        <a:latin typeface="Impact"/>
        <a:ea typeface="Impact"/>
        <a:cs typeface="Impact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22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22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  <a:sym typeface="Times New Roman" panose="02020603050405020304" pitchFamily="18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FFFFFF"/>
      </a:accent3>
      <a:accent4>
        <a:srgbClr val="000000"/>
      </a:accent4>
      <a:accent5>
        <a:srgbClr val="D3AAAA"/>
      </a:accent5>
      <a:accent6>
        <a:srgbClr val="67564D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Bildschirmpräsentation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Times New Roman</vt:lpstr>
      <vt:lpstr>Impact</vt:lpstr>
      <vt:lpstr>Arial</vt:lpstr>
      <vt:lpstr>Calibri</vt:lpstr>
      <vt:lpstr>Courier New</vt:lpstr>
      <vt:lpstr>Symbol</vt:lpstr>
      <vt:lpstr>Segoe Script</vt:lpstr>
      <vt:lpstr>NewsPrint</vt:lpstr>
      <vt:lpstr>NewsPrint - Titelfolie</vt:lpstr>
      <vt:lpstr>Pädagogik Q 1 und Q 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Pädagogik Q 1 und Q 2</dc:title>
  <dc:creator>Benutzerkonto</dc:creator>
  <cp:lastModifiedBy>Mathias Hollmann</cp:lastModifiedBy>
  <cp:revision>1</cp:revision>
  <dcterms:modified xsi:type="dcterms:W3CDTF">2022-01-23T17:45:41Z</dcterms:modified>
</cp:coreProperties>
</file>