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78" r:id="rId6"/>
    <p:sldId id="259" r:id="rId7"/>
    <p:sldId id="264" r:id="rId8"/>
    <p:sldId id="265" r:id="rId9"/>
    <p:sldId id="267" r:id="rId10"/>
    <p:sldId id="281" r:id="rId11"/>
    <p:sldId id="280" r:id="rId12"/>
    <p:sldId id="279" r:id="rId13"/>
    <p:sldId id="260" r:id="rId14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81"/>
  </p:normalViewPr>
  <p:slideViewPr>
    <p:cSldViewPr>
      <p:cViewPr varScale="1">
        <p:scale>
          <a:sx n="107" d="100"/>
          <a:sy n="107" d="100"/>
        </p:scale>
        <p:origin x="13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6C172-EA31-4E69-9AE0-E1AFA38141F7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1AEF6-654B-45EF-9FD5-DA8B51511AF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30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05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85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8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32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2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29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50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7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22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5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78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2C0FF-7A5E-48F1-893F-B21699A39D0D}" type="datetimeFigureOut">
              <a:rPr lang="de-DE" smtClean="0"/>
              <a:pPr/>
              <a:t>23.01.22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089C-A393-4C9C-A91D-83198765DDE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88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the-Info%202018-19.ggb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>
            <a:noAutofit/>
          </a:bodyPr>
          <a:lstStyle/>
          <a:p>
            <a:r>
              <a:rPr lang="de-DE" sz="9600" b="1" dirty="0"/>
              <a:t>Mathematik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6400800" cy="1201688"/>
          </a:xfrm>
        </p:spPr>
        <p:txBody>
          <a:bodyPr>
            <a:normAutofit/>
          </a:bodyPr>
          <a:lstStyle/>
          <a:p>
            <a:r>
              <a:rPr lang="de-DE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LK oder GK?</a:t>
            </a:r>
          </a:p>
        </p:txBody>
      </p:sp>
      <p:pic>
        <p:nvPicPr>
          <p:cNvPr id="1026" name="Picture 2" descr="http://www.wolf-alexander-020202.de/bilder/mathematik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20888"/>
            <a:ext cx="3456384" cy="246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25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 „Analysis“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1052736"/>
            <a:ext cx="5832648" cy="4968552"/>
          </a:xfrm>
        </p:spPr>
        <p:txBody>
          <a:bodyPr>
            <a:normAutofit lnSpcReduction="10000"/>
          </a:bodyPr>
          <a:lstStyle/>
          <a:p>
            <a:endParaRPr lang="de-DE" sz="2400" dirty="0"/>
          </a:p>
          <a:p>
            <a:r>
              <a:rPr lang="de-DE" sz="2400" dirty="0"/>
              <a:t>Aus einem quadratischen Blatt soll eine Schachtel mit möglichst großem Volumen gebastelt werden.</a:t>
            </a:r>
          </a:p>
          <a:p>
            <a:pPr lvl="1"/>
            <a:r>
              <a:rPr lang="de-DE" dirty="0"/>
              <a:t> Ausprobieren</a:t>
            </a:r>
          </a:p>
          <a:p>
            <a:pPr lvl="1"/>
            <a:r>
              <a:rPr lang="de-DE" dirty="0"/>
              <a:t> Vergleich mit Mitschülern</a:t>
            </a:r>
          </a:p>
          <a:p>
            <a:pPr lvl="1"/>
            <a:r>
              <a:rPr lang="de-DE" dirty="0"/>
              <a:t> Berechnungen </a:t>
            </a:r>
          </a:p>
          <a:p>
            <a:pPr lvl="1">
              <a:buNone/>
            </a:pPr>
            <a:endParaRPr lang="de-DE" dirty="0"/>
          </a:p>
          <a:p>
            <a:r>
              <a:rPr lang="de-DE" sz="2400" dirty="0"/>
              <a:t>Wirtschaftsanalyse : </a:t>
            </a:r>
          </a:p>
          <a:p>
            <a:pPr lvl="1"/>
            <a:r>
              <a:rPr lang="de-DE" dirty="0"/>
              <a:t>Zu welchem Zeitpunkt wird das    größte Wachstum erreicht?</a:t>
            </a:r>
          </a:p>
          <a:p>
            <a:pPr lvl="1"/>
            <a:r>
              <a:rPr lang="de-DE" sz="2400" dirty="0"/>
              <a:t>Wann ist der nächste Aufschwung zu erwarten?</a:t>
            </a:r>
          </a:p>
          <a:p>
            <a:pPr lvl="1">
              <a:buNone/>
            </a:pPr>
            <a:endParaRPr lang="de-DE" dirty="0"/>
          </a:p>
          <a:p>
            <a:pPr lvl="1">
              <a:buNone/>
            </a:pPr>
            <a:endParaRPr lang="de-DE" dirty="0"/>
          </a:p>
          <a:p>
            <a:pPr lvl="1"/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35842" name="Picture 2" descr="http://www.frag-den-heimwerker.com/assets/images/bastelanleitung_schachtel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2223776" cy="2016224"/>
          </a:xfrm>
          <a:prstGeom prst="rect">
            <a:avLst/>
          </a:prstGeom>
          <a:noFill/>
        </p:spPr>
      </p:pic>
      <p:pic>
        <p:nvPicPr>
          <p:cNvPr id="35844" name="Picture 4" descr="http://www.wagner-berlin.com/wac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1088"/>
            <a:ext cx="2756723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04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 „Geometrie“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1052736"/>
            <a:ext cx="5832648" cy="5256584"/>
          </a:xfrm>
        </p:spPr>
        <p:txBody>
          <a:bodyPr>
            <a:normAutofit lnSpcReduction="10000"/>
          </a:bodyPr>
          <a:lstStyle/>
          <a:p>
            <a:endParaRPr lang="de-DE" sz="2400" dirty="0"/>
          </a:p>
          <a:p>
            <a:r>
              <a:rPr lang="de-DE" sz="2400" dirty="0"/>
              <a:t>Richtig oder falsch?</a:t>
            </a:r>
          </a:p>
          <a:p>
            <a:pPr>
              <a:buNone/>
            </a:pPr>
            <a:r>
              <a:rPr lang="de-DE" sz="2400" dirty="0"/>
              <a:t>	Verbindet man in einem beliebigen Viereck die Mittelpunkte der Seiten,         so entsteht immer ein Parallelogramm.</a:t>
            </a:r>
          </a:p>
          <a:p>
            <a:pPr lvl="1"/>
            <a:r>
              <a:rPr lang="de-DE" dirty="0"/>
              <a:t> Ausprobieren</a:t>
            </a:r>
          </a:p>
          <a:p>
            <a:pPr lvl="1"/>
            <a:r>
              <a:rPr lang="de-DE" dirty="0"/>
              <a:t> Vergleich mit Mitschülern</a:t>
            </a:r>
          </a:p>
          <a:p>
            <a:pPr lvl="1"/>
            <a:r>
              <a:rPr lang="de-DE" dirty="0"/>
              <a:t> Beweis</a:t>
            </a:r>
          </a:p>
          <a:p>
            <a:pPr>
              <a:buNone/>
            </a:pPr>
            <a:endParaRPr lang="de-DE" sz="1200" dirty="0"/>
          </a:p>
          <a:p>
            <a:r>
              <a:rPr lang="de-DE" sz="2400" dirty="0"/>
              <a:t>Beschreibung und Analyse von Flugrouten:</a:t>
            </a:r>
          </a:p>
          <a:p>
            <a:pPr lvl="1"/>
            <a:r>
              <a:rPr lang="de-DE" dirty="0"/>
              <a:t>Kommt es zur Kollision?</a:t>
            </a:r>
          </a:p>
          <a:p>
            <a:pPr lvl="1"/>
            <a:r>
              <a:rPr lang="de-DE" dirty="0"/>
              <a:t>Halten die Flugzeuge den Sicherheitsabstand ein? </a:t>
            </a:r>
          </a:p>
          <a:p>
            <a:pPr lvl="1">
              <a:buNone/>
            </a:pPr>
            <a:endParaRPr lang="de-DE" dirty="0"/>
          </a:p>
          <a:p>
            <a:pPr lvl="1">
              <a:buNone/>
            </a:pPr>
            <a:endParaRPr lang="de-DE" dirty="0"/>
          </a:p>
          <a:p>
            <a:pPr lvl="1"/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53136"/>
            <a:ext cx="2037058" cy="156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916832"/>
            <a:ext cx="304644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04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Beispiele „Stochastik“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7488832" cy="5328592"/>
          </a:xfrm>
        </p:spPr>
        <p:txBody>
          <a:bodyPr>
            <a:normAutofit fontScale="92500"/>
          </a:bodyPr>
          <a:lstStyle/>
          <a:p>
            <a:endParaRPr lang="de-DE" sz="500" dirty="0"/>
          </a:p>
          <a:p>
            <a:r>
              <a:rPr lang="de-DE" sz="2600" dirty="0"/>
              <a:t>Analyse von Glücksspielen, z.B. „Chuck-a-</a:t>
            </a:r>
            <a:r>
              <a:rPr lang="de-DE" sz="2600" dirty="0" err="1"/>
              <a:t>luck</a:t>
            </a:r>
            <a:r>
              <a:rPr lang="de-DE" sz="2600" dirty="0"/>
              <a:t>“: </a:t>
            </a:r>
          </a:p>
          <a:p>
            <a:pPr>
              <a:buNone/>
            </a:pPr>
            <a:r>
              <a:rPr lang="de-DE" sz="2600" dirty="0"/>
              <a:t>	* Setze auf eine der Zahlen von 1 bis 6. </a:t>
            </a:r>
          </a:p>
          <a:p>
            <a:pPr>
              <a:buNone/>
            </a:pPr>
            <a:r>
              <a:rPr lang="de-DE" sz="2600" dirty="0"/>
              <a:t>	* Wirf drei Würfel.</a:t>
            </a:r>
          </a:p>
          <a:p>
            <a:pPr>
              <a:buNone/>
              <a:tabLst>
                <a:tab pos="531813" algn="l"/>
              </a:tabLst>
            </a:pPr>
            <a:r>
              <a:rPr lang="de-DE" sz="2600" dirty="0"/>
              <a:t>	* Erscheint die gesetzte Zahl 1-, 2-, 3-mal, so 	erhältst du das 1-, 2-, 3-fache deines Einsatzes (z.B. 1€)   </a:t>
            </a:r>
          </a:p>
          <a:p>
            <a:pPr>
              <a:spcBef>
                <a:spcPts val="0"/>
              </a:spcBef>
              <a:buNone/>
              <a:tabLst>
                <a:tab pos="531813" algn="l"/>
              </a:tabLst>
            </a:pPr>
            <a:r>
              <a:rPr lang="de-DE" sz="2600" dirty="0"/>
              <a:t>        und deinen Einsatz zurück. Sonst gewinnt die Bank. </a:t>
            </a:r>
          </a:p>
          <a:p>
            <a:pPr marL="358775" indent="-358775">
              <a:spcBef>
                <a:spcPts val="0"/>
              </a:spcBef>
              <a:buNone/>
            </a:pPr>
            <a:r>
              <a:rPr lang="de-DE" sz="2600" dirty="0"/>
              <a:t>	  Lohnt sich das Spiel? Gibt es eine Gewinnstrategie?</a:t>
            </a:r>
          </a:p>
          <a:p>
            <a:endParaRPr lang="de-DE" sz="14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de-DE" sz="2600" i="1" dirty="0"/>
              <a:t>Eine riskante Entscheidung? </a:t>
            </a:r>
          </a:p>
          <a:p>
            <a:pPr>
              <a:spcBef>
                <a:spcPts val="0"/>
              </a:spcBef>
              <a:buNone/>
            </a:pPr>
            <a:r>
              <a:rPr lang="de-DE" sz="2600" dirty="0"/>
              <a:t>	Eine Fluggesellschaft entscheidet sich, 200 </a:t>
            </a:r>
          </a:p>
          <a:p>
            <a:pPr>
              <a:spcBef>
                <a:spcPts val="0"/>
              </a:spcBef>
              <a:buNone/>
            </a:pPr>
            <a:r>
              <a:rPr lang="de-DE" sz="2600" dirty="0"/>
              <a:t>     Tickets zu verkaufen, obwohl nur 190 Plätze verfügbar </a:t>
            </a:r>
          </a:p>
          <a:p>
            <a:pPr>
              <a:spcBef>
                <a:spcPts val="0"/>
              </a:spcBef>
              <a:buNone/>
            </a:pPr>
            <a:r>
              <a:rPr lang="de-DE" sz="2600" dirty="0"/>
              <a:t>	sind, weil durchschnittlich nur 90% aller Gäste, die gebucht haben, zum Flug erscheinen.</a:t>
            </a:r>
          </a:p>
          <a:p>
            <a:pPr>
              <a:buNone/>
            </a:pPr>
            <a:endParaRPr lang="de-DE" sz="2400" dirty="0"/>
          </a:p>
        </p:txBody>
      </p:sp>
      <p:pic>
        <p:nvPicPr>
          <p:cNvPr id="1026" name="Picture 2" descr="http://www.materialboerse.ejo.de/wp2014/wp-content/uploads/2014/08/3wuerf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916832"/>
            <a:ext cx="1942320" cy="1080120"/>
          </a:xfrm>
          <a:prstGeom prst="rect">
            <a:avLst/>
          </a:prstGeom>
          <a:noFill/>
        </p:spPr>
      </p:pic>
      <p:pic>
        <p:nvPicPr>
          <p:cNvPr id="6" name="TheImage" descr="Flugzeug bil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93096"/>
            <a:ext cx="2218828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04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Mathematik im Abitur? LK / GK?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47664" y="2420888"/>
            <a:ext cx="6131024" cy="2481139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7200" dirty="0"/>
              <a:t>	Eure Wahl!</a:t>
            </a:r>
          </a:p>
        </p:txBody>
      </p:sp>
      <p:pic>
        <p:nvPicPr>
          <p:cNvPr id="2050" name="Picture 2" descr="Bild in Originalgröße anzei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69160"/>
            <a:ext cx="2083614" cy="125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1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de-DE" dirty="0"/>
              <a:t>Allgemeine Vorgaben</a:t>
            </a:r>
          </a:p>
          <a:p>
            <a:pPr marL="0" indent="0">
              <a:buNone/>
            </a:pPr>
            <a:endParaRPr lang="de-DE" sz="1200" dirty="0"/>
          </a:p>
          <a:p>
            <a:r>
              <a:rPr lang="de-DE" dirty="0"/>
              <a:t>Mathematik im </a:t>
            </a:r>
            <a:r>
              <a:rPr lang="de-DE"/>
              <a:t>Abitur 2025</a:t>
            </a:r>
            <a:endParaRPr lang="de-DE" dirty="0"/>
          </a:p>
          <a:p>
            <a:endParaRPr lang="de-DE" sz="1200" dirty="0"/>
          </a:p>
          <a:p>
            <a:r>
              <a:rPr lang="de-DE" dirty="0"/>
              <a:t>Themen in der Oberstufe (LK – GK)</a:t>
            </a:r>
          </a:p>
          <a:p>
            <a:endParaRPr lang="de-DE" sz="1200" dirty="0"/>
          </a:p>
          <a:p>
            <a:r>
              <a:rPr lang="de-DE" dirty="0"/>
              <a:t>Beispielaufgaben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57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Vorgaben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LK: 5 Wochenstunden ; GK: 3 Wochenstunden</a:t>
            </a:r>
          </a:p>
          <a:p>
            <a:r>
              <a:rPr lang="de-DE" dirty="0"/>
              <a:t>Mathematik ist bis zum Abitur Pflichtfach (schriftlich!)</a:t>
            </a:r>
          </a:p>
          <a:p>
            <a:r>
              <a:rPr lang="de-DE" dirty="0"/>
              <a:t>Mathematik kann als Abiturfach eine wichtige Pflichtbindung abdecken (z.B. bei Sport-LK)</a:t>
            </a:r>
          </a:p>
          <a:p>
            <a:r>
              <a:rPr lang="de-DE" dirty="0"/>
              <a:t>Grafikfähiger Taschenrechner wird verpflichtend eingeführt (LK und GK)</a:t>
            </a:r>
          </a:p>
        </p:txBody>
      </p:sp>
    </p:spTree>
    <p:extLst>
      <p:ext uri="{BB962C8B-B14F-4D97-AF65-F5344CB8AC3E}">
        <p14:creationId xmlns:p14="http://schemas.microsoft.com/office/powerpoint/2010/main" val="168654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Mathematik im Abitur 2025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19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3500" dirty="0"/>
              <a:t>Dauer: LK - 300 Minuten  ;  GK - 255 Minuten</a:t>
            </a:r>
          </a:p>
          <a:p>
            <a:pPr marL="0" lvl="1" indent="0">
              <a:buNone/>
            </a:pPr>
            <a:endParaRPr lang="de-DE" sz="35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3500" dirty="0"/>
              <a:t>Schriftliche Abiturprüfung ist zweigeteilt:</a:t>
            </a:r>
          </a:p>
          <a:p>
            <a:pPr marL="742950" lvl="2" indent="-342900"/>
            <a:endParaRPr lang="de-DE" sz="1500" dirty="0"/>
          </a:p>
          <a:p>
            <a:pPr marL="742950" lvl="2" indent="-342900"/>
            <a:r>
              <a:rPr lang="de-DE" sz="3000" dirty="0"/>
              <a:t>1. Teil: ohne Hilfsmittel (LK/GK) – 100/90 Minuten</a:t>
            </a:r>
          </a:p>
          <a:p>
            <a:pPr marL="742950" lvl="2" indent="-342900"/>
            <a:endParaRPr lang="de-DE" sz="3000" dirty="0"/>
          </a:p>
          <a:p>
            <a:pPr marL="742950" lvl="2" indent="-342900"/>
            <a:r>
              <a:rPr lang="de-DE" sz="3000" dirty="0"/>
              <a:t>2. Teil: mit Hilfsmitteln (GTR, Formelsammlung)</a:t>
            </a:r>
          </a:p>
          <a:p>
            <a:pPr marL="742950" lvl="2" indent="-342900">
              <a:buNone/>
            </a:pPr>
            <a:endParaRPr lang="de-DE" sz="3000" dirty="0"/>
          </a:p>
          <a:p>
            <a:pPr marL="857250" lvl="3" indent="0">
              <a:buNone/>
            </a:pPr>
            <a:endParaRPr lang="de-DE" sz="900" dirty="0"/>
          </a:p>
          <a:p>
            <a:pPr marL="857250" lvl="3" indent="0">
              <a:buNone/>
            </a:pPr>
            <a:r>
              <a:rPr lang="de-DE" sz="2600" u="sng" dirty="0"/>
              <a:t>Hinweis: </a:t>
            </a:r>
          </a:p>
          <a:p>
            <a:pPr marL="857250" lvl="3" indent="0">
              <a:buNone/>
            </a:pPr>
            <a:r>
              <a:rPr lang="de-DE" sz="2600" dirty="0"/>
              <a:t>Hilfsmittelfreier Teil auch schon in zentraler Klausur am Ende der Einführungsphase</a:t>
            </a:r>
          </a:p>
          <a:p>
            <a:pPr marL="857250" lvl="3" indent="0">
              <a:buNone/>
            </a:pP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96178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Vergleich LK - GK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19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3000" dirty="0"/>
              <a:t>GK: </a:t>
            </a:r>
          </a:p>
          <a:p>
            <a:pPr marL="742950" lvl="2" indent="-342900"/>
            <a:r>
              <a:rPr lang="de-DE" sz="2600" dirty="0"/>
              <a:t>Erwerb grundlegender Kompetenzen für einen sicheren Umgang mit der Mathematik in vielfältigen Situationen</a:t>
            </a:r>
          </a:p>
          <a:p>
            <a:pPr marL="742950" lvl="2" indent="-342900"/>
            <a:r>
              <a:rPr lang="de-DE" sz="2600" dirty="0"/>
              <a:t>Erkennen und Begründen mathematischer Zusammenhänge durch heuristische Betrachtungen</a:t>
            </a:r>
          </a:p>
          <a:p>
            <a:pPr marL="742950" lvl="2" indent="-342900"/>
            <a:endParaRPr lang="de-DE" sz="17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3000" dirty="0"/>
              <a:t>LK: </a:t>
            </a:r>
          </a:p>
          <a:p>
            <a:pPr marL="742950" lvl="2" indent="-342900"/>
            <a:r>
              <a:rPr lang="de-DE" sz="2600" dirty="0"/>
              <a:t>Erwerb vertiefter Kompetenzen für ein flexibles mathematisches Handeln, anspruchsvolle Argumentationen und Beweise</a:t>
            </a:r>
          </a:p>
          <a:p>
            <a:pPr marL="742950" lvl="2" indent="-342900"/>
            <a:r>
              <a:rPr lang="de-DE" sz="2600" dirty="0"/>
              <a:t>Verstärktes wissenschaftspropädeutisches Vorgehen als Vorbereitung auf ein Studium der Mathematik und Mathematik nahestehender Fächer</a:t>
            </a:r>
          </a:p>
        </p:txBody>
      </p:sp>
    </p:spTree>
    <p:extLst>
      <p:ext uri="{BB962C8B-B14F-4D97-AF65-F5344CB8AC3E}">
        <p14:creationId xmlns:p14="http://schemas.microsoft.com/office/powerpoint/2010/main" val="196178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Vorgaben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de-DE" sz="1300" dirty="0"/>
          </a:p>
          <a:p>
            <a:pPr lvl="0"/>
            <a:r>
              <a:rPr lang="de-DE" sz="3500" dirty="0"/>
              <a:t>Inhaltsfelder</a:t>
            </a:r>
          </a:p>
          <a:p>
            <a:pPr lvl="2"/>
            <a:r>
              <a:rPr lang="de-DE" sz="2600" dirty="0"/>
              <a:t>Funktionen und Analysis</a:t>
            </a:r>
          </a:p>
          <a:p>
            <a:pPr lvl="2"/>
            <a:r>
              <a:rPr lang="de-DE" sz="2600" dirty="0"/>
              <a:t>Analytische Geometrie und Lineare Algebra</a:t>
            </a:r>
          </a:p>
          <a:p>
            <a:pPr lvl="2"/>
            <a:r>
              <a:rPr lang="de-DE" sz="2600" dirty="0"/>
              <a:t>Stochastik</a:t>
            </a:r>
          </a:p>
          <a:p>
            <a:pPr marL="914400" lvl="2" indent="0">
              <a:buNone/>
            </a:pPr>
            <a:endParaRPr lang="de-DE" sz="2600" dirty="0"/>
          </a:p>
          <a:p>
            <a:pPr lvl="0"/>
            <a:r>
              <a:rPr lang="de-DE" sz="3500" dirty="0"/>
              <a:t>Kompetenzbereiche 	</a:t>
            </a:r>
          </a:p>
          <a:p>
            <a:pPr lvl="2"/>
            <a:r>
              <a:rPr lang="de-DE" sz="2600" dirty="0"/>
              <a:t>Modellieren</a:t>
            </a:r>
          </a:p>
          <a:p>
            <a:pPr lvl="2"/>
            <a:r>
              <a:rPr lang="de-DE" sz="2600" dirty="0"/>
              <a:t>Argumentieren</a:t>
            </a:r>
          </a:p>
          <a:p>
            <a:pPr lvl="2"/>
            <a:r>
              <a:rPr lang="de-DE" sz="2600" dirty="0"/>
              <a:t>Problemlösen</a:t>
            </a:r>
          </a:p>
          <a:p>
            <a:pPr lvl="2"/>
            <a:r>
              <a:rPr lang="de-DE" sz="2600" dirty="0"/>
              <a:t>Werkzeuge nutzen</a:t>
            </a:r>
          </a:p>
          <a:p>
            <a:pPr lvl="2"/>
            <a:r>
              <a:rPr lang="de-DE" sz="2600" dirty="0"/>
              <a:t>Kommunizieren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71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 Analysis und 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GK	</a:t>
            </a:r>
          </a:p>
          <a:p>
            <a:r>
              <a:rPr lang="de-DE" sz="2400" dirty="0"/>
              <a:t>Ableitungsregeln</a:t>
            </a:r>
          </a:p>
          <a:p>
            <a:r>
              <a:rPr lang="de-DE" sz="2400" dirty="0"/>
              <a:t>Funktionsuntersuchungen</a:t>
            </a:r>
          </a:p>
          <a:p>
            <a:r>
              <a:rPr lang="de-DE" sz="2400" dirty="0"/>
              <a:t>Ganz-rationale Funktionen</a:t>
            </a:r>
          </a:p>
          <a:p>
            <a:r>
              <a:rPr lang="de-DE" sz="2400" dirty="0"/>
              <a:t>Exponentialfunktionen</a:t>
            </a:r>
          </a:p>
          <a:p>
            <a:r>
              <a:rPr lang="de-DE" sz="2400" dirty="0"/>
              <a:t>Extremwertprobleme</a:t>
            </a:r>
          </a:p>
          <a:p>
            <a:r>
              <a:rPr lang="de-DE" sz="2400" dirty="0"/>
              <a:t>Steckbriefaufgaben</a:t>
            </a:r>
          </a:p>
          <a:p>
            <a:r>
              <a:rPr lang="de-DE" sz="2400" dirty="0"/>
              <a:t>Wachstums- und Zerfallsprozesse</a:t>
            </a:r>
          </a:p>
          <a:p>
            <a:r>
              <a:rPr lang="de-DE" sz="2400" dirty="0"/>
              <a:t>Flächenberechnung durch Integrale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LK</a:t>
            </a:r>
          </a:p>
          <a:p>
            <a:r>
              <a:rPr lang="de-DE" sz="2400" dirty="0"/>
              <a:t>Wie GK und …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Funktionenscharen</a:t>
            </a:r>
          </a:p>
          <a:p>
            <a:r>
              <a:rPr lang="de-DE" sz="2400" dirty="0"/>
              <a:t>Logarithmusfunktionen</a:t>
            </a:r>
          </a:p>
          <a:p>
            <a:r>
              <a:rPr lang="de-DE" sz="2400" dirty="0"/>
              <a:t>Uneigentliche Integrale</a:t>
            </a:r>
          </a:p>
          <a:p>
            <a:r>
              <a:rPr lang="de-DE" sz="2400" dirty="0"/>
              <a:t>Rotationsvolumen</a:t>
            </a:r>
          </a:p>
        </p:txBody>
      </p:sp>
    </p:spTree>
    <p:extLst>
      <p:ext uri="{BB962C8B-B14F-4D97-AF65-F5344CB8AC3E}">
        <p14:creationId xmlns:p14="http://schemas.microsoft.com/office/powerpoint/2010/main" val="173349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 Geometrie und Algebra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GK	</a:t>
            </a:r>
          </a:p>
          <a:p>
            <a:r>
              <a:rPr lang="de-DE" sz="2400" dirty="0"/>
              <a:t>Lineare Gleichungssysteme</a:t>
            </a:r>
          </a:p>
          <a:p>
            <a:r>
              <a:rPr lang="de-DE" sz="2400" dirty="0"/>
              <a:t>Interpretation der Lösungs-menge von LGS</a:t>
            </a:r>
          </a:p>
          <a:p>
            <a:r>
              <a:rPr lang="de-DE" sz="2400" dirty="0"/>
              <a:t>Geraden und Ebenen in Parameterform</a:t>
            </a:r>
          </a:p>
          <a:p>
            <a:r>
              <a:rPr lang="de-DE" sz="2400" dirty="0"/>
              <a:t>Lagebeziehungen zwischen Geraden und Ebenen</a:t>
            </a:r>
          </a:p>
          <a:p>
            <a:r>
              <a:rPr lang="de-DE" sz="2400" dirty="0" err="1"/>
              <a:t>Skalarprodukt</a:t>
            </a:r>
            <a:r>
              <a:rPr lang="de-DE" sz="2400" dirty="0"/>
              <a:t>, z.B. Längen- und Winkelberechnung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LK</a:t>
            </a:r>
          </a:p>
          <a:p>
            <a:r>
              <a:rPr lang="de-DE" sz="2400" dirty="0"/>
              <a:t>Wie GK und …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Ebenen in Koordinaten- und </a:t>
            </a:r>
            <a:r>
              <a:rPr lang="de-DE" sz="2400" dirty="0" err="1"/>
              <a:t>Normalenform</a:t>
            </a:r>
            <a:endParaRPr lang="de-DE" sz="2400" dirty="0"/>
          </a:p>
          <a:p>
            <a:r>
              <a:rPr lang="de-DE" sz="2400" dirty="0"/>
              <a:t>Abstände zwischen Punkten, Geraden und Ebenen</a:t>
            </a:r>
          </a:p>
        </p:txBody>
      </p:sp>
    </p:spTree>
    <p:extLst>
      <p:ext uri="{BB962C8B-B14F-4D97-AF65-F5344CB8AC3E}">
        <p14:creationId xmlns:p14="http://schemas.microsoft.com/office/powerpoint/2010/main" val="209548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 Stochastik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GK	</a:t>
            </a:r>
          </a:p>
          <a:p>
            <a:r>
              <a:rPr lang="de-DE" sz="2400" dirty="0"/>
              <a:t>Lage- und Streumaße von Stichproben </a:t>
            </a:r>
          </a:p>
          <a:p>
            <a:r>
              <a:rPr lang="de-DE" sz="2400" dirty="0"/>
              <a:t>Erwartungswert und Standardabweichung</a:t>
            </a:r>
          </a:p>
          <a:p>
            <a:r>
              <a:rPr lang="de-DE" sz="2400" dirty="0" err="1"/>
              <a:t>Bernoulliketten</a:t>
            </a:r>
            <a:endParaRPr lang="de-DE" sz="2400" dirty="0"/>
          </a:p>
          <a:p>
            <a:r>
              <a:rPr lang="de-DE" sz="2400" dirty="0"/>
              <a:t>Binomialverteilung</a:t>
            </a:r>
          </a:p>
          <a:p>
            <a:r>
              <a:rPr lang="de-DE" sz="2400" dirty="0"/>
              <a:t>Schluss von der Stichprobe auf die Gesamtheit </a:t>
            </a:r>
          </a:p>
          <a:p>
            <a:r>
              <a:rPr lang="de-DE" sz="2400" dirty="0"/>
              <a:t>Stochastische Matrizen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LK</a:t>
            </a:r>
          </a:p>
          <a:p>
            <a:r>
              <a:rPr lang="de-DE" sz="2400" dirty="0"/>
              <a:t>Wie GK und …</a:t>
            </a:r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Testen von Hypothesen</a:t>
            </a:r>
          </a:p>
          <a:p>
            <a:r>
              <a:rPr lang="de-DE" sz="2400" dirty="0"/>
              <a:t>Normalverteilung</a:t>
            </a:r>
          </a:p>
        </p:txBody>
      </p:sp>
    </p:spTree>
    <p:extLst>
      <p:ext uri="{BB962C8B-B14F-4D97-AF65-F5344CB8AC3E}">
        <p14:creationId xmlns:p14="http://schemas.microsoft.com/office/powerpoint/2010/main" val="267098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320</Words>
  <Application>Microsoft Macintosh PowerPoint</Application>
  <PresentationFormat>Bildschirmpräsentation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</vt:lpstr>
      <vt:lpstr>Mathematik</vt:lpstr>
      <vt:lpstr>Gliederung</vt:lpstr>
      <vt:lpstr>Allgemeine Vorgaben</vt:lpstr>
      <vt:lpstr>Mathematik im Abitur 2025</vt:lpstr>
      <vt:lpstr>Vergleich LK - GK</vt:lpstr>
      <vt:lpstr>Allgemeine Vorgaben</vt:lpstr>
      <vt:lpstr>Themen Analysis und Funktionen</vt:lpstr>
      <vt:lpstr>Themen Geometrie und Algebra</vt:lpstr>
      <vt:lpstr>Themen Stochastik</vt:lpstr>
      <vt:lpstr>Beispiele „Analysis“ </vt:lpstr>
      <vt:lpstr>Beispiele „Geometrie“ </vt:lpstr>
      <vt:lpstr>Beispiele „Stochastik“ </vt:lpstr>
      <vt:lpstr>Mathematik im Abitur? LK / GK?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Mathematik</dc:title>
  <dc:creator>Christian Kunze</dc:creator>
  <cp:lastModifiedBy>Phil Hoffmann</cp:lastModifiedBy>
  <cp:revision>149</cp:revision>
  <cp:lastPrinted>2020-01-16T10:39:37Z</cp:lastPrinted>
  <dcterms:created xsi:type="dcterms:W3CDTF">2014-02-12T15:47:33Z</dcterms:created>
  <dcterms:modified xsi:type="dcterms:W3CDTF">2022-01-23T11:01:06Z</dcterms:modified>
</cp:coreProperties>
</file>