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notesMasterIdLst>
    <p:notesMasterId r:id="rId8"/>
  </p:notes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144" y="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7CB382-A9F5-449F-A360-5A7178C63F89}" type="datetimeFigureOut">
              <a:rPr lang="de-DE" smtClean="0"/>
              <a:t>23.01.2022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C6D4B1-27D2-4215-9FB4-553802D34AE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693847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C6D4B1-27D2-4215-9FB4-553802D34AE3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576817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hteck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hteck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el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9" name="Untertitel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de-DE" smtClean="0"/>
              <a:t>Formatvorlage des Untertitelmasters durch Klicken bearbeiten</a:t>
            </a:r>
            <a:endParaRPr kumimoji="0" lang="en-US"/>
          </a:p>
        </p:txBody>
      </p:sp>
      <p:sp>
        <p:nvSpPr>
          <p:cNvPr id="28" name="Datumsplatzhalt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47489D87-3BD6-4CC8-A1CE-1DF9000285F1}" type="datetime1">
              <a:rPr lang="de-DE" smtClean="0"/>
              <a:t>23.01.2022</a:t>
            </a:fld>
            <a:endParaRPr lang="de-DE"/>
          </a:p>
        </p:txBody>
      </p:sp>
      <p:sp>
        <p:nvSpPr>
          <p:cNvPr id="17" name="Fußzeilenplatzhalt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de-DE"/>
          </a:p>
        </p:txBody>
      </p:sp>
      <p:sp>
        <p:nvSpPr>
          <p:cNvPr id="29" name="Foliennummernplatzhalt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84C10C8-D010-40A5-B326-03126B2410B5}" type="slidenum">
              <a:rPr lang="de-DE" smtClean="0"/>
              <a:t>‹Nr.›</a:t>
            </a:fld>
            <a:endParaRPr lang="de-D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12482-C27A-4D81-9F3C-57503D9AD724}" type="datetime1">
              <a:rPr lang="de-DE" smtClean="0"/>
              <a:t>23.01.2022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C10C8-D010-40A5-B326-03126B2410B5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kaler Titel u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B402E290-168D-47F4-AE42-08537938B724}" type="datetime1">
              <a:rPr lang="de-DE" smtClean="0"/>
              <a:t>23.01.2022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de-DE"/>
          </a:p>
        </p:txBody>
      </p:sp>
      <p:sp>
        <p:nvSpPr>
          <p:cNvPr id="7" name="Rechteck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hteck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hteck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984C10C8-D010-40A5-B326-03126B2410B5}" type="slidenum">
              <a:rPr lang="de-DE" smtClean="0"/>
              <a:t>‹Nr.›</a:t>
            </a:fld>
            <a:endParaRPr lang="de-D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F115B-8295-44CA-A450-EE5DDD60CD07}" type="datetime1">
              <a:rPr lang="de-DE" smtClean="0"/>
              <a:t>23.01.2022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84C10C8-D010-40A5-B326-03126B2410B5}" type="slidenum">
              <a:rPr lang="de-DE" smtClean="0"/>
              <a:t>‹Nr.›</a:t>
            </a:fld>
            <a:endParaRPr lang="de-DE"/>
          </a:p>
        </p:txBody>
      </p:sp>
      <p:sp>
        <p:nvSpPr>
          <p:cNvPr id="8" name="Inhaltsplatzhalt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7" name="Rechteck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hteck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hteck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2" name="Datumsplatzhalt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1AB87-5DFF-41F4-9D5A-61C54B0E0EAA}" type="datetime1">
              <a:rPr lang="de-DE" smtClean="0"/>
              <a:t>23.01.2022</a:t>
            </a:fld>
            <a:endParaRPr lang="de-DE"/>
          </a:p>
        </p:txBody>
      </p:sp>
      <p:sp>
        <p:nvSpPr>
          <p:cNvPr id="13" name="Foliennummernplatzhalt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984C10C8-D010-40A5-B326-03126B2410B5}" type="slidenum">
              <a:rPr lang="de-DE" smtClean="0"/>
              <a:t>‹Nr.›</a:t>
            </a:fld>
            <a:endParaRPr lang="de-DE"/>
          </a:p>
        </p:txBody>
      </p:sp>
      <p:sp>
        <p:nvSpPr>
          <p:cNvPr id="14" name="Fußzeilenplatzhalt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9" name="Inhaltsplatzhalt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11" name="Inhaltsplatzhalt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602011D4-5170-45A0-B190-EFC2A89C1612}" type="datetime1">
              <a:rPr lang="de-DE" smtClean="0"/>
              <a:t>23.01.2022</a:t>
            </a:fld>
            <a:endParaRPr lang="de-DE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984C10C8-D010-40A5-B326-03126B2410B5}" type="slidenum">
              <a:rPr lang="de-DE" smtClean="0"/>
              <a:t>‹Nr.›</a:t>
            </a:fld>
            <a:endParaRPr lang="de-DE"/>
          </a:p>
        </p:txBody>
      </p:sp>
      <p:sp>
        <p:nvSpPr>
          <p:cNvPr id="12" name="Fußzeilenplatzhalt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1" name="Inhaltsplatzhalt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13" name="Inhaltsplatzhalt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10" name="Datumsplatzhalt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360126CA-91B1-41CD-8016-6478EE917828}" type="datetime1">
              <a:rPr lang="de-DE" smtClean="0"/>
              <a:t>23.01.2022</a:t>
            </a:fld>
            <a:endParaRPr lang="de-DE"/>
          </a:p>
        </p:txBody>
      </p:sp>
      <p:sp>
        <p:nvSpPr>
          <p:cNvPr id="12" name="Foliennummernplatzhalt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984C10C8-D010-40A5-B326-03126B2410B5}" type="slidenum">
              <a:rPr lang="de-DE" smtClean="0"/>
              <a:t>‹Nr.›</a:t>
            </a:fld>
            <a:endParaRPr lang="de-DE"/>
          </a:p>
        </p:txBody>
      </p:sp>
      <p:sp>
        <p:nvSpPr>
          <p:cNvPr id="14" name="Fußzeilenplatzhalt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de-DE"/>
          </a:p>
        </p:txBody>
      </p:sp>
      <p:sp>
        <p:nvSpPr>
          <p:cNvPr id="16" name="Textplatzhalt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15" name="Textplatzhalt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29C0F-DD45-489F-A293-0DE21EC2E412}" type="datetime1">
              <a:rPr lang="de-DE" smtClean="0"/>
              <a:t>23.01.2022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84C10C8-D010-40A5-B326-03126B2410B5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FDAA9-1CCB-4758-9DE3-9459FD2C0C8C}" type="datetime1">
              <a:rPr lang="de-DE" smtClean="0"/>
              <a:t>23.01.2022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84C10C8-D010-40A5-B326-03126B2410B5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470DD-F8CE-4BFF-9104-6C0C69363449}" type="datetime1">
              <a:rPr lang="de-DE" smtClean="0"/>
              <a:t>23.01.2022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84C10C8-D010-40A5-B326-03126B2410B5}" type="slidenum">
              <a:rPr lang="de-DE" smtClean="0"/>
              <a:t>‹Nr.›</a:t>
            </a:fld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9" name="Inhaltsplatzhalt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8" name="Rechteck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hteck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hteck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1" name="Rechteck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umsplatzhalt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808E6EB6-A23A-4DD9-AC4C-16BCBFE44FFD}" type="datetime1">
              <a:rPr lang="de-DE" smtClean="0"/>
              <a:t>23.01.2022</a:t>
            </a:fld>
            <a:endParaRPr lang="de-DE"/>
          </a:p>
        </p:txBody>
      </p:sp>
      <p:sp>
        <p:nvSpPr>
          <p:cNvPr id="13" name="Foliennummernplatzhalt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984C10C8-D010-40A5-B326-03126B2410B5}" type="slidenum">
              <a:rPr lang="de-DE" smtClean="0"/>
              <a:t>‹Nr.›</a:t>
            </a:fld>
            <a:endParaRPr lang="de-DE"/>
          </a:p>
        </p:txBody>
      </p:sp>
      <p:sp>
        <p:nvSpPr>
          <p:cNvPr id="14" name="Fußzeilenplatzhalt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de-DE" smtClean="0"/>
              <a:t>Bild durch Klicken auf Symbol hinzufügen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elplatzhalt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3" name="Textplatzhalt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de-DE" smtClean="0"/>
              <a:t>Textmasterformat bearbeiten</a:t>
            </a:r>
          </a:p>
          <a:p>
            <a:pPr lvl="1" eaLnBrk="1" latinLnBrk="0" hangingPunct="1"/>
            <a:r>
              <a:rPr kumimoji="0" lang="de-DE" smtClean="0"/>
              <a:t>Zweite Ebene</a:t>
            </a:r>
          </a:p>
          <a:p>
            <a:pPr lvl="2" eaLnBrk="1" latinLnBrk="0" hangingPunct="1"/>
            <a:r>
              <a:rPr kumimoji="0" lang="de-DE" smtClean="0"/>
              <a:t>Dritte Ebene</a:t>
            </a:r>
          </a:p>
          <a:p>
            <a:pPr lvl="3" eaLnBrk="1" latinLnBrk="0" hangingPunct="1"/>
            <a:r>
              <a:rPr kumimoji="0" lang="de-DE" smtClean="0"/>
              <a:t>Vierte Ebene</a:t>
            </a:r>
          </a:p>
          <a:p>
            <a:pPr lvl="4" eaLnBrk="1" latinLnBrk="0" hangingPunct="1"/>
            <a:r>
              <a:rPr kumimoji="0" lang="de-DE" smtClean="0"/>
              <a:t>Fünfte Ebene</a:t>
            </a:r>
            <a:endParaRPr kumimoji="0" lang="en-US"/>
          </a:p>
        </p:txBody>
      </p:sp>
      <p:sp>
        <p:nvSpPr>
          <p:cNvPr id="14" name="Datumsplatzhalt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A774BC9-2514-4AFE-B248-3A415FA97750}" type="datetime1">
              <a:rPr lang="de-DE" smtClean="0"/>
              <a:t>23.01.2022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de-DE"/>
          </a:p>
        </p:txBody>
      </p:sp>
      <p:sp>
        <p:nvSpPr>
          <p:cNvPr id="7" name="Rechteck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hteck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hteck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Foliennummernplatzhalt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984C10C8-D010-40A5-B326-03126B2410B5}" type="slidenum">
              <a:rPr lang="de-DE" smtClean="0"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9552" y="116632"/>
            <a:ext cx="8153400" cy="990600"/>
          </a:xfrm>
        </p:spPr>
        <p:txBody>
          <a:bodyPr>
            <a:normAutofit/>
          </a:bodyPr>
          <a:lstStyle/>
          <a:p>
            <a:r>
              <a:rPr lang="de-DE" dirty="0" smtClean="0">
                <a:cs typeface="Times New Roman" pitchFamily="18" charset="0"/>
              </a:rPr>
              <a:t> 		Leistungskurs Geschichte</a:t>
            </a:r>
            <a:endParaRPr lang="de-DE" dirty="0">
              <a:cs typeface="Times New Roman" pitchFamily="18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de-DE" sz="3000" i="1" dirty="0" smtClean="0">
                <a:cs typeface="Times New Roman" pitchFamily="18" charset="0"/>
              </a:rPr>
              <a:t>„Deutschland bekennt sich zu Völkermord an Herero und </a:t>
            </a:r>
            <a:r>
              <a:rPr lang="de-DE" sz="3000" i="1" dirty="0" err="1" smtClean="0">
                <a:cs typeface="Times New Roman" pitchFamily="18" charset="0"/>
              </a:rPr>
              <a:t>Nama</a:t>
            </a:r>
            <a:r>
              <a:rPr lang="de-DE" sz="3000" i="1" dirty="0" smtClean="0">
                <a:cs typeface="Times New Roman" pitchFamily="18" charset="0"/>
              </a:rPr>
              <a:t>“ </a:t>
            </a:r>
            <a:r>
              <a:rPr lang="de-DE" sz="3000" dirty="0" smtClean="0">
                <a:cs typeface="Times New Roman" pitchFamily="18" charset="0"/>
              </a:rPr>
              <a:t>(Frankfurter Rundschau, Mai 2021)</a:t>
            </a:r>
          </a:p>
          <a:p>
            <a:endParaRPr lang="de-DE" sz="3000" dirty="0" smtClean="0">
              <a:cs typeface="Times New Roman" pitchFamily="18" charset="0"/>
            </a:endParaRPr>
          </a:p>
          <a:p>
            <a:r>
              <a:rPr lang="de-DE" sz="3000" i="1" dirty="0" smtClean="0">
                <a:cs typeface="Times New Roman" pitchFamily="18" charset="0"/>
              </a:rPr>
              <a:t>„Freiheit und Demokratie müssen erkämpft werden“ </a:t>
            </a:r>
            <a:r>
              <a:rPr lang="de-DE" sz="3000" dirty="0" smtClean="0">
                <a:cs typeface="Times New Roman" pitchFamily="18" charset="0"/>
              </a:rPr>
              <a:t>(Süddeutsche Zeitung, 13. August 2021 anlässlich des 60. Jahrestags des Mauerbaus)</a:t>
            </a:r>
          </a:p>
          <a:p>
            <a:endParaRPr lang="de-DE" sz="3000" dirty="0" smtClean="0">
              <a:cs typeface="Times New Roman" pitchFamily="18" charset="0"/>
            </a:endParaRPr>
          </a:p>
          <a:p>
            <a:r>
              <a:rPr lang="de-DE" sz="3000" i="1" dirty="0" smtClean="0">
                <a:cs typeface="Times New Roman" pitchFamily="18" charset="0"/>
              </a:rPr>
              <a:t>„100 Jahre Frauenwahlrecht: Der Weg hat noch kein Ende“ </a:t>
            </a:r>
            <a:r>
              <a:rPr lang="de-DE" sz="3000" dirty="0" smtClean="0">
                <a:cs typeface="Times New Roman" pitchFamily="18" charset="0"/>
              </a:rPr>
              <a:t>(Der Tagesspiegel, November 2018)</a:t>
            </a:r>
          </a:p>
          <a:p>
            <a:endParaRPr lang="de-DE" sz="3000" i="1" dirty="0">
              <a:cs typeface="Times New Roman" pitchFamily="18" charset="0"/>
            </a:endParaRPr>
          </a:p>
        </p:txBody>
      </p:sp>
      <p:pic>
        <p:nvPicPr>
          <p:cNvPr id="4" name="Grafik 3" descr="Schullogo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867" y="548680"/>
            <a:ext cx="2016224" cy="3600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0058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85313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de-DE" b="1" dirty="0" smtClean="0">
                <a:cs typeface="Times New Roman" pitchFamily="18" charset="0"/>
              </a:rPr>
              <a:t>Warum Geschichte?</a:t>
            </a:r>
          </a:p>
          <a:p>
            <a:r>
              <a:rPr lang="de-DE" dirty="0" smtClean="0">
                <a:cs typeface="Times New Roman" pitchFamily="18" charset="0"/>
              </a:rPr>
              <a:t>Geschichte ist nichts Abgeschlossenes</a:t>
            </a:r>
          </a:p>
          <a:p>
            <a:endParaRPr lang="de-DE" dirty="0" smtClean="0">
              <a:cs typeface="Times New Roman" pitchFamily="18" charset="0"/>
            </a:endParaRPr>
          </a:p>
          <a:p>
            <a:r>
              <a:rPr lang="de-DE" dirty="0" smtClean="0">
                <a:cs typeface="Times New Roman" pitchFamily="18" charset="0"/>
              </a:rPr>
              <a:t>Kenntnisse in Geschichte sind für die Orientierung in der Gesellschaft/Politik hilfreich</a:t>
            </a:r>
          </a:p>
          <a:p>
            <a:endParaRPr lang="de-DE" dirty="0" smtClean="0">
              <a:cs typeface="Times New Roman" pitchFamily="18" charset="0"/>
            </a:endParaRPr>
          </a:p>
          <a:p>
            <a:r>
              <a:rPr lang="de-DE" dirty="0" smtClean="0">
                <a:cs typeface="Times New Roman" pitchFamily="18" charset="0"/>
              </a:rPr>
              <a:t>Geschichte wird als wichtiger Teil der Allgemeinbildung angesehen</a:t>
            </a:r>
          </a:p>
          <a:p>
            <a:endParaRPr lang="de-DE" dirty="0" smtClean="0">
              <a:cs typeface="Times New Roman" pitchFamily="18" charset="0"/>
            </a:endParaRPr>
          </a:p>
          <a:p>
            <a:r>
              <a:rPr lang="de-DE" dirty="0" smtClean="0">
                <a:cs typeface="Times New Roman" pitchFamily="18" charset="0"/>
              </a:rPr>
              <a:t>Geschichte macht Spaß!</a:t>
            </a:r>
          </a:p>
          <a:p>
            <a:pPr marL="0" indent="0">
              <a:buNone/>
            </a:pPr>
            <a:endParaRPr lang="de-DE" dirty="0">
              <a:cs typeface="Times New Roman" pitchFamily="18" charset="0"/>
            </a:endParaRPr>
          </a:p>
        </p:txBody>
      </p:sp>
      <p:sp>
        <p:nvSpPr>
          <p:cNvPr id="5" name="Titel 1"/>
          <p:cNvSpPr txBox="1">
            <a:spLocks/>
          </p:cNvSpPr>
          <p:nvPr/>
        </p:nvSpPr>
        <p:spPr>
          <a:xfrm>
            <a:off x="539552" y="116632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dirty="0" smtClean="0">
                <a:cs typeface="Times New Roman" pitchFamily="18" charset="0"/>
              </a:rPr>
              <a:t> 		Leistungskurs Geschichte</a:t>
            </a:r>
            <a:endParaRPr lang="de-DE" dirty="0">
              <a:cs typeface="Times New Roman" pitchFamily="18" charset="0"/>
            </a:endParaRPr>
          </a:p>
        </p:txBody>
      </p:sp>
      <p:pic>
        <p:nvPicPr>
          <p:cNvPr id="7" name="Grafik 6" descr="Schullogo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867" y="548680"/>
            <a:ext cx="2016224" cy="3600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36908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14116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de-DE" sz="3100" b="1" dirty="0" smtClean="0"/>
              <a:t>Inhalte des Faches in der Oberstufe:</a:t>
            </a:r>
          </a:p>
          <a:p>
            <a:pPr marL="0" indent="0">
              <a:buNone/>
            </a:pPr>
            <a:endParaRPr lang="de-DE" b="1" dirty="0" smtClean="0"/>
          </a:p>
          <a:p>
            <a:pPr marL="0" indent="0">
              <a:buNone/>
            </a:pPr>
            <a:endParaRPr lang="de-DE" b="1" dirty="0" smtClean="0"/>
          </a:p>
          <a:p>
            <a:pPr marL="0" indent="0">
              <a:buNone/>
            </a:pPr>
            <a:endParaRPr lang="de-DE" b="1" dirty="0"/>
          </a:p>
          <a:p>
            <a:pPr marL="0" indent="0">
              <a:buNone/>
            </a:pPr>
            <a:endParaRPr lang="de-DE" b="1" dirty="0" smtClean="0"/>
          </a:p>
          <a:p>
            <a:pPr marL="0" indent="0">
              <a:buNone/>
            </a:pPr>
            <a:endParaRPr lang="de-DE" b="1" dirty="0"/>
          </a:p>
          <a:p>
            <a:pPr marL="0" indent="0">
              <a:buNone/>
            </a:pPr>
            <a:endParaRPr lang="de-DE" b="1" dirty="0" smtClean="0"/>
          </a:p>
          <a:p>
            <a:pPr marL="285750" indent="-285750">
              <a:buFont typeface="Arial" pitchFamily="34" charset="0"/>
              <a:buChar char="•"/>
            </a:pPr>
            <a:endParaRPr lang="de-DE" sz="3200" dirty="0" smtClean="0"/>
          </a:p>
          <a:p>
            <a:pPr marL="285750" indent="-285750">
              <a:buFont typeface="Arial" pitchFamily="34" charset="0"/>
              <a:buChar char="•"/>
            </a:pPr>
            <a:endParaRPr lang="de-DE" sz="3200" dirty="0" smtClean="0"/>
          </a:p>
          <a:p>
            <a:pPr>
              <a:buFont typeface="Wingdings" pitchFamily="2" charset="2"/>
              <a:buChar char="Ø"/>
            </a:pPr>
            <a:r>
              <a:rPr lang="de-DE" sz="3100" dirty="0"/>
              <a:t>Inhalte der 8./9. Klasse werden vertieft wiederholt bzw. erweitert</a:t>
            </a:r>
            <a:endParaRPr lang="de-DE" sz="3100" b="1" dirty="0"/>
          </a:p>
          <a:p>
            <a:pPr>
              <a:buFont typeface="Wingdings" pitchFamily="2" charset="2"/>
              <a:buChar char="Ø"/>
            </a:pPr>
            <a:r>
              <a:rPr lang="de-DE" sz="3100" dirty="0" smtClean="0"/>
              <a:t>Fokus auf neuerer Geschichte</a:t>
            </a:r>
            <a:endParaRPr lang="de-DE" sz="3100" dirty="0"/>
          </a:p>
          <a:p>
            <a:pPr marL="0" indent="0">
              <a:buNone/>
            </a:pPr>
            <a:endParaRPr lang="de-DE" b="1" dirty="0"/>
          </a:p>
          <a:p>
            <a:pPr marL="0" indent="0">
              <a:buNone/>
            </a:pPr>
            <a:endParaRPr lang="de-DE" b="1" dirty="0"/>
          </a:p>
        </p:txBody>
      </p:sp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226060"/>
              </p:ext>
            </p:extLst>
          </p:nvPr>
        </p:nvGraphicFramePr>
        <p:xfrm>
          <a:off x="1259632" y="2132856"/>
          <a:ext cx="6096000" cy="30243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4216"/>
                <a:gridCol w="4151784"/>
              </a:tblGrid>
              <a:tr h="320890">
                <a:tc>
                  <a:txBody>
                    <a:bodyPr/>
                    <a:lstStyle/>
                    <a:p>
                      <a:pPr marL="0" indent="0">
                        <a:buFont typeface="Arial" pitchFamily="34" charset="0"/>
                        <a:buNone/>
                      </a:pPr>
                      <a:r>
                        <a:rPr lang="de-DE" dirty="0" smtClean="0"/>
                        <a:t>Jahrgangsstufe</a:t>
                      </a:r>
                      <a:r>
                        <a:rPr lang="de-DE" baseline="0" dirty="0" smtClean="0"/>
                        <a:t> 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Inhalte </a:t>
                      </a:r>
                      <a:endParaRPr lang="de-DE" dirty="0"/>
                    </a:p>
                  </a:txBody>
                  <a:tcPr/>
                </a:tc>
              </a:tr>
              <a:tr h="723844">
                <a:tc>
                  <a:txBody>
                    <a:bodyPr/>
                    <a:lstStyle/>
                    <a:p>
                      <a:pPr marL="0" indent="0">
                        <a:buFont typeface="Arial" pitchFamily="34" charset="0"/>
                        <a:buNone/>
                      </a:pPr>
                      <a:r>
                        <a:rPr lang="de-DE" sz="1800" dirty="0" smtClean="0"/>
                        <a:t>Q 1.1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dirty="0" smtClean="0"/>
                        <a:t>19. Jahrhundert: 48er Revolution, Kaiserreich, Imperialismus</a:t>
                      </a:r>
                    </a:p>
                  </a:txBody>
                  <a:tcPr/>
                </a:tc>
              </a:tr>
              <a:tr h="802226">
                <a:tc>
                  <a:txBody>
                    <a:bodyPr/>
                    <a:lstStyle/>
                    <a:p>
                      <a:pPr marL="0" indent="0">
                        <a:buFont typeface="Arial" pitchFamily="34" charset="0"/>
                        <a:buNone/>
                      </a:pPr>
                      <a:r>
                        <a:rPr lang="de-DE" sz="1800" dirty="0" smtClean="0"/>
                        <a:t>Q 1.2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800" dirty="0" smtClean="0"/>
                        <a:t>20. Jahrhundert: Erster Weltkrieg, Weimarer Republik, Aufstieg</a:t>
                      </a:r>
                      <a:r>
                        <a:rPr lang="de-DE" sz="1800" baseline="0" dirty="0" smtClean="0"/>
                        <a:t> des </a:t>
                      </a:r>
                      <a:r>
                        <a:rPr lang="de-DE" sz="1800" dirty="0" smtClean="0"/>
                        <a:t>Nationalsozialismus</a:t>
                      </a:r>
                      <a:endParaRPr lang="de-DE" dirty="0"/>
                    </a:p>
                  </a:txBody>
                  <a:tcPr/>
                </a:tc>
              </a:tr>
              <a:tr h="353022">
                <a:tc>
                  <a:txBody>
                    <a:bodyPr/>
                    <a:lstStyle/>
                    <a:p>
                      <a:pPr marL="0" indent="0">
                        <a:buFont typeface="Arial" pitchFamily="34" charset="0"/>
                        <a:buNone/>
                      </a:pPr>
                      <a:r>
                        <a:rPr lang="de-DE" sz="1800" dirty="0" smtClean="0"/>
                        <a:t>Q 2.1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dirty="0" smtClean="0"/>
                        <a:t>Die Herrschaft des Nationalsozialismus</a:t>
                      </a:r>
                    </a:p>
                  </a:txBody>
                  <a:tcPr/>
                </a:tc>
              </a:tr>
              <a:tr h="65457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dirty="0" smtClean="0"/>
                        <a:t>Q 2.2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smtClean="0"/>
                        <a:t>Deutschland nach 1945, Friedensschlüsse in der Moderne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itel 1"/>
          <p:cNvSpPr txBox="1">
            <a:spLocks/>
          </p:cNvSpPr>
          <p:nvPr/>
        </p:nvSpPr>
        <p:spPr>
          <a:xfrm>
            <a:off x="539552" y="116632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dirty="0" smtClean="0">
                <a:cs typeface="Times New Roman" pitchFamily="18" charset="0"/>
              </a:rPr>
              <a:t> 		Leistungskurs Geschichte</a:t>
            </a:r>
            <a:endParaRPr lang="de-DE" dirty="0">
              <a:cs typeface="Times New Roman" pitchFamily="18" charset="0"/>
            </a:endParaRPr>
          </a:p>
        </p:txBody>
      </p:sp>
      <p:pic>
        <p:nvPicPr>
          <p:cNvPr id="9" name="Grafik 8" descr="Schullogo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867" y="548680"/>
            <a:ext cx="2016224" cy="3600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24647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de-DE" b="1" dirty="0" smtClean="0"/>
              <a:t>Anforderungen an die Schüler*innen</a:t>
            </a:r>
          </a:p>
          <a:p>
            <a:pPr marL="0" indent="0">
              <a:buNone/>
            </a:pPr>
            <a:endParaRPr lang="de-DE" b="1" dirty="0" smtClean="0"/>
          </a:p>
          <a:p>
            <a:pPr>
              <a:buFont typeface="Wingdings" pitchFamily="2" charset="2"/>
              <a:buChar char="§"/>
            </a:pPr>
            <a:r>
              <a:rPr lang="de-DE" dirty="0" smtClean="0"/>
              <a:t>Interesse an historischen Sachverhalten </a:t>
            </a:r>
          </a:p>
          <a:p>
            <a:pPr lvl="1">
              <a:buFont typeface="Wingdings" pitchFamily="2" charset="2"/>
              <a:buChar char="§"/>
            </a:pPr>
            <a:r>
              <a:rPr lang="de-DE" dirty="0"/>
              <a:t>s</a:t>
            </a:r>
            <a:r>
              <a:rPr lang="de-DE" dirty="0" smtClean="0"/>
              <a:t>teigert die Motivation </a:t>
            </a:r>
          </a:p>
          <a:p>
            <a:pPr>
              <a:buFont typeface="Wingdings" pitchFamily="2" charset="2"/>
              <a:buChar char="§"/>
            </a:pPr>
            <a:endParaRPr lang="de-DE" dirty="0" smtClean="0"/>
          </a:p>
          <a:p>
            <a:pPr>
              <a:buFont typeface="Wingdings" pitchFamily="2" charset="2"/>
              <a:buChar char="§"/>
            </a:pPr>
            <a:r>
              <a:rPr lang="de-DE" dirty="0" smtClean="0"/>
              <a:t>Lesekompetenz: Umgang mit historischen Quellen und Darstellungstexten </a:t>
            </a:r>
          </a:p>
          <a:p>
            <a:pPr>
              <a:buFont typeface="Wingdings" pitchFamily="2" charset="2"/>
              <a:buChar char="§"/>
            </a:pPr>
            <a:endParaRPr lang="de-DE" dirty="0" smtClean="0"/>
          </a:p>
          <a:p>
            <a:pPr>
              <a:buFont typeface="Wingdings" pitchFamily="2" charset="2"/>
              <a:buChar char="§"/>
            </a:pPr>
            <a:r>
              <a:rPr lang="de-DE" dirty="0" smtClean="0"/>
              <a:t>Quellenanalyse (u.a. Inhalt der Klausuren) als zentrales Element</a:t>
            </a:r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</p:txBody>
      </p:sp>
      <p:sp>
        <p:nvSpPr>
          <p:cNvPr id="5" name="Titel 1"/>
          <p:cNvSpPr txBox="1">
            <a:spLocks/>
          </p:cNvSpPr>
          <p:nvPr/>
        </p:nvSpPr>
        <p:spPr>
          <a:xfrm>
            <a:off x="539552" y="116632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dirty="0" smtClean="0">
                <a:cs typeface="Times New Roman" pitchFamily="18" charset="0"/>
              </a:rPr>
              <a:t> 		Leistungskurs Geschichte</a:t>
            </a:r>
            <a:endParaRPr lang="de-DE" dirty="0">
              <a:cs typeface="Times New Roman" pitchFamily="18" charset="0"/>
            </a:endParaRPr>
          </a:p>
        </p:txBody>
      </p:sp>
      <p:pic>
        <p:nvPicPr>
          <p:cNvPr id="7" name="Grafik 6" descr="Schullogo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867" y="548680"/>
            <a:ext cx="2016224" cy="3600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98954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>
          <a:xfrm>
            <a:off x="395536" y="1600200"/>
            <a:ext cx="8370512" cy="5141168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de-DE" sz="6100" b="1" dirty="0" smtClean="0"/>
              <a:t>Lernerfolg/ „gute Noten“ im Geschichtsunterricht:</a:t>
            </a:r>
          </a:p>
          <a:p>
            <a:pPr marL="0" indent="0">
              <a:buNone/>
            </a:pPr>
            <a:endParaRPr lang="de-DE" dirty="0" smtClean="0"/>
          </a:p>
          <a:p>
            <a:r>
              <a:rPr lang="de-DE" sz="6100" dirty="0" smtClean="0"/>
              <a:t>Klausuren: Analyse von Quellen, Karikaturen oder Darstellungstexten (Texte von Historiker*innen)</a:t>
            </a:r>
          </a:p>
          <a:p>
            <a:pPr marL="0" indent="0">
              <a:buNone/>
            </a:pPr>
            <a:endParaRPr lang="de-DE" sz="4000" dirty="0" smtClean="0"/>
          </a:p>
          <a:p>
            <a:pPr lvl="1"/>
            <a:r>
              <a:rPr lang="de-DE" sz="5100" dirty="0" smtClean="0"/>
              <a:t>dreiteilige Aufgabenstellung:</a:t>
            </a:r>
          </a:p>
          <a:p>
            <a:pPr marL="1200150" lvl="2" indent="-514350">
              <a:buFont typeface="+mj-lt"/>
              <a:buAutoNum type="arabicPeriod"/>
            </a:pPr>
            <a:r>
              <a:rPr lang="de-DE" sz="5000" dirty="0" smtClean="0"/>
              <a:t>Analyse der Quelle/ der Karikatur/ des Darstellungstextes </a:t>
            </a:r>
          </a:p>
          <a:p>
            <a:pPr marL="1200150" lvl="2" indent="-514350">
              <a:buFont typeface="+mj-lt"/>
              <a:buAutoNum type="arabicPeriod"/>
            </a:pPr>
            <a:r>
              <a:rPr lang="de-DE" sz="5000" dirty="0" smtClean="0"/>
              <a:t>Einordnung in den historischen Kontext</a:t>
            </a:r>
          </a:p>
          <a:p>
            <a:pPr marL="1200150" lvl="2" indent="-514350">
              <a:buFont typeface="+mj-lt"/>
              <a:buAutoNum type="arabicPeriod"/>
            </a:pPr>
            <a:r>
              <a:rPr lang="de-DE" sz="5000" dirty="0" smtClean="0"/>
              <a:t>eigene Beurteilung </a:t>
            </a:r>
          </a:p>
          <a:p>
            <a:pPr marL="685800" lvl="2" indent="0">
              <a:buNone/>
            </a:pPr>
            <a:endParaRPr lang="de-DE" dirty="0" smtClean="0"/>
          </a:p>
          <a:p>
            <a:pPr lvl="2"/>
            <a:endParaRPr lang="de-DE" dirty="0"/>
          </a:p>
          <a:p>
            <a:pPr lvl="2"/>
            <a:endParaRPr lang="de-DE" dirty="0" smtClean="0"/>
          </a:p>
          <a:p>
            <a:r>
              <a:rPr lang="de-DE" sz="6000" b="1" dirty="0" smtClean="0"/>
              <a:t>Fähigkeit der Textanalyse und Interesse an historischen Zusammenhängen </a:t>
            </a:r>
          </a:p>
          <a:p>
            <a:r>
              <a:rPr lang="de-DE" sz="6000" b="1" dirty="0" smtClean="0"/>
              <a:t>Faktenwissen ist zwar notwendig, steht aber nicht im Zentrum des Unterrichts</a:t>
            </a:r>
            <a:endParaRPr lang="de-DE" sz="6000" b="1" dirty="0"/>
          </a:p>
        </p:txBody>
      </p:sp>
      <p:sp>
        <p:nvSpPr>
          <p:cNvPr id="5" name="Titel 1"/>
          <p:cNvSpPr txBox="1">
            <a:spLocks/>
          </p:cNvSpPr>
          <p:nvPr/>
        </p:nvSpPr>
        <p:spPr>
          <a:xfrm>
            <a:off x="539552" y="116632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dirty="0" smtClean="0">
                <a:cs typeface="Times New Roman" pitchFamily="18" charset="0"/>
              </a:rPr>
              <a:t> 		Leistungskurs Geschichte</a:t>
            </a:r>
            <a:endParaRPr lang="de-DE" dirty="0">
              <a:cs typeface="Times New Roman" pitchFamily="18" charset="0"/>
            </a:endParaRPr>
          </a:p>
        </p:txBody>
      </p:sp>
      <p:pic>
        <p:nvPicPr>
          <p:cNvPr id="7" name="Grafik 6" descr="Schullogo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867" y="548680"/>
            <a:ext cx="2016224" cy="3600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73281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de-DE" b="1" dirty="0" smtClean="0"/>
              <a:t>Fazit:</a:t>
            </a:r>
          </a:p>
          <a:p>
            <a:pPr marL="0" indent="0">
              <a:buNone/>
            </a:pPr>
            <a:r>
              <a:rPr lang="de-DE" b="1" dirty="0" smtClean="0"/>
              <a:t>Wählt Geschichte! Wenn ihr..</a:t>
            </a:r>
          </a:p>
          <a:p>
            <a:pPr marL="0" indent="0">
              <a:buNone/>
            </a:pPr>
            <a:endParaRPr lang="de-DE" b="1" dirty="0" smtClean="0"/>
          </a:p>
          <a:p>
            <a:pPr lvl="1"/>
            <a:r>
              <a:rPr lang="de-DE" dirty="0" smtClean="0"/>
              <a:t>euch für die neuere Geschichte interessiert </a:t>
            </a:r>
          </a:p>
          <a:p>
            <a:pPr lvl="1"/>
            <a:endParaRPr lang="de-DE" dirty="0"/>
          </a:p>
          <a:p>
            <a:pPr lvl="1"/>
            <a:r>
              <a:rPr lang="de-DE" dirty="0" smtClean="0"/>
              <a:t>Texte analysieren könnt </a:t>
            </a:r>
          </a:p>
          <a:p>
            <a:pPr lvl="1"/>
            <a:endParaRPr lang="de-DE" dirty="0"/>
          </a:p>
          <a:p>
            <a:pPr lvl="1"/>
            <a:r>
              <a:rPr lang="de-DE" dirty="0"/>
              <a:t>b</a:t>
            </a:r>
            <a:r>
              <a:rPr lang="de-DE" dirty="0" smtClean="0"/>
              <a:t>ereit seid, auch längere und herausfordernde Texte in der Hausaugabe vorzubereiten</a:t>
            </a:r>
          </a:p>
          <a:p>
            <a:pPr lvl="1"/>
            <a:endParaRPr lang="de-DE" b="1" dirty="0"/>
          </a:p>
          <a:p>
            <a:pPr lvl="1"/>
            <a:endParaRPr lang="de-DE" b="1" dirty="0"/>
          </a:p>
        </p:txBody>
      </p:sp>
      <p:sp>
        <p:nvSpPr>
          <p:cNvPr id="5" name="Titel 1"/>
          <p:cNvSpPr txBox="1">
            <a:spLocks/>
          </p:cNvSpPr>
          <p:nvPr/>
        </p:nvSpPr>
        <p:spPr>
          <a:xfrm>
            <a:off x="539552" y="116632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dirty="0" smtClean="0">
                <a:cs typeface="Times New Roman" pitchFamily="18" charset="0"/>
              </a:rPr>
              <a:t> 		Leistungskurs Geschichte</a:t>
            </a:r>
            <a:endParaRPr lang="de-DE" dirty="0">
              <a:cs typeface="Times New Roman" pitchFamily="18" charset="0"/>
            </a:endParaRPr>
          </a:p>
        </p:txBody>
      </p:sp>
      <p:pic>
        <p:nvPicPr>
          <p:cNvPr id="7" name="Grafik 6" descr="Schullogo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867" y="548680"/>
            <a:ext cx="2016224" cy="3600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6533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alathea">
  <a:themeElements>
    <a:clrScheme name="Galathea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Galathea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Galathea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0</TotalTime>
  <Words>288</Words>
  <Application>Microsoft Office PowerPoint</Application>
  <PresentationFormat>Bildschirmpräsentation (4:3)</PresentationFormat>
  <Paragraphs>71</Paragraphs>
  <Slides>6</Slides>
  <Notes>1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7" baseType="lpstr">
      <vt:lpstr>Galathea</vt:lpstr>
      <vt:lpstr>   Leistungskurs Geschichte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Julian Glaremin</dc:creator>
  <cp:lastModifiedBy>Julian Glaremin</cp:lastModifiedBy>
  <cp:revision>19</cp:revision>
  <dcterms:created xsi:type="dcterms:W3CDTF">2022-01-23T08:55:51Z</dcterms:created>
  <dcterms:modified xsi:type="dcterms:W3CDTF">2022-01-23T20:07:37Z</dcterms:modified>
</cp:coreProperties>
</file>