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7" r:id="rId3"/>
    <p:sldId id="257" r:id="rId4"/>
    <p:sldId id="258" r:id="rId5"/>
    <p:sldId id="259" r:id="rId6"/>
    <p:sldId id="269" r:id="rId7"/>
    <p:sldId id="27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7" autoAdjust="0"/>
    <p:restoredTop sz="86475" autoAdjust="0"/>
  </p:normalViewPr>
  <p:slideViewPr>
    <p:cSldViewPr>
      <p:cViewPr varScale="1">
        <p:scale>
          <a:sx n="95" d="100"/>
          <a:sy n="95" d="100"/>
        </p:scale>
        <p:origin x="94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12024"/>
    </p:cViewPr>
    <p:sldLst>
      <p:sld r:id="rId1" collapse="1"/>
      <p:sld r:id="rId2" collapse="1"/>
      <p:sld r:id="rId3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8.xml"/><Relationship Id="rId2" Type="http://schemas.openxmlformats.org/officeDocument/2006/relationships/slide" Target="slides/slide4.xml"/><Relationship Id="rId1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DD603-8957-441B-B1FA-0ED49BFE35D9}" type="datetimeFigureOut">
              <a:rPr lang="de-DE" smtClean="0"/>
              <a:t>19.02.2019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CD137-5436-4B35-AA18-48DE404558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2429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CD137-5436-4B35-AA18-48DE4045581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960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2A04-D0CB-4B12-9B74-64E0B7455931}" type="datetimeFigureOut">
              <a:rPr lang="de-DE" smtClean="0"/>
              <a:t>19.02.2019</a:t>
            </a:fld>
            <a:endParaRPr lang="de-DE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D5BC0-6383-49AD-B1BD-D95A8250E4C4}" type="slidenum">
              <a:rPr lang="de-DE" smtClean="0"/>
              <a:t>‹Nr.›</a:t>
            </a:fld>
            <a:endParaRPr lang="de-DE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2A04-D0CB-4B12-9B74-64E0B7455931}" type="datetimeFigureOut">
              <a:rPr lang="de-DE" smtClean="0"/>
              <a:t>19.02.2019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5BC0-6383-49AD-B1BD-D95A8250E4C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2A04-D0CB-4B12-9B74-64E0B7455931}" type="datetimeFigureOut">
              <a:rPr lang="de-DE" smtClean="0"/>
              <a:t>19.02.2019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5BC0-6383-49AD-B1BD-D95A8250E4C4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9622A04-D0CB-4B12-9B74-64E0B7455931}" type="datetimeFigureOut">
              <a:rPr lang="de-DE" smtClean="0"/>
              <a:t>19.02.2019</a:t>
            </a:fld>
            <a:endParaRPr lang="de-DE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1D5BC0-6383-49AD-B1BD-D95A8250E4C4}" type="slidenum">
              <a:rPr lang="de-DE" smtClean="0"/>
              <a:t>‹Nr.›</a:t>
            </a:fld>
            <a:endParaRPr lang="de-DE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2A04-D0CB-4B12-9B74-64E0B7455931}" type="datetimeFigureOut">
              <a:rPr lang="de-DE" smtClean="0"/>
              <a:t>19.02.2019</a:t>
            </a:fld>
            <a:endParaRPr lang="de-DE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D5BC0-6383-49AD-B1BD-D95A8250E4C4}" type="slidenum">
              <a:rPr lang="de-DE" smtClean="0"/>
              <a:t>‹Nr.›</a:t>
            </a:fld>
            <a:endParaRPr lang="de-DE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9622A04-D0CB-4B12-9B74-64E0B7455931}" type="datetimeFigureOut">
              <a:rPr lang="de-DE" smtClean="0"/>
              <a:t>19.02.2019</a:t>
            </a:fld>
            <a:endParaRPr lang="de-DE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31D5BC0-6383-49AD-B1BD-D95A8250E4C4}" type="slidenum">
              <a:rPr lang="de-DE" smtClean="0"/>
              <a:t>‹Nr.›</a:t>
            </a:fld>
            <a:endParaRPr lang="de-DE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9622A04-D0CB-4B12-9B74-64E0B7455931}" type="datetimeFigureOut">
              <a:rPr lang="de-DE" smtClean="0"/>
              <a:t>19.02.2019</a:t>
            </a:fld>
            <a:endParaRPr lang="de-DE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31D5BC0-6383-49AD-B1BD-D95A8250E4C4}" type="slidenum">
              <a:rPr lang="de-DE" smtClean="0"/>
              <a:t>‹Nr.›</a:t>
            </a:fld>
            <a:endParaRPr lang="de-DE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2A04-D0CB-4B12-9B74-64E0B7455931}" type="datetimeFigureOut">
              <a:rPr lang="de-DE" smtClean="0"/>
              <a:t>19.02.2019</a:t>
            </a:fld>
            <a:endParaRPr lang="de-D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D5BC0-6383-49AD-B1BD-D95A8250E4C4}" type="slidenum">
              <a:rPr lang="de-DE" smtClean="0"/>
              <a:t>‹Nr.›</a:t>
            </a:fld>
            <a:endParaRPr lang="de-DE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22A04-D0CB-4B12-9B74-64E0B7455931}" type="datetimeFigureOut">
              <a:rPr lang="de-DE" smtClean="0"/>
              <a:t>19.02.2019</a:t>
            </a:fld>
            <a:endParaRPr lang="de-DE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1D5BC0-6383-49AD-B1BD-D95A8250E4C4}" type="slidenum">
              <a:rPr lang="de-DE" smtClean="0"/>
              <a:t>‹Nr.›</a:t>
            </a:fld>
            <a:endParaRPr lang="de-DE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9622A04-D0CB-4B12-9B74-64E0B7455931}" type="datetimeFigureOut">
              <a:rPr lang="de-DE" smtClean="0"/>
              <a:t>19.02.2019</a:t>
            </a:fld>
            <a:endParaRPr lang="de-D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31D5BC0-6383-49AD-B1BD-D95A8250E4C4}" type="slidenum">
              <a:rPr lang="de-DE" smtClean="0"/>
              <a:t>‹Nr.›</a:t>
            </a:fld>
            <a:endParaRPr lang="de-DE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9622A04-D0CB-4B12-9B74-64E0B7455931}" type="datetimeFigureOut">
              <a:rPr lang="de-DE" smtClean="0"/>
              <a:t>19.02.2019</a:t>
            </a:fld>
            <a:endParaRPr lang="de-DE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31D5BC0-6383-49AD-B1BD-D95A8250E4C4}" type="slidenum">
              <a:rPr lang="de-DE" smtClean="0"/>
              <a:t>‹Nr.›</a:t>
            </a:fld>
            <a:endParaRPr lang="de-DE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59622A04-D0CB-4B12-9B74-64E0B7455931}" type="datetimeFigureOut">
              <a:rPr lang="de-DE" smtClean="0"/>
              <a:t>19.02.2019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F31D5BC0-6383-49AD-B1BD-D95A8250E4C4}" type="slidenum">
              <a:rPr lang="de-DE" smtClean="0"/>
              <a:t>‹Nr.›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Lernen und Gestalten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Leistungskurs KUNST</a:t>
            </a:r>
          </a:p>
        </p:txBody>
      </p:sp>
    </p:spTree>
    <p:extLst>
      <p:ext uri="{BB962C8B-B14F-4D97-AF65-F5344CB8AC3E}">
        <p14:creationId xmlns:p14="http://schemas.microsoft.com/office/powerpoint/2010/main" val="226816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sz="3600" dirty="0"/>
              <a:t>Auswahl aus DREI Vorschlägen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DE" sz="3600" dirty="0"/>
              <a:t>zwei zentral gestellte „theoretische“ Klausurvorschläge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de-DE" sz="3600" dirty="0"/>
              <a:t>ein vom Kurslehrer/</a:t>
            </a:r>
            <a:r>
              <a:rPr lang="de-DE" sz="3600" dirty="0" err="1"/>
              <a:t>lehrerin</a:t>
            </a:r>
            <a:r>
              <a:rPr lang="de-DE" sz="3600" dirty="0"/>
              <a:t> gestellter „gestalterischer“ Vorschlag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5400" b="1" dirty="0">
                <a:solidFill>
                  <a:srgbClr val="FF0000"/>
                </a:solidFill>
              </a:rPr>
              <a:t>LK KUNST im ABITUR</a:t>
            </a:r>
          </a:p>
        </p:txBody>
      </p:sp>
    </p:spTree>
    <p:extLst>
      <p:ext uri="{BB962C8B-B14F-4D97-AF65-F5344CB8AC3E}">
        <p14:creationId xmlns:p14="http://schemas.microsoft.com/office/powerpoint/2010/main" val="333103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352426" y="1484784"/>
            <a:ext cx="8252022" cy="4702656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2800" dirty="0"/>
              <a:t> z. B. Besuch von Museen und Kunstausstellungen</a:t>
            </a:r>
          </a:p>
          <a:p>
            <a:endParaRPr lang="de-DE" sz="2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2800" dirty="0"/>
              <a:t> z. B. Erstellen und Organisation EIGENER Ausstellungen</a:t>
            </a:r>
          </a:p>
          <a:p>
            <a:endParaRPr lang="de-DE" sz="2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2800" dirty="0"/>
              <a:t> z.B. Künstlerische Projekte</a:t>
            </a:r>
          </a:p>
          <a:p>
            <a:endParaRPr lang="de-DE" sz="2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sz="2800" dirty="0"/>
              <a:t> z. B. Teilnahme an Wettbewerben</a:t>
            </a:r>
          </a:p>
          <a:p>
            <a:endParaRPr lang="de-DE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000" b="1" dirty="0">
                <a:solidFill>
                  <a:srgbClr val="FF0000"/>
                </a:solidFill>
              </a:rPr>
              <a:t>ERLEBEN von KUNST</a:t>
            </a:r>
          </a:p>
        </p:txBody>
      </p:sp>
    </p:spTree>
    <p:extLst>
      <p:ext uri="{BB962C8B-B14F-4D97-AF65-F5344CB8AC3E}">
        <p14:creationId xmlns:p14="http://schemas.microsoft.com/office/powerpoint/2010/main" val="81149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Karl Valentin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23528" y="2060848"/>
            <a:ext cx="8439912" cy="1913478"/>
          </a:xfrm>
        </p:spPr>
        <p:txBody>
          <a:bodyPr>
            <a:normAutofit fontScale="90000"/>
          </a:bodyPr>
          <a:lstStyle/>
          <a:p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1800" dirty="0"/>
            </a:br>
            <a:br>
              <a:rPr lang="de-DE" sz="3200" dirty="0"/>
            </a:br>
            <a:br>
              <a:rPr lang="de-DE" sz="3200" dirty="0"/>
            </a:br>
            <a:br>
              <a:rPr lang="de-DE" sz="3200" dirty="0"/>
            </a:br>
            <a:r>
              <a:rPr lang="de-DE" sz="4400" dirty="0">
                <a:latin typeface="AR HERMANN" panose="02000000000000000000" pitchFamily="2" charset="0"/>
              </a:rPr>
              <a:t> </a:t>
            </a:r>
            <a:br>
              <a:rPr lang="de-DE" sz="4400" dirty="0">
                <a:latin typeface="AR HERMANN" panose="02000000000000000000" pitchFamily="2" charset="0"/>
              </a:rPr>
            </a:br>
            <a:br>
              <a:rPr lang="de-DE" sz="4400" dirty="0">
                <a:latin typeface="AR HERMANN" panose="02000000000000000000" pitchFamily="2" charset="0"/>
              </a:rPr>
            </a:br>
            <a:br>
              <a:rPr lang="de-DE" sz="4400" dirty="0">
                <a:latin typeface="AR HERMANN" panose="02000000000000000000" pitchFamily="2" charset="0"/>
              </a:rPr>
            </a:br>
            <a:r>
              <a:rPr lang="de-DE" sz="2000" dirty="0"/>
              <a:t>Und immer daran denken…</a:t>
            </a:r>
            <a:br>
              <a:rPr lang="de-DE" sz="4400" dirty="0">
                <a:latin typeface="AR HERMANN" panose="02000000000000000000" pitchFamily="2" charset="0"/>
              </a:rPr>
            </a:br>
            <a:br>
              <a:rPr lang="de-DE" sz="4400" dirty="0">
                <a:latin typeface="AR HERMANN" panose="02000000000000000000" pitchFamily="2" charset="0"/>
              </a:rPr>
            </a:br>
            <a:br>
              <a:rPr lang="de-DE" sz="4400" dirty="0">
                <a:latin typeface="AR HERMANN" panose="02000000000000000000" pitchFamily="2" charset="0"/>
              </a:rPr>
            </a:br>
            <a:r>
              <a:rPr lang="de-DE" sz="4900" dirty="0">
                <a:solidFill>
                  <a:srgbClr val="FF0000"/>
                </a:solidFill>
                <a:latin typeface="AR HERMANN" panose="02000000000000000000" pitchFamily="2" charset="0"/>
              </a:rPr>
              <a:t>„Kunst ist schön, </a:t>
            </a:r>
            <a:br>
              <a:rPr lang="de-DE" sz="4900" dirty="0">
                <a:solidFill>
                  <a:srgbClr val="FF0000"/>
                </a:solidFill>
                <a:latin typeface="AR HERMANN" panose="02000000000000000000" pitchFamily="2" charset="0"/>
              </a:rPr>
            </a:br>
            <a:r>
              <a:rPr lang="de-DE" sz="4900" dirty="0">
                <a:solidFill>
                  <a:srgbClr val="FF0000"/>
                </a:solidFill>
                <a:latin typeface="AR HERMANN" panose="02000000000000000000" pitchFamily="2" charset="0"/>
              </a:rPr>
              <a:t>      macht aber viel Arbeit!“</a:t>
            </a:r>
            <a:endParaRPr lang="de-DE" sz="4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60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52426" y="404664"/>
            <a:ext cx="8468046" cy="1080120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Leitthema: KUNST in </a:t>
            </a:r>
            <a:r>
              <a:rPr lang="de-DE" b="1" dirty="0">
                <a:solidFill>
                  <a:srgbClr val="00B050"/>
                </a:solidFill>
              </a:rPr>
              <a:t>individuellen</a:t>
            </a:r>
            <a:r>
              <a:rPr lang="de-DE" b="1" dirty="0">
                <a:solidFill>
                  <a:srgbClr val="FF0000"/>
                </a:solidFill>
              </a:rPr>
              <a:t> und gesellschaftlichen Zusammenhängen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8280920" cy="4896543"/>
          </a:xfrm>
        </p:spPr>
      </p:pic>
    </p:spTree>
    <p:extLst>
      <p:ext uri="{BB962C8B-B14F-4D97-AF65-F5344CB8AC3E}">
        <p14:creationId xmlns:p14="http://schemas.microsoft.com/office/powerpoint/2010/main" val="279561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1043608" y="2132856"/>
            <a:ext cx="6989778" cy="4054584"/>
          </a:xfrm>
        </p:spPr>
        <p:txBody>
          <a:bodyPr>
            <a:normAutofit/>
          </a:bodyPr>
          <a:lstStyle/>
          <a:p>
            <a:endParaRPr lang="de-DE" dirty="0"/>
          </a:p>
          <a:p>
            <a:r>
              <a:rPr lang="de-DE" sz="2000" dirty="0"/>
              <a:t>                                              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396038" cy="1616224"/>
          </a:xfrm>
        </p:spPr>
        <p:txBody>
          <a:bodyPr>
            <a:normAutofit fontScale="90000"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Künstlerisch gestaltete Phänomene als</a:t>
            </a:r>
            <a:br>
              <a:rPr lang="de-DE" b="1" dirty="0">
                <a:solidFill>
                  <a:srgbClr val="FF0000"/>
                </a:solidFill>
              </a:rPr>
            </a:br>
            <a:r>
              <a:rPr lang="de-DE" b="1" dirty="0">
                <a:solidFill>
                  <a:srgbClr val="FF0000"/>
                </a:solidFill>
              </a:rPr>
              <a:t>Konstruktion von Wirklichkeit</a:t>
            </a:r>
            <a:br>
              <a:rPr lang="de-DE" b="1" dirty="0">
                <a:solidFill>
                  <a:srgbClr val="FF0000"/>
                </a:solidFill>
              </a:rPr>
            </a:br>
            <a:r>
              <a:rPr lang="de-DE" b="1" dirty="0">
                <a:solidFill>
                  <a:srgbClr val="FF0000"/>
                </a:solidFill>
              </a:rPr>
              <a:t>     </a:t>
            </a:r>
            <a:r>
              <a:rPr lang="de-DE" sz="3100" b="1" dirty="0">
                <a:solidFill>
                  <a:srgbClr val="FF0000"/>
                </a:solidFill>
              </a:rPr>
              <a:t>in den fotografischen Werken von Thomas Struth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17CA6E0-8548-45A0-8FC5-0D85623B3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32855"/>
            <a:ext cx="7488832" cy="44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85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067446" cy="1101864"/>
          </a:xfrm>
        </p:spPr>
        <p:txBody>
          <a:bodyPr>
            <a:normAutofit/>
          </a:bodyPr>
          <a:lstStyle/>
          <a:p>
            <a:r>
              <a:rPr lang="de-DE" dirty="0"/>
              <a:t>z.B. Druckgrafik</a:t>
            </a:r>
          </a:p>
          <a:p>
            <a:r>
              <a:rPr lang="de-DE" dirty="0"/>
              <a:t> „Kunst des Stierkampfes“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5"/>
          </p:nvPr>
        </p:nvSpPr>
        <p:spPr>
          <a:xfrm>
            <a:off x="3707904" y="1340768"/>
            <a:ext cx="5616624" cy="792088"/>
          </a:xfrm>
        </p:spPr>
        <p:txBody>
          <a:bodyPr>
            <a:normAutofit fontScale="92500" lnSpcReduction="10000"/>
          </a:bodyPr>
          <a:lstStyle/>
          <a:p>
            <a:r>
              <a:rPr lang="de-DE" dirty="0"/>
              <a:t> z.B. Gemälde</a:t>
            </a:r>
          </a:p>
          <a:p>
            <a:r>
              <a:rPr lang="de-DE" dirty="0"/>
              <a:t> „Erschießung der Aufständischen“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>
                <a:solidFill>
                  <a:srgbClr val="FF0000"/>
                </a:solidFill>
              </a:rPr>
              <a:t>Im grafischen und malerischen Werk von Francisco de Goya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06" y="2708920"/>
            <a:ext cx="3109254" cy="3039418"/>
          </a:xfrm>
        </p:spPr>
      </p:pic>
      <p:pic>
        <p:nvPicPr>
          <p:cNvPr id="9" name="Inhaltsplatzhalter 8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294274"/>
            <a:ext cx="5078909" cy="3817647"/>
          </a:xfrm>
        </p:spPr>
      </p:pic>
    </p:spTree>
    <p:extLst>
      <p:ext uri="{BB962C8B-B14F-4D97-AF65-F5344CB8AC3E}">
        <p14:creationId xmlns:p14="http://schemas.microsoft.com/office/powerpoint/2010/main" val="285287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52426" y="228600"/>
            <a:ext cx="8252022" cy="1066800"/>
          </a:xfrm>
        </p:spPr>
        <p:txBody>
          <a:bodyPr>
            <a:normAutofit fontScale="90000"/>
          </a:bodyPr>
          <a:lstStyle/>
          <a:p>
            <a:r>
              <a:rPr lang="de-DE" sz="3600" b="1" dirty="0">
                <a:solidFill>
                  <a:srgbClr val="FF0000"/>
                </a:solidFill>
              </a:rPr>
              <a:t>Im malerischen und grafischen Werk von Edvard Munch</a:t>
            </a:r>
          </a:p>
        </p:txBody>
      </p:sp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DAF63BF8-B669-4D5B-8FBA-2EEDB57FE16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1628800"/>
            <a:ext cx="4300228" cy="4608489"/>
          </a:xfrm>
        </p:spPr>
      </p:pic>
      <p:pic>
        <p:nvPicPr>
          <p:cNvPr id="14" name="Inhaltsplatzhalter 13">
            <a:extLst>
              <a:ext uri="{FF2B5EF4-FFF2-40B4-BE49-F238E27FC236}">
                <a16:creationId xmlns:a16="http://schemas.microsoft.com/office/drawing/2014/main" id="{154BD83D-665E-4698-858B-DE7FF3A7DA5A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76" y="908720"/>
            <a:ext cx="3886198" cy="5328569"/>
          </a:xfrm>
        </p:spPr>
      </p:pic>
    </p:spTree>
    <p:extLst>
      <p:ext uri="{BB962C8B-B14F-4D97-AF65-F5344CB8AC3E}">
        <p14:creationId xmlns:p14="http://schemas.microsoft.com/office/powerpoint/2010/main" val="408380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3338970" cy="4974835"/>
          </a:xfr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52426" y="228600"/>
            <a:ext cx="8468046" cy="1544216"/>
          </a:xfrm>
        </p:spPr>
        <p:txBody>
          <a:bodyPr>
            <a:noAutofit/>
          </a:bodyPr>
          <a:lstStyle/>
          <a:p>
            <a:r>
              <a:rPr lang="de-DE" sz="3600" dirty="0">
                <a:solidFill>
                  <a:srgbClr val="FF0000"/>
                </a:solidFill>
              </a:rPr>
              <a:t>In den aleatorischen und kombinatorischen Verfahren des Surrealismus</a:t>
            </a:r>
            <a:br>
              <a:rPr lang="de-DE" sz="3600" dirty="0">
                <a:solidFill>
                  <a:srgbClr val="FF0000"/>
                </a:solidFill>
              </a:rPr>
            </a:br>
            <a:r>
              <a:rPr lang="de-DE" sz="3200" dirty="0">
                <a:solidFill>
                  <a:srgbClr val="FF0000"/>
                </a:solidFill>
              </a:rPr>
              <a:t>bei Max Ernst                 und Hannah Höch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8C45E232-4AD3-4279-9814-92AAB53EBAB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440" y="1963222"/>
            <a:ext cx="5058047" cy="4280434"/>
          </a:xfrm>
        </p:spPr>
      </p:pic>
    </p:spTree>
    <p:extLst>
      <p:ext uri="{BB962C8B-B14F-4D97-AF65-F5344CB8AC3E}">
        <p14:creationId xmlns:p14="http://schemas.microsoft.com/office/powerpoint/2010/main" val="380125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63674"/>
            <a:ext cx="8136903" cy="5133677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dirty="0">
                <a:solidFill>
                  <a:srgbClr val="FF0000"/>
                </a:solidFill>
              </a:rPr>
              <a:t>Als Konstruktion von Erinnerung bei Louise Bourgeois</a:t>
            </a:r>
          </a:p>
        </p:txBody>
      </p:sp>
    </p:spTree>
    <p:extLst>
      <p:ext uri="{BB962C8B-B14F-4D97-AF65-F5344CB8AC3E}">
        <p14:creationId xmlns:p14="http://schemas.microsoft.com/office/powerpoint/2010/main" val="309117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GESTALTERISCHE Arbeit (mehr als 50 %)</a:t>
            </a:r>
          </a:p>
          <a:p>
            <a:r>
              <a:rPr lang="de-DE" sz="2800" dirty="0"/>
              <a:t>    in möglichst verschiedenen Bereichen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2800" dirty="0"/>
              <a:t>Plastik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2800" dirty="0"/>
              <a:t>Fotografie / digitale Bildbearbeitung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2800" dirty="0"/>
              <a:t>Zeichnung / Grafik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2800" dirty="0"/>
              <a:t>Malerei</a:t>
            </a:r>
          </a:p>
          <a:p>
            <a:endParaRPr lang="de-DE" sz="2800" dirty="0"/>
          </a:p>
          <a:p>
            <a:r>
              <a:rPr lang="de-DE" sz="2800" dirty="0"/>
              <a:t>KUNSTWISSENSCHAFT und -HISTORIK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de-DE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5400" b="1" dirty="0">
                <a:solidFill>
                  <a:srgbClr val="FF0000"/>
                </a:solidFill>
              </a:rPr>
              <a:t>Arbeit im Leistungskurs</a:t>
            </a:r>
          </a:p>
        </p:txBody>
      </p:sp>
    </p:spTree>
    <p:extLst>
      <p:ext uri="{BB962C8B-B14F-4D97-AF65-F5344CB8AC3E}">
        <p14:creationId xmlns:p14="http://schemas.microsoft.com/office/powerpoint/2010/main" val="36684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Wie in allen anderen Fächern – ABER!!!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2800" dirty="0"/>
              <a:t>Gestalterische Arbeit = 50 % der </a:t>
            </a:r>
            <a:r>
              <a:rPr lang="de-DE" sz="2800" dirty="0" err="1"/>
              <a:t>SoMi</a:t>
            </a:r>
            <a:r>
              <a:rPr lang="de-DE" sz="2800" dirty="0"/>
              <a:t> Note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2800" dirty="0"/>
              <a:t>KLAUSUREN: pro Halbjahr</a:t>
            </a:r>
          </a:p>
          <a:p>
            <a:r>
              <a:rPr lang="de-DE" sz="2800" dirty="0"/>
              <a:t>       1 „theoretische“ Klausur       und</a:t>
            </a:r>
          </a:p>
          <a:p>
            <a:r>
              <a:rPr lang="de-DE" sz="2800" dirty="0"/>
              <a:t>       1 „gestalterische“ Klausur mit Erläuterung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DE" sz="2800" dirty="0"/>
              <a:t>Facharbeit = wie in allen anderen Fächern</a:t>
            </a:r>
          </a:p>
          <a:p>
            <a:r>
              <a:rPr lang="de-DE" sz="2800" dirty="0"/>
              <a:t>      ODER „gestalterische“ Klausur als Hausarbeit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800" b="1" dirty="0">
                <a:solidFill>
                  <a:srgbClr val="FF0000"/>
                </a:solidFill>
              </a:rPr>
              <a:t>LEISTUNGSBEURTEILUNG</a:t>
            </a:r>
          </a:p>
        </p:txBody>
      </p:sp>
    </p:spTree>
    <p:extLst>
      <p:ext uri="{BB962C8B-B14F-4D97-AF65-F5344CB8AC3E}">
        <p14:creationId xmlns:p14="http://schemas.microsoft.com/office/powerpoint/2010/main" val="258378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0</TotalTime>
  <Words>219</Words>
  <Application>Microsoft Office PowerPoint</Application>
  <PresentationFormat>Bildschirmpräsentation (4:3)</PresentationFormat>
  <Paragraphs>47</Paragraphs>
  <Slides>12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21" baseType="lpstr">
      <vt:lpstr>Aharoni</vt:lpstr>
      <vt:lpstr>AR HERMANN</vt:lpstr>
      <vt:lpstr>Arial</vt:lpstr>
      <vt:lpstr>Calibri</vt:lpstr>
      <vt:lpstr>Corbel</vt:lpstr>
      <vt:lpstr>Tahoma</vt:lpstr>
      <vt:lpstr>Tunga</vt:lpstr>
      <vt:lpstr>Wingdings</vt:lpstr>
      <vt:lpstr>Mylar</vt:lpstr>
      <vt:lpstr>Leistungskurs KUNST</vt:lpstr>
      <vt:lpstr>Leitthema: KUNST in individuellen und gesellschaftlichen Zusammenhängen</vt:lpstr>
      <vt:lpstr>Künstlerisch gestaltete Phänomene als Konstruktion von Wirklichkeit      in den fotografischen Werken von Thomas Struth</vt:lpstr>
      <vt:lpstr>Im grafischen und malerischen Werk von Francisco de Goya</vt:lpstr>
      <vt:lpstr>Im malerischen und grafischen Werk von Edvard Munch</vt:lpstr>
      <vt:lpstr>In den aleatorischen und kombinatorischen Verfahren des Surrealismus bei Max Ernst                 und Hannah Höch</vt:lpstr>
      <vt:lpstr>Als Konstruktion von Erinnerung bei Louise Bourgeois</vt:lpstr>
      <vt:lpstr>Arbeit im Leistungskurs</vt:lpstr>
      <vt:lpstr>LEISTUNGSBEURTEILUNG</vt:lpstr>
      <vt:lpstr>LK KUNST im ABITUR</vt:lpstr>
      <vt:lpstr>ERLEBEN von KUNST</vt:lpstr>
      <vt:lpstr>                                                                                                                                                                                            Und immer daran denken…   „Kunst ist schön,        macht aber viel Arbeit!“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Leistungskurs KUNST</dc:title>
  <dc:creator>Chrissie</dc:creator>
  <cp:lastModifiedBy>Mathias Hollmann</cp:lastModifiedBy>
  <cp:revision>25</cp:revision>
  <dcterms:created xsi:type="dcterms:W3CDTF">2014-02-08T12:47:59Z</dcterms:created>
  <dcterms:modified xsi:type="dcterms:W3CDTF">2019-02-19T13:12:54Z</dcterms:modified>
</cp:coreProperties>
</file>